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Lst>
  <p:sldSz cy="5143500" cx="9144000"/>
  <p:notesSz cx="6858000" cy="9144000"/>
  <p:embeddedFontLst>
    <p:embeddedFont>
      <p:font typeface="Varela Round"/>
      <p:regular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21" Type="http://schemas.openxmlformats.org/officeDocument/2006/relationships/slide" Target="slides/slide16.xml"/><Relationship Id="rId65" Type="http://schemas.openxmlformats.org/officeDocument/2006/relationships/font" Target="fonts/VarelaRound-regular.fntdata"/><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iftf.org/future-now/article-detail/our-plastic-century/"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astcompany.com/1657283/plastic-pollution-water-drink"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edium.com/@futuryst/u-s-earth-force-58a2c1576d35"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edium.com/@futuryst/u-s-earth-force-58a2c1576d35"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Extrapolation Factory</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25512f9f77_0_10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 name="Google Shape;126;g125512f9f77_0_10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 name="Google Shape;127;g125512f9f77_0_10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25512f9f77_0_10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g125512f9f77_0_10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 name="Google Shape;133;g125512f9f77_0_10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25512f9f77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25512f9f77_0_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800">
                <a:latin typeface="Arial"/>
                <a:ea typeface="Arial"/>
                <a:cs typeface="Arial"/>
                <a:sym typeface="Arial"/>
              </a:rPr>
              <a:t>Introduction to the Special Issue: Design and Futures (Vol. I)”. Design and</a:t>
            </a:r>
            <a:endParaRPr sz="800">
              <a:latin typeface="Arial"/>
              <a:ea typeface="Arial"/>
              <a:cs typeface="Arial"/>
              <a:sym typeface="Arial"/>
            </a:endParaRPr>
          </a:p>
          <a:p>
            <a:pPr indent="0" lvl="0" marL="0" rtl="0" algn="ctr">
              <a:spcBef>
                <a:spcPts val="0"/>
              </a:spcBef>
              <a:spcAft>
                <a:spcPts val="0"/>
              </a:spcAft>
              <a:buClr>
                <a:schemeClr val="dk1"/>
              </a:buClr>
              <a:buSzPts val="1100"/>
              <a:buFont typeface="Arial"/>
              <a:buNone/>
            </a:pPr>
            <a:r>
              <a:rPr lang="en" sz="800">
                <a:latin typeface="Arial"/>
                <a:ea typeface="Arial"/>
                <a:cs typeface="Arial"/>
                <a:sym typeface="Arial"/>
              </a:rPr>
              <a:t>Futures. Taipei: Tamkang University Press, 2019. Print. Pg 1.</a:t>
            </a:r>
            <a:endParaRPr sz="800"/>
          </a:p>
        </p:txBody>
      </p:sp>
      <p:sp>
        <p:nvSpPr>
          <p:cNvPr id="141" name="Google Shape;141;g125512f9f77_0_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25512f9f7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g125512f9f77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25512f9f77_0_10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25512f9f77_0_10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25512f9f77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g125512f9f77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
                <a:solidFill>
                  <a:schemeClr val="dk1"/>
                </a:solidFill>
              </a:rPr>
              <a:t>(adapted from) </a:t>
            </a:r>
            <a:r>
              <a:rPr lang="en">
                <a:solidFill>
                  <a:schemeClr val="dk1"/>
                </a:solidFill>
              </a:rPr>
              <a:t>Discursive Design: Critical, Speculative, and Alternative Things: Bruce M. Tharp and Stephanie M. Tharp</a:t>
            </a:r>
            <a:endParaRPr/>
          </a:p>
        </p:txBody>
      </p:sp>
      <p:sp>
        <p:nvSpPr>
          <p:cNvPr id="161" name="Google Shape;161;g125512f9f77_0_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25512f9f77_0_11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g125512f9f77_0_11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0" name="Google Shape;170;g125512f9f77_0_11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125512f9f77_0_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125512f9f77_0_13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125512f9f77_0_13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25512f9f77_0_20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125512f9f77_0_20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25512f9f77_0_11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g125512f9f77_0_11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7" name="Google Shape;187;g125512f9f77_0_11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125512f9f77_0_27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 name="Google Shape;73;g125512f9f77_0_27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 name="Google Shape;74;g125512f9f77_0_27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25512f9f77_0_2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Experiential Futures Ladder Telephone Game</a:t>
            </a:r>
            <a:endParaRPr/>
          </a:p>
        </p:txBody>
      </p:sp>
      <p:sp>
        <p:nvSpPr>
          <p:cNvPr id="192" name="Google Shape;192;g125512f9f77_0_2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25512f9f77_0_2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g125512f9f77_0_2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sz="1050">
                <a:solidFill>
                  <a:srgbClr val="A3CAFF"/>
                </a:solidFill>
                <a:highlight>
                  <a:srgbClr val="3873C3"/>
                </a:highlight>
                <a:uFill>
                  <a:noFill/>
                </a:uFill>
                <a:latin typeface="Trebuchet MS"/>
                <a:ea typeface="Trebuchet MS"/>
                <a:cs typeface="Trebuchet MS"/>
                <a:sym typeface="Trebuchet MS"/>
                <a:hlinkClick r:id="rId2">
                  <a:extLst>
                    <a:ext uri="{A12FA001-AC4F-418D-AE19-62706E023703}">
                      <ahyp:hlinkClr val="tx"/>
                    </a:ext>
                  </a:extLst>
                </a:hlinkClick>
              </a:rPr>
              <a:t>Plastic Century</a:t>
            </a:r>
            <a:r>
              <a:rPr lang="en" sz="1050">
                <a:solidFill>
                  <a:srgbClr val="F3F3F3"/>
                </a:solidFill>
                <a:highlight>
                  <a:srgbClr val="3873C3"/>
                </a:highlight>
                <a:latin typeface="Trebuchet MS"/>
                <a:ea typeface="Trebuchet MS"/>
                <a:cs typeface="Trebuchet MS"/>
                <a:sym typeface="Trebuchet MS"/>
              </a:rPr>
              <a:t>: interactive installation at California Academy of Sciences. Project by Stuart Candy, Jake Dunagan, Sarah Kornfeld and Wallace J Nichols, San Francisco 02010. Photo by Mike Estee.</a:t>
            </a:r>
            <a:endParaRPr/>
          </a:p>
        </p:txBody>
      </p:sp>
      <p:sp>
        <p:nvSpPr>
          <p:cNvPr id="198" name="Google Shape;198;g125512f9f77_0_2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25512f9f77_0_27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g125512f9f77_0_27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4" name="Google Shape;204;g125512f9f77_0_27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25512f9f77_0_2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g125512f9f77_0_2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u="sng">
                <a:solidFill>
                  <a:schemeClr val="hlink"/>
                </a:solidFill>
                <a:hlinkClick r:id="rId2"/>
              </a:rPr>
              <a:t>https://www.fastcompany.com/1657283/plastic-pollution-water-drink</a:t>
            </a:r>
            <a:endParaRPr/>
          </a:p>
          <a:p>
            <a:pPr indent="0" lvl="0" marL="0" rtl="0" algn="l">
              <a:lnSpc>
                <a:spcPct val="100000"/>
              </a:lnSpc>
              <a:spcBef>
                <a:spcPts val="0"/>
              </a:spcBef>
              <a:spcAft>
                <a:spcPts val="0"/>
              </a:spcAft>
              <a:buSzPts val="1400"/>
              <a:buNone/>
            </a:pPr>
            <a:r>
              <a:t/>
            </a:r>
            <a:endParaRPr/>
          </a:p>
        </p:txBody>
      </p:sp>
      <p:sp>
        <p:nvSpPr>
          <p:cNvPr id="211" name="Google Shape;211;g125512f9f77_0_2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125512f9f77_0_2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g125512f9f77_0_2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u="sng">
                <a:solidFill>
                  <a:schemeClr val="hlink"/>
                </a:solidFill>
                <a:hlinkClick r:id="rId2"/>
              </a:rPr>
              <a:t>https://medium.com/@futuryst/u-s-earth-force-58a2c1576d35</a:t>
            </a:r>
            <a:endParaRPr/>
          </a:p>
          <a:p>
            <a:pPr indent="0" lvl="0" marL="0" rtl="0" algn="l">
              <a:lnSpc>
                <a:spcPct val="100000"/>
              </a:lnSpc>
              <a:spcBef>
                <a:spcPts val="0"/>
              </a:spcBef>
              <a:spcAft>
                <a:spcPts val="0"/>
              </a:spcAft>
              <a:buSzPts val="1400"/>
              <a:buNone/>
            </a:pPr>
            <a:r>
              <a:t/>
            </a:r>
            <a:endParaRPr/>
          </a:p>
        </p:txBody>
      </p:sp>
      <p:sp>
        <p:nvSpPr>
          <p:cNvPr id="218" name="Google Shape;218;g125512f9f77_0_2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125512f9f77_0_2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g125512f9f77_0_2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 u="sng">
                <a:solidFill>
                  <a:schemeClr val="hlink"/>
                </a:solidFill>
                <a:hlinkClick r:id="rId2"/>
              </a:rPr>
              <a:t>https://medium.com/@futuryst/u-s-earth-force-58a2c1576d35</a:t>
            </a:r>
            <a:endParaRPr/>
          </a:p>
        </p:txBody>
      </p:sp>
      <p:sp>
        <p:nvSpPr>
          <p:cNvPr id="224" name="Google Shape;224;g125512f9f77_0_2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125512f9f77_0_11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g125512f9f77_0_11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0" name="Google Shape;230;g125512f9f77_0_11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125512f9f77_0_20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125512f9f77_0_20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25512f9f77_0_1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 name="Google Shape;246;g125512f9f77_0_12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7" name="Google Shape;247;g125512f9f77_0_12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125512f9f77_0_4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 name="Google Shape;252;g125512f9f77_0_4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125512f9f77_0_25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9" name="Google Shape;79;g125512f9f77_0_257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Circle in the air… </a:t>
            </a:r>
            <a:endParaRPr/>
          </a:p>
        </p:txBody>
      </p:sp>
      <p:sp>
        <p:nvSpPr>
          <p:cNvPr id="80" name="Google Shape;80;g125512f9f77_0_257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125512f9f77_0_1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g125512f9f77_0_13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125512f9f77_0_14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 name="Google Shape;263;g125512f9f77_0_14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Adam</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25512f9f77_0_16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 name="Google Shape;269;g125512f9f77_0_16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Adam</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25512f9f77_0_16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5" name="Google Shape;275;g125512f9f77_0_16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Adam</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25512f9f77_0_16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 name="Google Shape;281;g125512f9f77_0_16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Adam</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125512f9f77_0_17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7" name="Google Shape;287;g125512f9f77_0_17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Adam</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125512f9f77_0_18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3" name="Google Shape;293;g125512f9f77_0_18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Adam</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25512f9f77_0_1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g125512f9f77_0_12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0" name="Google Shape;300;g125512f9f77_0_12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125512f9f77_0_6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g125512f9f77_0_6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06" name="Google Shape;306;g125512f9f77_0_6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125512f9f77_0_6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g125512f9f77_0_6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8" name="Google Shape;318;g125512f9f77_0_6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125512f9f77_0_19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g125512f9f77_0_19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Ask!</a:t>
            </a:r>
            <a:endParaRPr/>
          </a:p>
        </p:txBody>
      </p:sp>
      <p:sp>
        <p:nvSpPr>
          <p:cNvPr id="87" name="Google Shape;87;g125512f9f77_0_19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125512f9f77_0_6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g125512f9f77_0_6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“functional fictions”</a:t>
            </a:r>
            <a:endParaRPr/>
          </a:p>
        </p:txBody>
      </p:sp>
      <p:sp>
        <p:nvSpPr>
          <p:cNvPr id="324" name="Google Shape;324;g125512f9f77_0_6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125512f9f77_0_6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g125512f9f77_0_6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“functional fictions”</a:t>
            </a:r>
            <a:endParaRPr/>
          </a:p>
        </p:txBody>
      </p:sp>
      <p:sp>
        <p:nvSpPr>
          <p:cNvPr id="330" name="Google Shape;330;g125512f9f77_0_6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25512f9f77_0_12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g125512f9f77_0_12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6" name="Google Shape;336;g125512f9f77_0_12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25512f9f77_0_28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g125512f9f77_0_28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2" name="Google Shape;342;g125512f9f77_0_28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125512f9f77_0_9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g125512f9f77_0_9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8" name="Google Shape;348;g125512f9f77_0_9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125512f9f77_0_73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125512f9f77_0_7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125512f9f77_0_75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125512f9f77_0_7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25512f9f77_0_75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125512f9f77_0_7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125512f9f77_0_76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g125512f9f77_0_7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125512f9f77_0_77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125512f9f77_0_7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125512f9f77_0_28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 name="Google Shape;92;g125512f9f77_0_28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 name="Google Shape;93;g125512f9f77_0_28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125512f9f77_0_78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125512f9f77_0_7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125512f9f77_0_79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g125512f9f77_0_7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125512f9f77_0_79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g125512f9f77_0_7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125512f9f77_0_80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125512f9f77_0_8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125512f9f77_0_81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125512f9f77_0_8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125512f9f77_0_82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g125512f9f77_0_8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125512f9f77_0_8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g125512f9f77_0_8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125512f9f77_0_19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125512f9f77_0_19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125512f9f77_0_27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g125512f9f77_0_27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7" name="Google Shape;477;g125512f9f77_0_27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125512f9f77_0_27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125512f9f77_0_278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word storytelling… </a:t>
            </a:r>
            <a:endParaRPr/>
          </a:p>
        </p:txBody>
      </p:sp>
      <p:sp>
        <p:nvSpPr>
          <p:cNvPr id="483" name="Google Shape;483;g125512f9f77_0_278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125512f9f77_0_28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g125512f9f77_0_28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 name="Google Shape;99;g125512f9f77_0_28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125512f9f77_0_28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 name="Google Shape;104;g125512f9f77_0_28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 name="Google Shape;105;g125512f9f77_0_28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125512f9f77_0_28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g125512f9f77_0_28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 name="Google Shape;111;g125512f9f77_0_28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125512f9f77_0_19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125512f9f77_0_197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Imagination as lesser ontology</a:t>
            </a:r>
            <a:endParaRPr/>
          </a:p>
        </p:txBody>
      </p:sp>
      <p:sp>
        <p:nvSpPr>
          <p:cNvPr id="117" name="Google Shape;117;g125512f9f77_0_197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6" name="Shape 56"/>
        <p:cNvGrpSpPr/>
        <p:nvPr/>
      </p:nvGrpSpPr>
      <p:grpSpPr>
        <a:xfrm>
          <a:off x="0" y="0"/>
          <a:ext cx="0" cy="0"/>
          <a:chOff x="0" y="0"/>
          <a:chExt cx="0" cy="0"/>
        </a:xfrm>
      </p:grpSpPr>
      <p:sp>
        <p:nvSpPr>
          <p:cNvPr id="57" name="Google Shape;57;p14"/>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8" name="Google Shape;58;p14"/>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59" name="Google Shape;59;p14"/>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0" name="Google Shape;60;p14"/>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61" name="Google Shape;61;p14"/>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2" name="Google Shape;62;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63" name="Google Shape;63;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64" name="Google Shape;64;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hyperlink" Target="http://www.youtube.com/watch?v=0ZoD-RtNQXM" TargetMode="External"/><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13.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7.jpg"/><Relationship Id="rId4" Type="http://schemas.openxmlformats.org/officeDocument/2006/relationships/image" Target="../media/image3.jpg"/><Relationship Id="rId9" Type="http://schemas.openxmlformats.org/officeDocument/2006/relationships/image" Target="../media/image24.png"/><Relationship Id="rId5" Type="http://schemas.openxmlformats.org/officeDocument/2006/relationships/image" Target="../media/image6.jpg"/><Relationship Id="rId6" Type="http://schemas.openxmlformats.org/officeDocument/2006/relationships/image" Target="../media/image8.jpg"/><Relationship Id="rId7" Type="http://schemas.openxmlformats.org/officeDocument/2006/relationships/image" Target="../media/image15.jpg"/><Relationship Id="rId8"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pic>
        <p:nvPicPr>
          <p:cNvPr id="69" name="Google Shape;69;p15"/>
          <p:cNvPicPr preferRelativeResize="0"/>
          <p:nvPr/>
        </p:nvPicPr>
        <p:blipFill>
          <a:blip r:embed="rId3">
            <a:alphaModFix/>
          </a:blip>
          <a:stretch>
            <a:fillRect/>
          </a:stretch>
        </p:blipFill>
        <p:spPr>
          <a:xfrm>
            <a:off x="702000" y="114300"/>
            <a:ext cx="7740000" cy="4914900"/>
          </a:xfrm>
          <a:prstGeom prst="rect">
            <a:avLst/>
          </a:prstGeom>
          <a:noFill/>
          <a:ln>
            <a:noFill/>
          </a:ln>
        </p:spPr>
      </p:pic>
      <p:sp>
        <p:nvSpPr>
          <p:cNvPr id="70" name="Google Shape;70;p15"/>
          <p:cNvSpPr txBox="1"/>
          <p:nvPr>
            <p:ph type="ctrTitle"/>
          </p:nvPr>
        </p:nvSpPr>
        <p:spPr>
          <a:xfrm>
            <a:off x="772400" y="2501525"/>
            <a:ext cx="7200900" cy="2052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4800">
                <a:solidFill>
                  <a:schemeClr val="accent4"/>
                </a:solidFill>
              </a:rPr>
              <a:t>Design Futures</a:t>
            </a:r>
            <a:endParaRPr sz="4800">
              <a:solidFill>
                <a:schemeClr val="accent4"/>
              </a:solidFill>
            </a:endParaRPr>
          </a:p>
          <a:p>
            <a:pPr indent="0" lvl="0" marL="0" rtl="0" algn="l">
              <a:spcBef>
                <a:spcPts val="0"/>
              </a:spcBef>
              <a:spcAft>
                <a:spcPts val="0"/>
              </a:spcAft>
              <a:buNone/>
            </a:pPr>
            <a:r>
              <a:rPr lang="en" sz="4800">
                <a:solidFill>
                  <a:schemeClr val="accent4"/>
                </a:solidFill>
              </a:rPr>
              <a:t>Spring Gathering</a:t>
            </a:r>
            <a:endParaRPr sz="4800">
              <a:solidFill>
                <a:schemeClr val="accent4"/>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4"/>
          <p:cNvSpPr txBox="1"/>
          <p:nvPr/>
        </p:nvSpPr>
        <p:spPr>
          <a:xfrm>
            <a:off x="1557113" y="2144588"/>
            <a:ext cx="6029700" cy="8619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lang="en" sz="3600">
                <a:solidFill>
                  <a:schemeClr val="dk1"/>
                </a:solidFill>
              </a:rPr>
              <a:t>Why </a:t>
            </a:r>
            <a:r>
              <a:rPr lang="en" sz="3600">
                <a:solidFill>
                  <a:schemeClr val="dk1"/>
                </a:solidFill>
              </a:rPr>
              <a:t>Design Futures?</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5"/>
          <p:cNvSpPr txBox="1"/>
          <p:nvPr/>
        </p:nvSpPr>
        <p:spPr>
          <a:xfrm>
            <a:off x="1153386" y="1863750"/>
            <a:ext cx="2708700" cy="14160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lang="en" sz="3600">
                <a:solidFill>
                  <a:schemeClr val="dk1"/>
                </a:solidFill>
              </a:rPr>
              <a:t>World</a:t>
            </a:r>
            <a:endParaRPr sz="3600">
              <a:solidFill>
                <a:schemeClr val="dk1"/>
              </a:solidFill>
            </a:endParaRPr>
          </a:p>
          <a:p>
            <a:pPr indent="0" lvl="0" marL="0" marR="0" rtl="0" algn="ctr">
              <a:lnSpc>
                <a:spcPct val="100000"/>
              </a:lnSpc>
              <a:spcBef>
                <a:spcPts val="0"/>
              </a:spcBef>
              <a:spcAft>
                <a:spcPts val="0"/>
              </a:spcAft>
              <a:buClr>
                <a:srgbClr val="000000"/>
              </a:buClr>
              <a:buSzPts val="3600"/>
              <a:buFont typeface="Arial"/>
              <a:buNone/>
            </a:pPr>
            <a:r>
              <a:rPr lang="en" sz="3600">
                <a:solidFill>
                  <a:schemeClr val="dk1"/>
                </a:solidFill>
              </a:rPr>
              <a:t>Building</a:t>
            </a:r>
            <a:endParaRPr sz="3600">
              <a:solidFill>
                <a:schemeClr val="dk1"/>
              </a:solidFill>
            </a:endParaRPr>
          </a:p>
        </p:txBody>
      </p:sp>
      <p:sp>
        <p:nvSpPr>
          <p:cNvPr id="136" name="Google Shape;136;p25"/>
          <p:cNvSpPr txBox="1"/>
          <p:nvPr/>
        </p:nvSpPr>
        <p:spPr>
          <a:xfrm>
            <a:off x="5062486" y="1863750"/>
            <a:ext cx="2708700" cy="14160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lang="en" sz="3600">
                <a:solidFill>
                  <a:schemeClr val="dk1"/>
                </a:solidFill>
              </a:rPr>
              <a:t>World</a:t>
            </a:r>
            <a:endParaRPr sz="3600">
              <a:solidFill>
                <a:schemeClr val="dk1"/>
              </a:solidFill>
            </a:endParaRPr>
          </a:p>
          <a:p>
            <a:pPr indent="0" lvl="0" marL="0" marR="0" rtl="0" algn="ctr">
              <a:lnSpc>
                <a:spcPct val="100000"/>
              </a:lnSpc>
              <a:spcBef>
                <a:spcPts val="0"/>
              </a:spcBef>
              <a:spcAft>
                <a:spcPts val="0"/>
              </a:spcAft>
              <a:buClr>
                <a:srgbClr val="000000"/>
              </a:buClr>
              <a:buSzPts val="3600"/>
              <a:buFont typeface="Arial"/>
              <a:buNone/>
            </a:pPr>
            <a:r>
              <a:rPr lang="en" sz="3600">
                <a:solidFill>
                  <a:schemeClr val="dk1"/>
                </a:solidFill>
              </a:rPr>
              <a:t>Making</a:t>
            </a:r>
            <a:endParaRPr sz="3600">
              <a:solidFill>
                <a:schemeClr val="dk1"/>
              </a:solidFill>
            </a:endParaRPr>
          </a:p>
        </p:txBody>
      </p:sp>
      <p:cxnSp>
        <p:nvCxnSpPr>
          <p:cNvPr id="137" name="Google Shape;137;p25"/>
          <p:cNvCxnSpPr>
            <a:stCxn id="135" idx="3"/>
            <a:endCxn id="136" idx="1"/>
          </p:cNvCxnSpPr>
          <p:nvPr/>
        </p:nvCxnSpPr>
        <p:spPr>
          <a:xfrm>
            <a:off x="3862086" y="2571750"/>
            <a:ext cx="1200300" cy="0"/>
          </a:xfrm>
          <a:prstGeom prst="straightConnector1">
            <a:avLst/>
          </a:prstGeom>
          <a:noFill/>
          <a:ln cap="flat" cmpd="sng" w="38100">
            <a:solidFill>
              <a:schemeClr val="accent4"/>
            </a:solidFill>
            <a:prstDash val="solid"/>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6"/>
          <p:cNvSpPr txBox="1"/>
          <p:nvPr/>
        </p:nvSpPr>
        <p:spPr>
          <a:xfrm>
            <a:off x="267863" y="966938"/>
            <a:ext cx="8608200" cy="36018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2300"/>
              <a:t>“It is increasingly acknowledged within the futures studies</a:t>
            </a:r>
            <a:endParaRPr sz="2300"/>
          </a:p>
          <a:p>
            <a:pPr indent="0" lvl="0" marL="0" rtl="0" algn="ctr">
              <a:spcBef>
                <a:spcPts val="0"/>
              </a:spcBef>
              <a:spcAft>
                <a:spcPts val="0"/>
              </a:spcAft>
              <a:buNone/>
            </a:pPr>
            <a:r>
              <a:rPr lang="en" sz="2300"/>
              <a:t>community that operating with a largely verbal and theoretical</a:t>
            </a:r>
            <a:endParaRPr sz="2300"/>
          </a:p>
          <a:p>
            <a:pPr indent="0" lvl="0" marL="0" rtl="0" algn="ctr">
              <a:spcBef>
                <a:spcPts val="0"/>
              </a:spcBef>
              <a:spcAft>
                <a:spcPts val="0"/>
              </a:spcAft>
              <a:buNone/>
            </a:pPr>
            <a:r>
              <a:rPr lang="en" sz="2300"/>
              <a:t>bent over the past half century has afforded </a:t>
            </a:r>
            <a:r>
              <a:rPr lang="en" sz="2300">
                <a:solidFill>
                  <a:schemeClr val="accent4"/>
                </a:solidFill>
              </a:rPr>
              <a:t>too little impact</a:t>
            </a:r>
            <a:r>
              <a:rPr lang="en" sz="2300"/>
              <a:t> on</a:t>
            </a:r>
            <a:endParaRPr sz="2300"/>
          </a:p>
          <a:p>
            <a:pPr indent="0" lvl="0" marL="0" rtl="0" algn="ctr">
              <a:spcBef>
                <a:spcPts val="0"/>
              </a:spcBef>
              <a:spcAft>
                <a:spcPts val="0"/>
              </a:spcAft>
              <a:buNone/>
            </a:pPr>
            <a:r>
              <a:rPr lang="en" sz="2300"/>
              <a:t>actual </a:t>
            </a:r>
            <a:r>
              <a:rPr lang="en" sz="2300">
                <a:solidFill>
                  <a:schemeClr val="accent4"/>
                </a:solidFill>
              </a:rPr>
              <a:t>future-shaping behaviors</a:t>
            </a:r>
            <a:r>
              <a:rPr lang="en" sz="2300"/>
              <a:t>. Meanwhile, those in the design</a:t>
            </a:r>
            <a:endParaRPr sz="2300"/>
          </a:p>
          <a:p>
            <a:pPr indent="0" lvl="0" marL="0" rtl="0" algn="ctr">
              <a:spcBef>
                <a:spcPts val="0"/>
              </a:spcBef>
              <a:spcAft>
                <a:spcPts val="0"/>
              </a:spcAft>
              <a:buNone/>
            </a:pPr>
            <a:r>
              <a:rPr lang="en" sz="2300"/>
              <a:t>community recognize a need to </a:t>
            </a:r>
            <a:r>
              <a:rPr lang="en" sz="2300">
                <a:solidFill>
                  <a:schemeClr val="accent4"/>
                </a:solidFill>
              </a:rPr>
              <a:t>interrogate</a:t>
            </a:r>
            <a:r>
              <a:rPr lang="en" sz="2300"/>
              <a:t> higher-level</a:t>
            </a:r>
            <a:endParaRPr sz="2300"/>
          </a:p>
          <a:p>
            <a:pPr indent="0" lvl="0" marL="0" rtl="0" algn="ctr">
              <a:spcBef>
                <a:spcPts val="0"/>
              </a:spcBef>
              <a:spcAft>
                <a:spcPts val="0"/>
              </a:spcAft>
              <a:buNone/>
            </a:pPr>
            <a:r>
              <a:rPr lang="en" sz="2300">
                <a:solidFill>
                  <a:schemeClr val="accent4"/>
                </a:solidFill>
              </a:rPr>
              <a:t>consequences</a:t>
            </a:r>
            <a:r>
              <a:rPr lang="en" sz="2300"/>
              <a:t> – the </a:t>
            </a:r>
            <a:r>
              <a:rPr lang="en" sz="2300">
                <a:solidFill>
                  <a:schemeClr val="accent4"/>
                </a:solidFill>
              </a:rPr>
              <a:t>futures, the worlds</a:t>
            </a:r>
            <a:r>
              <a:rPr lang="en" sz="2300"/>
              <a:t> – that their products,</a:t>
            </a:r>
            <a:endParaRPr sz="2300"/>
          </a:p>
          <a:p>
            <a:pPr indent="0" lvl="0" marL="0" rtl="0" algn="ctr">
              <a:spcBef>
                <a:spcPts val="0"/>
              </a:spcBef>
              <a:spcAft>
                <a:spcPts val="0"/>
              </a:spcAft>
              <a:buNone/>
            </a:pPr>
            <a:r>
              <a:rPr lang="en" sz="2300"/>
              <a:t>systems and other outputs </a:t>
            </a:r>
            <a:r>
              <a:rPr lang="en" sz="2300">
                <a:solidFill>
                  <a:schemeClr val="accent4"/>
                </a:solidFill>
              </a:rPr>
              <a:t>help produce</a:t>
            </a:r>
            <a:r>
              <a:rPr lang="en" sz="2300"/>
              <a:t>.”</a:t>
            </a:r>
            <a:endParaRPr sz="2300"/>
          </a:p>
          <a:p>
            <a:pPr indent="0" lvl="0" marL="0" rtl="0" algn="ctr">
              <a:spcBef>
                <a:spcPts val="0"/>
              </a:spcBef>
              <a:spcAft>
                <a:spcPts val="0"/>
              </a:spcAft>
              <a:buNone/>
            </a:pPr>
            <a:r>
              <a:t/>
            </a:r>
            <a:endParaRPr sz="2300"/>
          </a:p>
          <a:p>
            <a:pPr indent="0" lvl="0" marL="0" rtl="0" algn="ctr">
              <a:spcBef>
                <a:spcPts val="0"/>
              </a:spcBef>
              <a:spcAft>
                <a:spcPts val="0"/>
              </a:spcAft>
              <a:buNone/>
            </a:pPr>
            <a:r>
              <a:rPr lang="en" sz="1800"/>
              <a:t>Stuart Candy and Cher Potter</a:t>
            </a:r>
            <a:endParaRPr sz="1800"/>
          </a:p>
          <a:p>
            <a:pPr indent="0" lvl="0" marL="0" rtl="0" algn="ctr">
              <a:spcBef>
                <a:spcPts val="0"/>
              </a:spcBef>
              <a:spcAft>
                <a:spcPts val="0"/>
              </a:spcAft>
              <a:buNone/>
            </a:pPr>
            <a:r>
              <a:t/>
            </a:r>
            <a:endParaRPr sz="23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7"/>
          <p:cNvSpPr txBox="1"/>
          <p:nvPr>
            <p:ph type="ctrTitle"/>
          </p:nvPr>
        </p:nvSpPr>
        <p:spPr>
          <a:xfrm>
            <a:off x="311708" y="1360625"/>
            <a:ext cx="8520600" cy="2052600"/>
          </a:xfrm>
          <a:prstGeom prst="rect">
            <a:avLst/>
          </a:prstGeom>
          <a:noFill/>
          <a:ln>
            <a:noFill/>
          </a:ln>
        </p:spPr>
        <p:txBody>
          <a:bodyPr anchorCtr="0" anchor="ctr" bIns="34275" lIns="68575" spcFirstLastPara="1" rIns="68575" wrap="square" tIns="34275">
            <a:normAutofit fontScale="90000"/>
          </a:bodyPr>
          <a:lstStyle/>
          <a:p>
            <a:pPr indent="0" lvl="0" marL="0" rtl="0" algn="ctr">
              <a:lnSpc>
                <a:spcPct val="90000"/>
              </a:lnSpc>
              <a:spcBef>
                <a:spcPts val="0"/>
              </a:spcBef>
              <a:spcAft>
                <a:spcPts val="0"/>
              </a:spcAft>
              <a:buSzPct val="112500"/>
              <a:buNone/>
            </a:pPr>
            <a:r>
              <a:rPr lang="en" sz="4000">
                <a:latin typeface="Arial"/>
                <a:ea typeface="Arial"/>
                <a:cs typeface="Arial"/>
                <a:sym typeface="Arial"/>
              </a:rPr>
              <a:t>“Everyone designs who devises courses of action aimed at changing existing situations into preferred ones”</a:t>
            </a:r>
            <a:endParaRPr sz="4000">
              <a:latin typeface="Arial"/>
              <a:ea typeface="Arial"/>
              <a:cs typeface="Arial"/>
              <a:sym typeface="Arial"/>
            </a:endParaRPr>
          </a:p>
          <a:p>
            <a:pPr indent="0" lvl="0" marL="0" rtl="0" algn="ctr">
              <a:lnSpc>
                <a:spcPct val="90000"/>
              </a:lnSpc>
              <a:spcBef>
                <a:spcPts val="0"/>
              </a:spcBef>
              <a:spcAft>
                <a:spcPts val="0"/>
              </a:spcAft>
              <a:buSzPct val="150000"/>
              <a:buNone/>
            </a:pPr>
            <a:r>
              <a:t/>
            </a:r>
            <a:endParaRPr sz="3000">
              <a:latin typeface="Arial"/>
              <a:ea typeface="Arial"/>
              <a:cs typeface="Arial"/>
              <a:sym typeface="Arial"/>
            </a:endParaRPr>
          </a:p>
          <a:p>
            <a:pPr indent="0" lvl="0" marL="0" rtl="0" algn="ctr">
              <a:lnSpc>
                <a:spcPct val="90000"/>
              </a:lnSpc>
              <a:spcBef>
                <a:spcPts val="0"/>
              </a:spcBef>
              <a:spcAft>
                <a:spcPts val="0"/>
              </a:spcAft>
              <a:buSzPct val="150000"/>
              <a:buNone/>
            </a:pPr>
            <a:r>
              <a:rPr lang="en" sz="3000">
                <a:latin typeface="Arial"/>
                <a:ea typeface="Arial"/>
                <a:cs typeface="Arial"/>
                <a:sym typeface="Arial"/>
              </a:rPr>
              <a:t>Herbert Simon</a:t>
            </a:r>
            <a:endParaRPr sz="3000">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8"/>
          <p:cNvSpPr txBox="1"/>
          <p:nvPr>
            <p:ph type="title"/>
          </p:nvPr>
        </p:nvSpPr>
        <p:spPr>
          <a:xfrm>
            <a:off x="629841"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Areas of Convergence</a:t>
            </a:r>
            <a:endParaRPr/>
          </a:p>
        </p:txBody>
      </p:sp>
      <p:sp>
        <p:nvSpPr>
          <p:cNvPr id="154" name="Google Shape;154;p28"/>
          <p:cNvSpPr txBox="1"/>
          <p:nvPr>
            <p:ph idx="1" type="body"/>
          </p:nvPr>
        </p:nvSpPr>
        <p:spPr>
          <a:xfrm>
            <a:off x="629841" y="1260872"/>
            <a:ext cx="3868500" cy="618000"/>
          </a:xfrm>
          <a:prstGeom prst="rect">
            <a:avLst/>
          </a:prstGeom>
        </p:spPr>
        <p:txBody>
          <a:bodyPr anchorCtr="0" anchor="b" bIns="34275" lIns="68575" spcFirstLastPara="1" rIns="68575" wrap="square" tIns="34275">
            <a:normAutofit/>
          </a:bodyPr>
          <a:lstStyle/>
          <a:p>
            <a:pPr indent="0" lvl="0" marL="0" rtl="0" algn="ctr">
              <a:spcBef>
                <a:spcPts val="800"/>
              </a:spcBef>
              <a:spcAft>
                <a:spcPts val="0"/>
              </a:spcAft>
              <a:buNone/>
            </a:pPr>
            <a:r>
              <a:rPr lang="en"/>
              <a:t>Futures</a:t>
            </a:r>
            <a:endParaRPr/>
          </a:p>
        </p:txBody>
      </p:sp>
      <p:sp>
        <p:nvSpPr>
          <p:cNvPr id="155" name="Google Shape;155;p28"/>
          <p:cNvSpPr txBox="1"/>
          <p:nvPr>
            <p:ph idx="2" type="body"/>
          </p:nvPr>
        </p:nvSpPr>
        <p:spPr>
          <a:xfrm>
            <a:off x="629841" y="1878806"/>
            <a:ext cx="3868500" cy="2763600"/>
          </a:xfrm>
          <a:prstGeom prst="rect">
            <a:avLst/>
          </a:prstGeom>
        </p:spPr>
        <p:txBody>
          <a:bodyPr anchorCtr="0" anchor="t" bIns="34275" lIns="68575" spcFirstLastPara="1" rIns="68575" wrap="square" tIns="34275">
            <a:normAutofit/>
          </a:bodyPr>
          <a:lstStyle/>
          <a:p>
            <a:pPr indent="0" lvl="0" marL="457200" rtl="0" algn="l">
              <a:spcBef>
                <a:spcPts val="800"/>
              </a:spcBef>
              <a:spcAft>
                <a:spcPts val="0"/>
              </a:spcAft>
              <a:buNone/>
            </a:pPr>
            <a:r>
              <a:t/>
            </a:r>
            <a:endParaRPr b="1"/>
          </a:p>
          <a:p>
            <a:pPr indent="-317500" lvl="0" marL="457200" rtl="0" algn="l">
              <a:spcBef>
                <a:spcPts val="800"/>
              </a:spcBef>
              <a:spcAft>
                <a:spcPts val="0"/>
              </a:spcAft>
              <a:buSzPts val="1400"/>
              <a:buAutoNum type="arabicPeriod"/>
            </a:pPr>
            <a:r>
              <a:rPr b="1" lang="en"/>
              <a:t>Anxiety:</a:t>
            </a:r>
            <a:r>
              <a:rPr lang="en"/>
              <a:t> about lack of influence on the future</a:t>
            </a:r>
            <a:endParaRPr/>
          </a:p>
          <a:p>
            <a:pPr indent="-317500" lvl="1" marL="914400" rtl="0" algn="l">
              <a:spcBef>
                <a:spcPts val="0"/>
              </a:spcBef>
              <a:spcAft>
                <a:spcPts val="0"/>
              </a:spcAft>
              <a:buSzPts val="1400"/>
              <a:buAutoNum type="alphaLcPeriod"/>
            </a:pPr>
            <a:r>
              <a:rPr lang="en"/>
              <a:t>Actionless mind</a:t>
            </a:r>
            <a:endParaRPr/>
          </a:p>
          <a:p>
            <a:pPr indent="-317500" lvl="0" marL="457200" rtl="0" algn="l">
              <a:spcBef>
                <a:spcPts val="0"/>
              </a:spcBef>
              <a:spcAft>
                <a:spcPts val="0"/>
              </a:spcAft>
              <a:buSzPts val="1400"/>
              <a:buAutoNum type="arabicPeriod"/>
            </a:pPr>
            <a:r>
              <a:rPr b="1" lang="en"/>
              <a:t>In/Out:</a:t>
            </a:r>
            <a:r>
              <a:rPr lang="en"/>
              <a:t> Inbound &amp; outbound change</a:t>
            </a:r>
            <a:endParaRPr/>
          </a:p>
          <a:p>
            <a:pPr indent="-317500" lvl="0" marL="457200" rtl="0" algn="l">
              <a:spcBef>
                <a:spcPts val="0"/>
              </a:spcBef>
              <a:spcAft>
                <a:spcPts val="0"/>
              </a:spcAft>
              <a:buSzPts val="1400"/>
              <a:buAutoNum type="arabicPeriod"/>
            </a:pPr>
            <a:r>
              <a:rPr b="1" lang="en"/>
              <a:t>Democratize:</a:t>
            </a:r>
            <a:r>
              <a:rPr lang="en"/>
              <a:t> Futures literacy</a:t>
            </a:r>
            <a:endParaRPr/>
          </a:p>
          <a:p>
            <a:pPr indent="-317500" lvl="0" marL="457200" rtl="0" algn="l">
              <a:spcBef>
                <a:spcPts val="0"/>
              </a:spcBef>
              <a:spcAft>
                <a:spcPts val="0"/>
              </a:spcAft>
              <a:buSzPts val="1400"/>
              <a:buAutoNum type="arabicPeriod"/>
            </a:pPr>
            <a:r>
              <a:rPr b="1" lang="en"/>
              <a:t>Used:</a:t>
            </a:r>
            <a:r>
              <a:rPr lang="en"/>
              <a:t> New images of the future</a:t>
            </a:r>
            <a:endParaRPr/>
          </a:p>
        </p:txBody>
      </p:sp>
      <p:sp>
        <p:nvSpPr>
          <p:cNvPr id="156" name="Google Shape;156;p28"/>
          <p:cNvSpPr txBox="1"/>
          <p:nvPr>
            <p:ph idx="3" type="body"/>
          </p:nvPr>
        </p:nvSpPr>
        <p:spPr>
          <a:xfrm>
            <a:off x="4629150" y="1260872"/>
            <a:ext cx="3887400" cy="618000"/>
          </a:xfrm>
          <a:prstGeom prst="rect">
            <a:avLst/>
          </a:prstGeom>
        </p:spPr>
        <p:txBody>
          <a:bodyPr anchorCtr="0" anchor="b" bIns="34275" lIns="68575" spcFirstLastPara="1" rIns="68575" wrap="square" tIns="34275">
            <a:normAutofit/>
          </a:bodyPr>
          <a:lstStyle/>
          <a:p>
            <a:pPr indent="0" lvl="0" marL="0" rtl="0" algn="ctr">
              <a:spcBef>
                <a:spcPts val="800"/>
              </a:spcBef>
              <a:spcAft>
                <a:spcPts val="0"/>
              </a:spcAft>
              <a:buNone/>
            </a:pPr>
            <a:r>
              <a:rPr lang="en"/>
              <a:t>Design</a:t>
            </a:r>
            <a:endParaRPr/>
          </a:p>
        </p:txBody>
      </p:sp>
      <p:sp>
        <p:nvSpPr>
          <p:cNvPr id="157" name="Google Shape;157;p28"/>
          <p:cNvSpPr txBox="1"/>
          <p:nvPr>
            <p:ph idx="4" type="body"/>
          </p:nvPr>
        </p:nvSpPr>
        <p:spPr>
          <a:xfrm>
            <a:off x="4629150" y="1878806"/>
            <a:ext cx="3887400" cy="2763600"/>
          </a:xfrm>
          <a:prstGeom prst="rect">
            <a:avLst/>
          </a:prstGeom>
        </p:spPr>
        <p:txBody>
          <a:bodyPr anchorCtr="0" anchor="t" bIns="34275" lIns="68575" spcFirstLastPara="1" rIns="68575" wrap="square" tIns="34275">
            <a:normAutofit/>
          </a:bodyPr>
          <a:lstStyle/>
          <a:p>
            <a:pPr indent="0" lvl="0" marL="457200" rtl="0" algn="l">
              <a:spcBef>
                <a:spcPts val="800"/>
              </a:spcBef>
              <a:spcAft>
                <a:spcPts val="0"/>
              </a:spcAft>
              <a:buNone/>
            </a:pPr>
            <a:r>
              <a:t/>
            </a:r>
            <a:endParaRPr b="1"/>
          </a:p>
          <a:p>
            <a:pPr indent="-317500" lvl="0" marL="457200" rtl="0" algn="l">
              <a:spcBef>
                <a:spcPts val="800"/>
              </a:spcBef>
              <a:spcAft>
                <a:spcPts val="0"/>
              </a:spcAft>
              <a:buSzPts val="1400"/>
              <a:buAutoNum type="arabicPeriod"/>
            </a:pPr>
            <a:r>
              <a:rPr b="1" lang="en"/>
              <a:t>Anxiety</a:t>
            </a:r>
            <a:r>
              <a:rPr lang="en"/>
              <a:t> about too much influence on the future</a:t>
            </a:r>
            <a:endParaRPr/>
          </a:p>
          <a:p>
            <a:pPr indent="-317500" lvl="1" marL="914400" rtl="0" algn="l">
              <a:spcBef>
                <a:spcPts val="0"/>
              </a:spcBef>
              <a:spcAft>
                <a:spcPts val="0"/>
              </a:spcAft>
              <a:buSzPts val="1400"/>
              <a:buAutoNum type="alphaLcPeriod"/>
            </a:pPr>
            <a:r>
              <a:rPr lang="en"/>
              <a:t>Mindless action</a:t>
            </a:r>
            <a:endParaRPr/>
          </a:p>
          <a:p>
            <a:pPr indent="-317500" lvl="0" marL="457200" rtl="0" algn="l">
              <a:spcBef>
                <a:spcPts val="0"/>
              </a:spcBef>
              <a:spcAft>
                <a:spcPts val="0"/>
              </a:spcAft>
              <a:buSzPts val="1400"/>
              <a:buAutoNum type="arabicPeriod"/>
            </a:pPr>
            <a:r>
              <a:rPr b="1" lang="en"/>
              <a:t>In/Out:</a:t>
            </a:r>
            <a:r>
              <a:rPr lang="en"/>
              <a:t> Ontological design</a:t>
            </a:r>
            <a:endParaRPr/>
          </a:p>
          <a:p>
            <a:pPr indent="-317500" lvl="0" marL="457200" rtl="0" algn="l">
              <a:spcBef>
                <a:spcPts val="0"/>
              </a:spcBef>
              <a:spcAft>
                <a:spcPts val="0"/>
              </a:spcAft>
              <a:buSzPts val="1400"/>
              <a:buAutoNum type="arabicPeriod"/>
            </a:pPr>
            <a:r>
              <a:rPr b="1" lang="en"/>
              <a:t>Democratize:</a:t>
            </a:r>
            <a:r>
              <a:rPr lang="en"/>
              <a:t> Participatory design</a:t>
            </a:r>
            <a:endParaRPr/>
          </a:p>
          <a:p>
            <a:pPr indent="-317500" lvl="0" marL="457200" rtl="0" algn="l">
              <a:spcBef>
                <a:spcPts val="0"/>
              </a:spcBef>
              <a:spcAft>
                <a:spcPts val="0"/>
              </a:spcAft>
              <a:buSzPts val="1400"/>
              <a:buAutoNum type="arabicPeriod"/>
            </a:pPr>
            <a:r>
              <a:rPr b="1" lang="en"/>
              <a:t>Used:</a:t>
            </a:r>
            <a:r>
              <a:rPr lang="en"/>
              <a:t> The future as emerging constraint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9"/>
          <p:cNvSpPr/>
          <p:nvPr/>
        </p:nvSpPr>
        <p:spPr>
          <a:xfrm>
            <a:off x="4198800" y="340313"/>
            <a:ext cx="162000" cy="4455000"/>
          </a:xfrm>
          <a:prstGeom prst="upDown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64" name="Google Shape;164;p29"/>
          <p:cNvSpPr/>
          <p:nvPr/>
        </p:nvSpPr>
        <p:spPr>
          <a:xfrm>
            <a:off x="3803925" y="2415938"/>
            <a:ext cx="496200" cy="141900"/>
          </a:xfrm>
          <a:prstGeom prst="mathMinus">
            <a:avLst>
              <a:gd fmla="val 23520" name="adj1"/>
            </a:avLst>
          </a:prstGeom>
          <a:solidFill>
            <a:schemeClr val="dk1"/>
          </a:solidFill>
          <a:ln cap="flat" cmpd="sng" w="9525">
            <a:solidFill>
              <a:schemeClr val="dk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65" name="Google Shape;165;p29"/>
          <p:cNvSpPr txBox="1"/>
          <p:nvPr/>
        </p:nvSpPr>
        <p:spPr>
          <a:xfrm>
            <a:off x="2406675" y="2336738"/>
            <a:ext cx="1447800" cy="3078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Discursive Design</a:t>
            </a:r>
            <a:endParaRPr b="1" i="0" sz="1100" u="none" cap="none" strike="noStrike">
              <a:solidFill>
                <a:srgbClr val="000000"/>
              </a:solidFill>
              <a:latin typeface="Arial"/>
              <a:ea typeface="Arial"/>
              <a:cs typeface="Arial"/>
              <a:sym typeface="Arial"/>
            </a:endParaRPr>
          </a:p>
        </p:txBody>
      </p:sp>
      <p:sp>
        <p:nvSpPr>
          <p:cNvPr id="166" name="Google Shape;166;p29"/>
          <p:cNvSpPr txBox="1"/>
          <p:nvPr/>
        </p:nvSpPr>
        <p:spPr>
          <a:xfrm>
            <a:off x="4705125" y="431875"/>
            <a:ext cx="2032200" cy="4371300"/>
          </a:xfrm>
          <a:prstGeom prst="rect">
            <a:avLst/>
          </a:prstGeom>
          <a:noFill/>
          <a:ln>
            <a:noFill/>
          </a:ln>
        </p:spPr>
        <p:txBody>
          <a:bodyPr anchorCtr="0" anchor="t" bIns="68575" lIns="68575" spcFirstLastPara="1" rIns="68575" wrap="square" tIns="68575">
            <a:spAutoFit/>
          </a:bodyPr>
          <a:lstStyle/>
          <a:p>
            <a:pPr indent="0" lvl="0" marL="0" marR="0" rtl="0" algn="l">
              <a:lnSpc>
                <a:spcPct val="15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Adversarial Design</a:t>
            </a:r>
            <a:endParaRPr b="1" i="0" sz="11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Anti-Design</a:t>
            </a:r>
            <a:endParaRPr b="1" i="0" sz="11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Contestational Design</a:t>
            </a:r>
            <a:endParaRPr b="1" i="0" sz="11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Critical Design</a:t>
            </a:r>
            <a:endParaRPr b="1" i="0" sz="11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Critical Jugaad</a:t>
            </a:r>
            <a:endParaRPr b="1" i="0" sz="11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Design Fiction</a:t>
            </a:r>
            <a:endParaRPr b="1" i="0" sz="11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Dissident Design</a:t>
            </a:r>
            <a:endParaRPr b="1" i="0" sz="11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100"/>
              <a:buFont typeface="Arial"/>
              <a:buNone/>
            </a:pPr>
            <a:r>
              <a:rPr b="1" i="0" lang="en" sz="1100" u="none" cap="none" strike="noStrike">
                <a:solidFill>
                  <a:schemeClr val="dk1"/>
                </a:solidFill>
                <a:latin typeface="Arial"/>
                <a:ea typeface="Arial"/>
                <a:cs typeface="Arial"/>
                <a:sym typeface="Arial"/>
              </a:rPr>
              <a:t>Experiential Futures</a:t>
            </a:r>
            <a:endParaRPr b="1" i="0" sz="11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Guerrilla Futures</a:t>
            </a:r>
            <a:endParaRPr b="1" i="0" sz="11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Interrogative Design</a:t>
            </a:r>
            <a:endParaRPr b="1" i="0" sz="11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Radical Design</a:t>
            </a:r>
            <a:endParaRPr b="1" i="0" sz="11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Reflective Design</a:t>
            </a:r>
            <a:endParaRPr b="1" i="0" sz="11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Speculative Design</a:t>
            </a:r>
            <a:endParaRPr b="1" i="0" sz="11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Speculative Re-design</a:t>
            </a:r>
            <a:endParaRPr b="1" i="0" sz="11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100"/>
              <a:buFont typeface="Arial"/>
              <a:buNone/>
            </a:pPr>
            <a:r>
              <a:rPr b="1" lang="en" sz="1100"/>
              <a:t>Speculative Fiction</a:t>
            </a:r>
            <a:endParaRPr b="1" sz="1100"/>
          </a:p>
          <a:p>
            <a:pPr indent="0" lvl="0" marL="0" marR="0" rtl="0" algn="l">
              <a:lnSpc>
                <a:spcPct val="15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Tactical Media</a:t>
            </a:r>
            <a:endParaRPr b="1" i="0" sz="11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Un-Design</a:t>
            </a:r>
            <a:endParaRPr b="1" i="0" sz="11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0"/>
          <p:cNvSpPr txBox="1"/>
          <p:nvPr/>
        </p:nvSpPr>
        <p:spPr>
          <a:xfrm>
            <a:off x="1557138" y="1586688"/>
            <a:ext cx="6029700" cy="19701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lang="en" sz="3600">
                <a:solidFill>
                  <a:schemeClr val="dk1"/>
                </a:solidFill>
              </a:rPr>
              <a:t>Design Minds</a:t>
            </a:r>
            <a:endParaRPr sz="3600">
              <a:solidFill>
                <a:schemeClr val="dk1"/>
              </a:solidFill>
            </a:endParaRPr>
          </a:p>
          <a:p>
            <a:pPr indent="0" lvl="0" marL="0" marR="0" rtl="0" algn="ctr">
              <a:lnSpc>
                <a:spcPct val="100000"/>
              </a:lnSpc>
              <a:spcBef>
                <a:spcPts val="0"/>
              </a:spcBef>
              <a:spcAft>
                <a:spcPts val="0"/>
              </a:spcAft>
              <a:buClr>
                <a:srgbClr val="000000"/>
              </a:buClr>
              <a:buSzPts val="3600"/>
              <a:buFont typeface="Arial"/>
              <a:buNone/>
            </a:pPr>
            <a:r>
              <a:rPr lang="en" sz="3600">
                <a:solidFill>
                  <a:schemeClr val="dk1"/>
                </a:solidFill>
              </a:rPr>
              <a:t>&amp;</a:t>
            </a:r>
            <a:endParaRPr sz="3600">
              <a:solidFill>
                <a:schemeClr val="dk1"/>
              </a:solidFill>
            </a:endParaRPr>
          </a:p>
          <a:p>
            <a:pPr indent="0" lvl="0" marL="0" marR="0" rtl="0" algn="ctr">
              <a:lnSpc>
                <a:spcPct val="100000"/>
              </a:lnSpc>
              <a:spcBef>
                <a:spcPts val="0"/>
              </a:spcBef>
              <a:spcAft>
                <a:spcPts val="0"/>
              </a:spcAft>
              <a:buClr>
                <a:srgbClr val="000000"/>
              </a:buClr>
              <a:buSzPts val="3600"/>
              <a:buFont typeface="Arial"/>
              <a:buNone/>
            </a:pPr>
            <a:r>
              <a:rPr lang="en" sz="3600">
                <a:solidFill>
                  <a:schemeClr val="dk1"/>
                </a:solidFill>
              </a:rPr>
              <a:t>The Speculative</a:t>
            </a:r>
            <a:endParaRPr sz="36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31"/>
          <p:cNvPicPr preferRelativeResize="0"/>
          <p:nvPr/>
        </p:nvPicPr>
        <p:blipFill>
          <a:blip r:embed="rId3">
            <a:alphaModFix/>
          </a:blip>
          <a:stretch>
            <a:fillRect/>
          </a:stretch>
        </p:blipFill>
        <p:spPr>
          <a:xfrm>
            <a:off x="2900363" y="1232297"/>
            <a:ext cx="3343275" cy="267890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descr="Humans are genetically predisposed to raise children as a way of passing on their genes to the next generation. For some, the struggle to raise a child in decent conditions is becoming harder due to gross overpopulation and an increasingly strained global environment.&#10;&#10;GROW YOUR OWN: LIFE AFTER NATURE&#10;25.10.13--19.01.14 at Science Gallery, Trinity College Dublin.&#10;&#10;Find out more at sciencegallery.com/growyourown&#10;&#10;This project, by Ai Hasegawa, approaches the problem of human reproduction in an age of overcrowding, overdevelopment and environmental crisis. With potential food shortages and a population of nearly seven billion people, would a woman consider incubating and giving birth to an endangered species such as a shark, tuna or dolphin? This project introduces the argument for giving birth to our food to satisfy our demands for nutrition and childbirth, and discusses some of the technical details of how this might be possible.&#10;&#10;Would raising this animal as a child change its value so drastically that we would be unable to consume it because it would be imbued with the love of motherhood? The Maui's dolphin has been chosen as the ideal 'baby' for this piece. It is one of the world's rarest and smallest dolphins, classified critically endangered by the International Union for Conservation's Red List of Threatened Species (version 2.3) because of the side effects of fishing activity by humans, its size (which closely matches the size of a human baby), and its high intelligence level and communication abilities.&#10;&#10;I Wanna Deliver a Dolphin... imagines a point in the future, where humans will help this species by the advanced technology of synthetic biology. A 'dolp-human placenta' that allows a human female to deliver a dolphin is created, and thus humans can become a surrogate mother to endangered species. Furthermore, gourmets would be able to enjoy the luxury of eating a rare animal: an animal made by their own body, raising questions of the ownership of rare animal life, and life itself.&#10;&#10;&#10;GROW YOUR OWN: LIFE AFTER NATURE&#10;25.10.13--19.01.14 at Science Gallery, Trinity College Dublin.&#10;&#10;Find out more at sciencegallery.com/growyourown" id="183" name="Google Shape;183;p32" title="I Wanna Deliver a Dolphin... as part of GROW YOUR OWN... at Science Gallery">
            <a:hlinkClick r:id="rId3"/>
          </p:cNvPr>
          <p:cNvPicPr preferRelativeResize="0"/>
          <p:nvPr/>
        </p:nvPicPr>
        <p:blipFill>
          <a:blip r:embed="rId4">
            <a:alphaModFix/>
          </a:blip>
          <a:stretch>
            <a:fillRect/>
          </a:stretch>
        </p:blipFill>
        <p:spPr>
          <a:xfrm>
            <a:off x="2286000" y="85725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000"/>
                                        <p:tgtEl>
                                          <p:spTgt spid="1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3"/>
          <p:cNvSpPr txBox="1"/>
          <p:nvPr/>
        </p:nvSpPr>
        <p:spPr>
          <a:xfrm>
            <a:off x="1557113" y="2144588"/>
            <a:ext cx="6029700" cy="8619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lang="en" sz="3600">
                <a:solidFill>
                  <a:schemeClr val="dk1"/>
                </a:solidFill>
              </a:rPr>
              <a:t>Experiential Futures</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nvSpPr>
        <p:spPr>
          <a:xfrm>
            <a:off x="1557113" y="2144588"/>
            <a:ext cx="6029700" cy="8619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lang="en" sz="3600">
                <a:solidFill>
                  <a:schemeClr val="dk1"/>
                </a:solidFill>
              </a:rPr>
              <a:t>Prologue</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descr="Experiential Futures ladder | Download Scientific Diagram" id="194" name="Google Shape;194;p34"/>
          <p:cNvPicPr preferRelativeResize="0"/>
          <p:nvPr/>
        </p:nvPicPr>
        <p:blipFill rotWithShape="1">
          <a:blip r:embed="rId3">
            <a:alphaModFix/>
          </a:blip>
          <a:srcRect b="0" l="0" r="0" t="0"/>
          <a:stretch/>
        </p:blipFill>
        <p:spPr>
          <a:xfrm>
            <a:off x="880155" y="482599"/>
            <a:ext cx="7383691" cy="41783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p35"/>
          <p:cNvPicPr preferRelativeResize="0"/>
          <p:nvPr/>
        </p:nvPicPr>
        <p:blipFill rotWithShape="1">
          <a:blip r:embed="rId3">
            <a:alphaModFix/>
          </a:blip>
          <a:srcRect b="0" l="0" r="0" t="0"/>
          <a:stretch/>
        </p:blipFill>
        <p:spPr>
          <a:xfrm>
            <a:off x="885825" y="114300"/>
            <a:ext cx="7372350" cy="49149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6"/>
          <p:cNvSpPr txBox="1"/>
          <p:nvPr/>
        </p:nvSpPr>
        <p:spPr>
          <a:xfrm>
            <a:off x="438875" y="2144600"/>
            <a:ext cx="8461500" cy="6927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3600"/>
              <a:buFont typeface="Arial"/>
              <a:buNone/>
            </a:pPr>
            <a:r>
              <a:rPr lang="en" sz="3600">
                <a:solidFill>
                  <a:schemeClr val="dk1"/>
                </a:solidFill>
              </a:rPr>
              <a:t>the experiential 									gulf </a:t>
            </a:r>
            <a:endParaRPr b="0" i="0" sz="3600" u="none" cap="none" strike="noStrike">
              <a:solidFill>
                <a:schemeClr val="dk1"/>
              </a:solidFill>
              <a:latin typeface="Calibri"/>
              <a:ea typeface="Calibri"/>
              <a:cs typeface="Calibri"/>
              <a:sym typeface="Calibri"/>
            </a:endParaRPr>
          </a:p>
        </p:txBody>
      </p:sp>
      <p:cxnSp>
        <p:nvCxnSpPr>
          <p:cNvPr id="207" name="Google Shape;207;p36"/>
          <p:cNvCxnSpPr/>
          <p:nvPr/>
        </p:nvCxnSpPr>
        <p:spPr>
          <a:xfrm flipH="1" rot="10800000">
            <a:off x="3704025" y="2475200"/>
            <a:ext cx="4020000" cy="35100"/>
          </a:xfrm>
          <a:prstGeom prst="straightConnector1">
            <a:avLst/>
          </a:prstGeom>
          <a:noFill/>
          <a:ln cap="flat" cmpd="sng" w="38100">
            <a:solidFill>
              <a:schemeClr val="accent4"/>
            </a:solidFill>
            <a:prstDash val="dashDot"/>
            <a:round/>
            <a:headEnd len="med" w="med" type="none"/>
            <a:tailEnd len="med" w="med" type="non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37"/>
          <p:cNvPicPr preferRelativeResize="0"/>
          <p:nvPr/>
        </p:nvPicPr>
        <p:blipFill rotWithShape="1">
          <a:blip r:embed="rId3">
            <a:alphaModFix/>
          </a:blip>
          <a:srcRect b="0" l="0" r="0" t="0"/>
          <a:stretch/>
        </p:blipFill>
        <p:spPr>
          <a:xfrm>
            <a:off x="339200" y="876669"/>
            <a:ext cx="4520200" cy="3390150"/>
          </a:xfrm>
          <a:prstGeom prst="rect">
            <a:avLst/>
          </a:prstGeom>
          <a:noFill/>
          <a:ln>
            <a:noFill/>
          </a:ln>
        </p:spPr>
      </p:pic>
      <p:pic>
        <p:nvPicPr>
          <p:cNvPr id="214" name="Google Shape;214;p37"/>
          <p:cNvPicPr preferRelativeResize="0"/>
          <p:nvPr/>
        </p:nvPicPr>
        <p:blipFill rotWithShape="1">
          <a:blip r:embed="rId4">
            <a:alphaModFix/>
          </a:blip>
          <a:srcRect b="0" l="0" r="0" t="0"/>
          <a:stretch/>
        </p:blipFill>
        <p:spPr>
          <a:xfrm>
            <a:off x="5008825" y="80144"/>
            <a:ext cx="3735900" cy="498320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38"/>
          <p:cNvPicPr preferRelativeResize="0"/>
          <p:nvPr/>
        </p:nvPicPr>
        <p:blipFill rotWithShape="1">
          <a:blip r:embed="rId3">
            <a:alphaModFix/>
          </a:blip>
          <a:srcRect b="0" l="0" r="0" t="0"/>
          <a:stretch/>
        </p:blipFill>
        <p:spPr>
          <a:xfrm>
            <a:off x="114300" y="114300"/>
            <a:ext cx="8721451" cy="49149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p39"/>
          <p:cNvPicPr preferRelativeResize="0"/>
          <p:nvPr/>
        </p:nvPicPr>
        <p:blipFill rotWithShape="1">
          <a:blip r:embed="rId3">
            <a:alphaModFix/>
          </a:blip>
          <a:srcRect b="0" l="0" r="0" t="0"/>
          <a:stretch/>
        </p:blipFill>
        <p:spPr>
          <a:xfrm>
            <a:off x="114300" y="114300"/>
            <a:ext cx="8737598" cy="49148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40"/>
          <p:cNvSpPr txBox="1"/>
          <p:nvPr/>
        </p:nvSpPr>
        <p:spPr>
          <a:xfrm>
            <a:off x="1557113" y="2144588"/>
            <a:ext cx="6029700" cy="14160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lang="en" sz="3600">
                <a:solidFill>
                  <a:schemeClr val="dk1"/>
                </a:solidFill>
              </a:rPr>
              <a:t>EXF and Anthropological Futures</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id="237" name="Google Shape;237;p41"/>
          <p:cNvPicPr preferRelativeResize="0"/>
          <p:nvPr/>
        </p:nvPicPr>
        <p:blipFill rotWithShape="1">
          <a:blip r:embed="rId3">
            <a:alphaModFix/>
          </a:blip>
          <a:srcRect b="0" l="0" r="0" t="0"/>
          <a:stretch/>
        </p:blipFill>
        <p:spPr>
          <a:xfrm>
            <a:off x="157888" y="2791175"/>
            <a:ext cx="2861788" cy="2222143"/>
          </a:xfrm>
          <a:prstGeom prst="rect">
            <a:avLst/>
          </a:prstGeom>
          <a:noFill/>
          <a:ln>
            <a:noFill/>
          </a:ln>
        </p:spPr>
      </p:pic>
      <p:pic>
        <p:nvPicPr>
          <p:cNvPr id="238" name="Google Shape;238;p41"/>
          <p:cNvPicPr preferRelativeResize="0"/>
          <p:nvPr/>
        </p:nvPicPr>
        <p:blipFill rotWithShape="1">
          <a:blip r:embed="rId4">
            <a:alphaModFix/>
          </a:blip>
          <a:srcRect b="0" l="0" r="0" t="0"/>
          <a:stretch/>
        </p:blipFill>
        <p:spPr>
          <a:xfrm>
            <a:off x="3141116" y="2791187"/>
            <a:ext cx="2861788" cy="2222120"/>
          </a:xfrm>
          <a:prstGeom prst="rect">
            <a:avLst/>
          </a:prstGeom>
          <a:noFill/>
          <a:ln>
            <a:noFill/>
          </a:ln>
        </p:spPr>
      </p:pic>
      <p:pic>
        <p:nvPicPr>
          <p:cNvPr id="239" name="Google Shape;239;p41"/>
          <p:cNvPicPr preferRelativeResize="0"/>
          <p:nvPr/>
        </p:nvPicPr>
        <p:blipFill rotWithShape="1">
          <a:blip r:embed="rId5">
            <a:alphaModFix/>
          </a:blip>
          <a:srcRect b="0" l="0" r="0" t="0"/>
          <a:stretch/>
        </p:blipFill>
        <p:spPr>
          <a:xfrm>
            <a:off x="6124329" y="2791206"/>
            <a:ext cx="2861783" cy="2222120"/>
          </a:xfrm>
          <a:prstGeom prst="rect">
            <a:avLst/>
          </a:prstGeom>
          <a:noFill/>
          <a:ln>
            <a:noFill/>
          </a:ln>
        </p:spPr>
      </p:pic>
      <p:pic>
        <p:nvPicPr>
          <p:cNvPr id="240" name="Google Shape;240;p41"/>
          <p:cNvPicPr preferRelativeResize="0"/>
          <p:nvPr/>
        </p:nvPicPr>
        <p:blipFill rotWithShape="1">
          <a:blip r:embed="rId6">
            <a:alphaModFix/>
          </a:blip>
          <a:srcRect b="0" l="0" r="0" t="0"/>
          <a:stretch/>
        </p:blipFill>
        <p:spPr>
          <a:xfrm>
            <a:off x="227200" y="263981"/>
            <a:ext cx="1805933" cy="2222116"/>
          </a:xfrm>
          <a:prstGeom prst="rect">
            <a:avLst/>
          </a:prstGeom>
          <a:noFill/>
          <a:ln>
            <a:noFill/>
          </a:ln>
        </p:spPr>
      </p:pic>
      <p:pic>
        <p:nvPicPr>
          <p:cNvPr id="241" name="Google Shape;241;p41"/>
          <p:cNvPicPr preferRelativeResize="0"/>
          <p:nvPr/>
        </p:nvPicPr>
        <p:blipFill rotWithShape="1">
          <a:blip r:embed="rId7">
            <a:alphaModFix/>
          </a:blip>
          <a:srcRect b="0" l="0" r="0" t="0"/>
          <a:stretch/>
        </p:blipFill>
        <p:spPr>
          <a:xfrm>
            <a:off x="2508034" y="263975"/>
            <a:ext cx="1805933" cy="2222121"/>
          </a:xfrm>
          <a:prstGeom prst="rect">
            <a:avLst/>
          </a:prstGeom>
          <a:noFill/>
          <a:ln>
            <a:noFill/>
          </a:ln>
        </p:spPr>
      </p:pic>
      <p:pic>
        <p:nvPicPr>
          <p:cNvPr id="242" name="Google Shape;242;p41"/>
          <p:cNvPicPr preferRelativeResize="0"/>
          <p:nvPr/>
        </p:nvPicPr>
        <p:blipFill rotWithShape="1">
          <a:blip r:embed="rId8">
            <a:alphaModFix/>
          </a:blip>
          <a:srcRect b="0" l="0" r="0" t="0"/>
          <a:stretch/>
        </p:blipFill>
        <p:spPr>
          <a:xfrm>
            <a:off x="4727249" y="263982"/>
            <a:ext cx="1836557" cy="2222118"/>
          </a:xfrm>
          <a:prstGeom prst="rect">
            <a:avLst/>
          </a:prstGeom>
          <a:noFill/>
          <a:ln>
            <a:noFill/>
          </a:ln>
        </p:spPr>
      </p:pic>
      <p:pic>
        <p:nvPicPr>
          <p:cNvPr id="243" name="Google Shape;243;p41"/>
          <p:cNvPicPr preferRelativeResize="0"/>
          <p:nvPr/>
        </p:nvPicPr>
        <p:blipFill rotWithShape="1">
          <a:blip r:embed="rId9">
            <a:alphaModFix/>
          </a:blip>
          <a:srcRect b="0" l="0" r="0" t="0"/>
          <a:stretch/>
        </p:blipFill>
        <p:spPr>
          <a:xfrm>
            <a:off x="6979082" y="263981"/>
            <a:ext cx="1937741" cy="222211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42"/>
          <p:cNvSpPr txBox="1"/>
          <p:nvPr/>
        </p:nvSpPr>
        <p:spPr>
          <a:xfrm>
            <a:off x="1557113" y="2144588"/>
            <a:ext cx="6029700" cy="8619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lang="en" sz="3600">
                <a:solidFill>
                  <a:schemeClr val="dk1"/>
                </a:solidFill>
              </a:rPr>
              <a:t>Transition Design</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43"/>
          <p:cNvPicPr preferRelativeResize="0"/>
          <p:nvPr/>
        </p:nvPicPr>
        <p:blipFill rotWithShape="1">
          <a:blip r:embed="rId3">
            <a:alphaModFix/>
          </a:blip>
          <a:srcRect b="0" l="0" r="0" t="0"/>
          <a:stretch/>
        </p:blipFill>
        <p:spPr>
          <a:xfrm>
            <a:off x="152400" y="466650"/>
            <a:ext cx="8483343" cy="45244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p:nvPr/>
        </p:nvSpPr>
        <p:spPr>
          <a:xfrm>
            <a:off x="3024144" y="1199088"/>
            <a:ext cx="3095700" cy="2745300"/>
          </a:xfrm>
          <a:prstGeom prst="ellipse">
            <a:avLst/>
          </a:prstGeom>
          <a:noFill/>
          <a:ln cap="flat" cmpd="sng" w="38100">
            <a:solidFill>
              <a:schemeClr val="accent4"/>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3" name="Google Shape;83;p17"/>
          <p:cNvSpPr txBox="1"/>
          <p:nvPr/>
        </p:nvSpPr>
        <p:spPr>
          <a:xfrm>
            <a:off x="3982656" y="2287038"/>
            <a:ext cx="1178700" cy="5694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a:t>THIS IS A</a:t>
            </a:r>
            <a:endParaRPr b="1"/>
          </a:p>
          <a:p>
            <a:pPr indent="0" lvl="0" marL="0" rtl="0" algn="ctr">
              <a:spcBef>
                <a:spcPts val="0"/>
              </a:spcBef>
              <a:spcAft>
                <a:spcPts val="0"/>
              </a:spcAft>
              <a:buNone/>
            </a:pPr>
            <a:r>
              <a:rPr b="1" lang="en"/>
              <a:t>CIRCLE</a:t>
            </a:r>
            <a:endParaRPr b="1"/>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4"/>
          <p:cNvSpPr txBox="1"/>
          <p:nvPr/>
        </p:nvSpPr>
        <p:spPr>
          <a:xfrm>
            <a:off x="128325" y="314250"/>
            <a:ext cx="1574100" cy="384900"/>
          </a:xfrm>
          <a:prstGeom prst="rect">
            <a:avLst/>
          </a:prstGeom>
          <a:noFill/>
          <a:ln cap="flat" cmpd="sng" w="19050">
            <a:solidFill>
              <a:srgbClr val="0000FF"/>
            </a:solidFill>
            <a:prstDash val="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rgbClr val="666666"/>
                </a:solidFill>
                <a:latin typeface="Varela Round"/>
                <a:ea typeface="Varela Round"/>
                <a:cs typeface="Varela Round"/>
                <a:sym typeface="Varela Round"/>
              </a:rPr>
              <a:t>Wicked Problem</a:t>
            </a:r>
            <a:endParaRPr b="1" sz="1300">
              <a:solidFill>
                <a:srgbClr val="666666"/>
              </a:solidFill>
              <a:latin typeface="Varela Round"/>
              <a:ea typeface="Varela Round"/>
              <a:cs typeface="Varela Round"/>
              <a:sym typeface="Varela Round"/>
            </a:endParaRPr>
          </a:p>
        </p:txBody>
      </p:sp>
      <p:pic>
        <p:nvPicPr>
          <p:cNvPr id="260" name="Google Shape;260;p44"/>
          <p:cNvPicPr preferRelativeResize="0"/>
          <p:nvPr/>
        </p:nvPicPr>
        <p:blipFill>
          <a:blip r:embed="rId3">
            <a:alphaModFix/>
          </a:blip>
          <a:stretch>
            <a:fillRect/>
          </a:stretch>
        </p:blipFill>
        <p:spPr>
          <a:xfrm>
            <a:off x="1815709" y="699150"/>
            <a:ext cx="6714993" cy="429194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5"/>
          <p:cNvSpPr txBox="1"/>
          <p:nvPr/>
        </p:nvSpPr>
        <p:spPr>
          <a:xfrm>
            <a:off x="128325" y="314250"/>
            <a:ext cx="1574100" cy="384900"/>
          </a:xfrm>
          <a:prstGeom prst="rect">
            <a:avLst/>
          </a:prstGeom>
          <a:noFill/>
          <a:ln cap="flat" cmpd="sng" w="19050">
            <a:solidFill>
              <a:srgbClr val="0000FF"/>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rgbClr val="666666"/>
                </a:solidFill>
                <a:latin typeface="Varela Round"/>
                <a:ea typeface="Varela Round"/>
                <a:cs typeface="Varela Round"/>
                <a:sym typeface="Varela Round"/>
              </a:rPr>
              <a:t>Stakeholders</a:t>
            </a:r>
            <a:endParaRPr b="1" sz="1300">
              <a:solidFill>
                <a:srgbClr val="666666"/>
              </a:solidFill>
              <a:latin typeface="Varela Round"/>
              <a:ea typeface="Varela Round"/>
              <a:cs typeface="Varela Round"/>
              <a:sym typeface="Varela Round"/>
            </a:endParaRPr>
          </a:p>
        </p:txBody>
      </p:sp>
      <p:pic>
        <p:nvPicPr>
          <p:cNvPr id="266" name="Google Shape;266;p45"/>
          <p:cNvPicPr preferRelativeResize="0"/>
          <p:nvPr/>
        </p:nvPicPr>
        <p:blipFill>
          <a:blip r:embed="rId3">
            <a:alphaModFix/>
          </a:blip>
          <a:stretch>
            <a:fillRect/>
          </a:stretch>
        </p:blipFill>
        <p:spPr>
          <a:xfrm>
            <a:off x="1600200" y="1012700"/>
            <a:ext cx="5943600" cy="37814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6"/>
          <p:cNvSpPr txBox="1"/>
          <p:nvPr/>
        </p:nvSpPr>
        <p:spPr>
          <a:xfrm>
            <a:off x="128325" y="314250"/>
            <a:ext cx="1574100" cy="585000"/>
          </a:xfrm>
          <a:prstGeom prst="rect">
            <a:avLst/>
          </a:prstGeom>
          <a:noFill/>
          <a:ln cap="flat" cmpd="sng" w="19050">
            <a:solidFill>
              <a:srgbClr val="0000FF"/>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rgbClr val="666666"/>
                </a:solidFill>
                <a:latin typeface="Varela Round"/>
                <a:ea typeface="Varela Round"/>
                <a:cs typeface="Varela Round"/>
                <a:sym typeface="Varela Round"/>
              </a:rPr>
              <a:t>Multi-Level Perspective</a:t>
            </a:r>
            <a:endParaRPr b="1" sz="1300">
              <a:solidFill>
                <a:srgbClr val="666666"/>
              </a:solidFill>
              <a:latin typeface="Varela Round"/>
              <a:ea typeface="Varela Round"/>
              <a:cs typeface="Varela Round"/>
              <a:sym typeface="Varela Round"/>
            </a:endParaRPr>
          </a:p>
        </p:txBody>
      </p:sp>
      <p:pic>
        <p:nvPicPr>
          <p:cNvPr id="272" name="Google Shape;272;p46"/>
          <p:cNvPicPr preferRelativeResize="0"/>
          <p:nvPr/>
        </p:nvPicPr>
        <p:blipFill>
          <a:blip r:embed="rId3">
            <a:alphaModFix/>
          </a:blip>
          <a:stretch>
            <a:fillRect/>
          </a:stretch>
        </p:blipFill>
        <p:spPr>
          <a:xfrm>
            <a:off x="847650" y="1051650"/>
            <a:ext cx="7448700" cy="36576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7"/>
          <p:cNvSpPr txBox="1"/>
          <p:nvPr/>
        </p:nvSpPr>
        <p:spPr>
          <a:xfrm>
            <a:off x="128325" y="314250"/>
            <a:ext cx="1574100" cy="585000"/>
          </a:xfrm>
          <a:prstGeom prst="rect">
            <a:avLst/>
          </a:prstGeom>
          <a:noFill/>
          <a:ln cap="flat" cmpd="sng" w="19050">
            <a:solidFill>
              <a:srgbClr val="0000FF"/>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rgbClr val="666666"/>
                </a:solidFill>
                <a:latin typeface="Varela Round"/>
                <a:ea typeface="Varela Round"/>
                <a:cs typeface="Varela Round"/>
                <a:sym typeface="Varela Round"/>
              </a:rPr>
              <a:t>Visioning / </a:t>
            </a:r>
            <a:br>
              <a:rPr b="1" lang="en" sz="1300">
                <a:solidFill>
                  <a:srgbClr val="666666"/>
                </a:solidFill>
                <a:latin typeface="Varela Round"/>
                <a:ea typeface="Varela Round"/>
                <a:cs typeface="Varela Round"/>
                <a:sym typeface="Varela Round"/>
              </a:rPr>
            </a:br>
            <a:r>
              <a:rPr b="1" lang="en" sz="1300">
                <a:solidFill>
                  <a:srgbClr val="666666"/>
                </a:solidFill>
                <a:latin typeface="Varela Round"/>
                <a:ea typeface="Varela Round"/>
                <a:cs typeface="Varela Round"/>
                <a:sym typeface="Varela Round"/>
              </a:rPr>
              <a:t>Futuring</a:t>
            </a:r>
            <a:endParaRPr b="1" sz="1300">
              <a:solidFill>
                <a:srgbClr val="666666"/>
              </a:solidFill>
              <a:latin typeface="Varela Round"/>
              <a:ea typeface="Varela Round"/>
              <a:cs typeface="Varela Round"/>
              <a:sym typeface="Varela Round"/>
            </a:endParaRPr>
          </a:p>
        </p:txBody>
      </p:sp>
      <p:pic>
        <p:nvPicPr>
          <p:cNvPr id="278" name="Google Shape;278;p47"/>
          <p:cNvPicPr preferRelativeResize="0"/>
          <p:nvPr/>
        </p:nvPicPr>
        <p:blipFill>
          <a:blip r:embed="rId3">
            <a:alphaModFix/>
          </a:blip>
          <a:stretch>
            <a:fillRect/>
          </a:stretch>
        </p:blipFill>
        <p:spPr>
          <a:xfrm>
            <a:off x="1600200" y="1212800"/>
            <a:ext cx="5943600" cy="32670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8"/>
          <p:cNvSpPr txBox="1"/>
          <p:nvPr/>
        </p:nvSpPr>
        <p:spPr>
          <a:xfrm>
            <a:off x="128325" y="314250"/>
            <a:ext cx="1574100" cy="585000"/>
          </a:xfrm>
          <a:prstGeom prst="rect">
            <a:avLst/>
          </a:prstGeom>
          <a:noFill/>
          <a:ln cap="flat" cmpd="sng" w="19050">
            <a:solidFill>
              <a:srgbClr val="0000FF"/>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rgbClr val="666666"/>
                </a:solidFill>
                <a:latin typeface="Varela Round"/>
                <a:ea typeface="Varela Round"/>
                <a:cs typeface="Varela Round"/>
                <a:sym typeface="Varela Round"/>
              </a:rPr>
              <a:t>Visioning / </a:t>
            </a:r>
            <a:br>
              <a:rPr b="1" lang="en" sz="1300">
                <a:solidFill>
                  <a:srgbClr val="666666"/>
                </a:solidFill>
                <a:latin typeface="Varela Round"/>
                <a:ea typeface="Varela Round"/>
                <a:cs typeface="Varela Round"/>
                <a:sym typeface="Varela Round"/>
              </a:rPr>
            </a:br>
            <a:r>
              <a:rPr b="1" lang="en" sz="1300">
                <a:solidFill>
                  <a:srgbClr val="666666"/>
                </a:solidFill>
                <a:latin typeface="Varela Round"/>
                <a:ea typeface="Varela Round"/>
                <a:cs typeface="Varela Round"/>
                <a:sym typeface="Varela Round"/>
              </a:rPr>
              <a:t>Futuring</a:t>
            </a:r>
            <a:endParaRPr b="1" sz="1300">
              <a:solidFill>
                <a:srgbClr val="666666"/>
              </a:solidFill>
              <a:latin typeface="Varela Round"/>
              <a:ea typeface="Varela Round"/>
              <a:cs typeface="Varela Round"/>
              <a:sym typeface="Varela Round"/>
            </a:endParaRPr>
          </a:p>
        </p:txBody>
      </p:sp>
      <p:pic>
        <p:nvPicPr>
          <p:cNvPr id="284" name="Google Shape;284;p48"/>
          <p:cNvPicPr preferRelativeResize="0"/>
          <p:nvPr/>
        </p:nvPicPr>
        <p:blipFill>
          <a:blip r:embed="rId3">
            <a:alphaModFix/>
          </a:blip>
          <a:stretch>
            <a:fillRect/>
          </a:stretch>
        </p:blipFill>
        <p:spPr>
          <a:xfrm>
            <a:off x="559750" y="1333675"/>
            <a:ext cx="8024500" cy="31249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9"/>
          <p:cNvSpPr txBox="1"/>
          <p:nvPr/>
        </p:nvSpPr>
        <p:spPr>
          <a:xfrm>
            <a:off x="128325" y="314250"/>
            <a:ext cx="1574100" cy="585000"/>
          </a:xfrm>
          <a:prstGeom prst="rect">
            <a:avLst/>
          </a:prstGeom>
          <a:noFill/>
          <a:ln cap="flat" cmpd="sng" w="19050">
            <a:solidFill>
              <a:srgbClr val="0000FF"/>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rgbClr val="666666"/>
                </a:solidFill>
                <a:latin typeface="Varela Round"/>
                <a:ea typeface="Varela Round"/>
                <a:cs typeface="Varela Round"/>
                <a:sym typeface="Varela Round"/>
              </a:rPr>
              <a:t>Designing for Transitions</a:t>
            </a:r>
            <a:endParaRPr b="1" sz="1300">
              <a:solidFill>
                <a:srgbClr val="666666"/>
              </a:solidFill>
              <a:latin typeface="Varela Round"/>
              <a:ea typeface="Varela Round"/>
              <a:cs typeface="Varela Round"/>
              <a:sym typeface="Varela Round"/>
            </a:endParaRPr>
          </a:p>
        </p:txBody>
      </p:sp>
      <p:pic>
        <p:nvPicPr>
          <p:cNvPr id="290" name="Google Shape;290;p49"/>
          <p:cNvPicPr preferRelativeResize="0"/>
          <p:nvPr/>
        </p:nvPicPr>
        <p:blipFill rotWithShape="1">
          <a:blip r:embed="rId3">
            <a:alphaModFix/>
          </a:blip>
          <a:srcRect b="0" l="0" r="0" t="15433"/>
          <a:stretch/>
        </p:blipFill>
        <p:spPr>
          <a:xfrm>
            <a:off x="2187050" y="899250"/>
            <a:ext cx="4769900" cy="40918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50"/>
          <p:cNvSpPr txBox="1"/>
          <p:nvPr/>
        </p:nvSpPr>
        <p:spPr>
          <a:xfrm>
            <a:off x="128325" y="314250"/>
            <a:ext cx="1574100" cy="585000"/>
          </a:xfrm>
          <a:prstGeom prst="rect">
            <a:avLst/>
          </a:prstGeom>
          <a:noFill/>
          <a:ln cap="flat" cmpd="sng" w="19050">
            <a:solidFill>
              <a:srgbClr val="0000FF"/>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rgbClr val="666666"/>
                </a:solidFill>
                <a:latin typeface="Varela Round"/>
                <a:ea typeface="Varela Round"/>
                <a:cs typeface="Varela Round"/>
                <a:sym typeface="Varela Round"/>
              </a:rPr>
              <a:t>Designing for Transitions</a:t>
            </a:r>
            <a:endParaRPr b="1" sz="1300">
              <a:solidFill>
                <a:srgbClr val="666666"/>
              </a:solidFill>
              <a:latin typeface="Varela Round"/>
              <a:ea typeface="Varela Round"/>
              <a:cs typeface="Varela Round"/>
              <a:sym typeface="Varela Round"/>
            </a:endParaRPr>
          </a:p>
        </p:txBody>
      </p:sp>
      <p:pic>
        <p:nvPicPr>
          <p:cNvPr id="296" name="Google Shape;296;p50"/>
          <p:cNvPicPr preferRelativeResize="0"/>
          <p:nvPr/>
        </p:nvPicPr>
        <p:blipFill>
          <a:blip r:embed="rId3">
            <a:alphaModFix/>
          </a:blip>
          <a:stretch>
            <a:fillRect/>
          </a:stretch>
        </p:blipFill>
        <p:spPr>
          <a:xfrm>
            <a:off x="1600200" y="1038225"/>
            <a:ext cx="5943600" cy="3810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51"/>
          <p:cNvSpPr txBox="1"/>
          <p:nvPr/>
        </p:nvSpPr>
        <p:spPr>
          <a:xfrm>
            <a:off x="1557113" y="2144588"/>
            <a:ext cx="6029700" cy="8619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lang="en" sz="3600">
                <a:solidFill>
                  <a:schemeClr val="dk1"/>
                </a:solidFill>
              </a:rPr>
              <a:t>Story/Fictions</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52"/>
          <p:cNvSpPr/>
          <p:nvPr/>
        </p:nvSpPr>
        <p:spPr>
          <a:xfrm>
            <a:off x="3001050" y="293625"/>
            <a:ext cx="162000" cy="4455000"/>
          </a:xfrm>
          <a:prstGeom prst="upDown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09" name="Google Shape;309;p52"/>
          <p:cNvSpPr/>
          <p:nvPr/>
        </p:nvSpPr>
        <p:spPr>
          <a:xfrm>
            <a:off x="2606175" y="2369250"/>
            <a:ext cx="496200" cy="141900"/>
          </a:xfrm>
          <a:prstGeom prst="mathMinus">
            <a:avLst>
              <a:gd fmla="val 23520" name="adj1"/>
            </a:avLst>
          </a:prstGeom>
          <a:solidFill>
            <a:schemeClr val="dk1"/>
          </a:solidFill>
          <a:ln cap="flat" cmpd="sng" w="9525">
            <a:solidFill>
              <a:schemeClr val="dk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10" name="Google Shape;310;p52"/>
          <p:cNvSpPr txBox="1"/>
          <p:nvPr/>
        </p:nvSpPr>
        <p:spPr>
          <a:xfrm>
            <a:off x="1219050" y="2220075"/>
            <a:ext cx="1447800" cy="4773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Levels of Abstraction</a:t>
            </a:r>
            <a:endParaRPr b="1" i="0" sz="1100" u="none" cap="none" strike="noStrike">
              <a:solidFill>
                <a:srgbClr val="000000"/>
              </a:solidFill>
              <a:latin typeface="Arial"/>
              <a:ea typeface="Arial"/>
              <a:cs typeface="Arial"/>
              <a:sym typeface="Arial"/>
            </a:endParaRPr>
          </a:p>
        </p:txBody>
      </p:sp>
      <p:sp>
        <p:nvSpPr>
          <p:cNvPr id="311" name="Google Shape;311;p52"/>
          <p:cNvSpPr txBox="1"/>
          <p:nvPr/>
        </p:nvSpPr>
        <p:spPr>
          <a:xfrm>
            <a:off x="3555900" y="361463"/>
            <a:ext cx="2032200" cy="43713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SCENARIO</a:t>
            </a:r>
            <a:endParaRPr b="1"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…and…and… and</a:t>
            </a:r>
            <a:endParaRPr b="1"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STORY</a:t>
            </a:r>
            <a:endParaRPr b="1"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 but… but then… </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p:txBody>
      </p:sp>
      <p:sp>
        <p:nvSpPr>
          <p:cNvPr id="312" name="Google Shape;312;p52"/>
          <p:cNvSpPr/>
          <p:nvPr/>
        </p:nvSpPr>
        <p:spPr>
          <a:xfrm>
            <a:off x="6112575" y="293625"/>
            <a:ext cx="162000" cy="4455000"/>
          </a:xfrm>
          <a:prstGeom prst="upDown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13" name="Google Shape;313;p52"/>
          <p:cNvSpPr/>
          <p:nvPr/>
        </p:nvSpPr>
        <p:spPr>
          <a:xfrm>
            <a:off x="6163200" y="2329425"/>
            <a:ext cx="496200" cy="141900"/>
          </a:xfrm>
          <a:prstGeom prst="mathMinus">
            <a:avLst>
              <a:gd fmla="val 23520" name="adj1"/>
            </a:avLst>
          </a:prstGeom>
          <a:solidFill>
            <a:schemeClr val="dk1"/>
          </a:solidFill>
          <a:ln cap="flat" cmpd="sng" w="9525">
            <a:solidFill>
              <a:schemeClr val="dk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14" name="Google Shape;314;p52"/>
          <p:cNvSpPr txBox="1"/>
          <p:nvPr/>
        </p:nvSpPr>
        <p:spPr>
          <a:xfrm>
            <a:off x="6659325" y="2158650"/>
            <a:ext cx="1447800" cy="4773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Degree of Transportation</a:t>
            </a:r>
            <a:endParaRPr b="1" i="0" sz="11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53"/>
          <p:cNvSpPr txBox="1"/>
          <p:nvPr/>
        </p:nvSpPr>
        <p:spPr>
          <a:xfrm>
            <a:off x="1557113" y="2144588"/>
            <a:ext cx="6029700" cy="8619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lang="en" sz="3600">
                <a:solidFill>
                  <a:schemeClr val="dk1"/>
                </a:solidFill>
              </a:rPr>
              <a:t>Design Fiction</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8"/>
          <p:cNvSpPr txBox="1"/>
          <p:nvPr/>
        </p:nvSpPr>
        <p:spPr>
          <a:xfrm>
            <a:off x="1557113" y="2144588"/>
            <a:ext cx="6029700" cy="8619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lang="en" sz="3600">
                <a:solidFill>
                  <a:schemeClr val="dk1"/>
                </a:solidFill>
              </a:rPr>
              <a:t>What Is Design Futures?</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54"/>
          <p:cNvSpPr txBox="1"/>
          <p:nvPr/>
        </p:nvSpPr>
        <p:spPr>
          <a:xfrm>
            <a:off x="1557113" y="1036350"/>
            <a:ext cx="6029700" cy="36327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lang="en" sz="3600">
                <a:solidFill>
                  <a:schemeClr val="dk1"/>
                </a:solidFill>
              </a:rPr>
              <a:t>“the deliberate use of diegetic prototypes to suspend disbelief about change.”</a:t>
            </a:r>
            <a:endParaRPr sz="3600">
              <a:solidFill>
                <a:schemeClr val="dk1"/>
              </a:solidFill>
            </a:endParaRPr>
          </a:p>
          <a:p>
            <a:pPr indent="0" lvl="0" marL="0" marR="0" rtl="0" algn="ctr">
              <a:lnSpc>
                <a:spcPct val="100000"/>
              </a:lnSpc>
              <a:spcBef>
                <a:spcPts val="0"/>
              </a:spcBef>
              <a:spcAft>
                <a:spcPts val="0"/>
              </a:spcAft>
              <a:buClr>
                <a:srgbClr val="000000"/>
              </a:buClr>
              <a:buSzPts val="3600"/>
              <a:buFont typeface="Arial"/>
              <a:buNone/>
            </a:pPr>
            <a:r>
              <a:t/>
            </a:r>
            <a:endParaRPr sz="3600">
              <a:solidFill>
                <a:schemeClr val="dk1"/>
              </a:solidFill>
            </a:endParaRPr>
          </a:p>
          <a:p>
            <a:pPr indent="0" lvl="0" marL="0" marR="0" rtl="0" algn="ctr">
              <a:lnSpc>
                <a:spcPct val="100000"/>
              </a:lnSpc>
              <a:spcBef>
                <a:spcPts val="0"/>
              </a:spcBef>
              <a:spcAft>
                <a:spcPts val="0"/>
              </a:spcAft>
              <a:buClr>
                <a:srgbClr val="000000"/>
              </a:buClr>
              <a:buSzPts val="3600"/>
              <a:buFont typeface="Arial"/>
              <a:buNone/>
            </a:pPr>
            <a:r>
              <a:rPr lang="en" sz="3600">
                <a:solidFill>
                  <a:schemeClr val="dk1"/>
                </a:solidFill>
              </a:rPr>
              <a:t>Bruce Sterling</a:t>
            </a:r>
            <a:endParaRPr sz="3600">
              <a:solidFill>
                <a:schemeClr val="dk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55"/>
          <p:cNvSpPr txBox="1"/>
          <p:nvPr/>
        </p:nvSpPr>
        <p:spPr>
          <a:xfrm>
            <a:off x="1557113" y="2144588"/>
            <a:ext cx="6029700" cy="8619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lang="en" sz="3600">
                <a:solidFill>
                  <a:schemeClr val="dk1"/>
                </a:solidFill>
              </a:rPr>
              <a:t>“functional fictions”</a:t>
            </a:r>
            <a:endParaRPr sz="3600">
              <a:solidFill>
                <a:schemeClr val="dk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56"/>
          <p:cNvSpPr txBox="1"/>
          <p:nvPr/>
        </p:nvSpPr>
        <p:spPr>
          <a:xfrm>
            <a:off x="1557138" y="755388"/>
            <a:ext cx="6029700" cy="36327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lang="en" sz="3600">
                <a:solidFill>
                  <a:schemeClr val="dk1"/>
                </a:solidFill>
              </a:rPr>
              <a:t>Temporal Affordances</a:t>
            </a:r>
            <a:endParaRPr sz="3600">
              <a:solidFill>
                <a:schemeClr val="dk1"/>
              </a:solidFill>
            </a:endParaRPr>
          </a:p>
          <a:p>
            <a:pPr indent="0" lvl="0" marL="0" marR="0" rtl="0" algn="ctr">
              <a:lnSpc>
                <a:spcPct val="100000"/>
              </a:lnSpc>
              <a:spcBef>
                <a:spcPts val="0"/>
              </a:spcBef>
              <a:spcAft>
                <a:spcPts val="0"/>
              </a:spcAft>
              <a:buClr>
                <a:srgbClr val="000000"/>
              </a:buClr>
              <a:buSzPts val="3600"/>
              <a:buFont typeface="Arial"/>
              <a:buNone/>
            </a:pPr>
            <a:r>
              <a:rPr lang="en" sz="3600">
                <a:solidFill>
                  <a:schemeClr val="dk1"/>
                </a:solidFill>
              </a:rPr>
              <a:t>Thoughtless Futures</a:t>
            </a:r>
            <a:endParaRPr sz="3600">
              <a:solidFill>
                <a:schemeClr val="dk1"/>
              </a:solidFill>
            </a:endParaRPr>
          </a:p>
          <a:p>
            <a:pPr indent="0" lvl="0" marL="0" marR="0" rtl="0" algn="ctr">
              <a:lnSpc>
                <a:spcPct val="100000"/>
              </a:lnSpc>
              <a:spcBef>
                <a:spcPts val="0"/>
              </a:spcBef>
              <a:spcAft>
                <a:spcPts val="0"/>
              </a:spcAft>
              <a:buClr>
                <a:srgbClr val="000000"/>
              </a:buClr>
              <a:buSzPts val="3600"/>
              <a:buFont typeface="Arial"/>
              <a:buNone/>
            </a:pPr>
            <a:r>
              <a:rPr lang="en" sz="3600">
                <a:solidFill>
                  <a:schemeClr val="dk1"/>
                </a:solidFill>
              </a:rPr>
              <a:t>Pluriversality</a:t>
            </a:r>
            <a:endParaRPr sz="3600">
              <a:solidFill>
                <a:schemeClr val="dk1"/>
              </a:solidFill>
            </a:endParaRPr>
          </a:p>
          <a:p>
            <a:pPr indent="0" lvl="0" marL="0" marR="0" rtl="0" algn="ctr">
              <a:lnSpc>
                <a:spcPct val="100000"/>
              </a:lnSpc>
              <a:spcBef>
                <a:spcPts val="0"/>
              </a:spcBef>
              <a:spcAft>
                <a:spcPts val="0"/>
              </a:spcAft>
              <a:buClr>
                <a:srgbClr val="000000"/>
              </a:buClr>
              <a:buSzPts val="3600"/>
              <a:buFont typeface="Arial"/>
              <a:buNone/>
            </a:pPr>
            <a:r>
              <a:rPr lang="en" sz="3600">
                <a:solidFill>
                  <a:schemeClr val="dk1"/>
                </a:solidFill>
              </a:rPr>
              <a:t>Deliteralization</a:t>
            </a:r>
            <a:endParaRPr sz="3600">
              <a:solidFill>
                <a:schemeClr val="dk1"/>
              </a:solidFill>
            </a:endParaRPr>
          </a:p>
          <a:p>
            <a:pPr indent="0" lvl="0" marL="0" marR="0" rtl="0" algn="ctr">
              <a:lnSpc>
                <a:spcPct val="100000"/>
              </a:lnSpc>
              <a:spcBef>
                <a:spcPts val="0"/>
              </a:spcBef>
              <a:spcAft>
                <a:spcPts val="0"/>
              </a:spcAft>
              <a:buClr>
                <a:srgbClr val="000000"/>
              </a:buClr>
              <a:buSzPts val="3600"/>
              <a:buFont typeface="Arial"/>
              <a:buNone/>
            </a:pPr>
            <a:r>
              <a:rPr lang="en" sz="3600">
                <a:solidFill>
                  <a:schemeClr val="dk1"/>
                </a:solidFill>
              </a:rPr>
              <a:t>Defuturing</a:t>
            </a:r>
            <a:endParaRPr sz="3600">
              <a:solidFill>
                <a:schemeClr val="dk1"/>
              </a:solidFill>
            </a:endParaRPr>
          </a:p>
          <a:p>
            <a:pPr indent="0" lvl="0" marL="0" marR="0" rtl="0" algn="ctr">
              <a:lnSpc>
                <a:spcPct val="100000"/>
              </a:lnSpc>
              <a:spcBef>
                <a:spcPts val="0"/>
              </a:spcBef>
              <a:spcAft>
                <a:spcPts val="0"/>
              </a:spcAft>
              <a:buClr>
                <a:srgbClr val="000000"/>
              </a:buClr>
              <a:buSzPts val="3600"/>
              <a:buFont typeface="Arial"/>
              <a:buNone/>
            </a:pPr>
            <a:r>
              <a:rPr lang="en" sz="3600">
                <a:solidFill>
                  <a:schemeClr val="dk1"/>
                </a:solidFill>
              </a:rPr>
              <a:t>Embodiment &amp; Performance</a:t>
            </a:r>
            <a:endParaRPr sz="3600">
              <a:solidFill>
                <a:schemeClr val="dk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57"/>
          <p:cNvSpPr txBox="1"/>
          <p:nvPr/>
        </p:nvSpPr>
        <p:spPr>
          <a:xfrm>
            <a:off x="1557150" y="2132995"/>
            <a:ext cx="6029700" cy="8775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3600"/>
              <a:buFont typeface="Arial"/>
              <a:buNone/>
            </a:pPr>
            <a:r>
              <a:rPr lang="en" sz="4800">
                <a:solidFill>
                  <a:schemeClr val="dk1"/>
                </a:solidFill>
              </a:rPr>
              <a:t>S</a:t>
            </a:r>
            <a:r>
              <a:rPr lang="en" sz="4800">
                <a:solidFill>
                  <a:srgbClr val="E69138"/>
                </a:solidFill>
              </a:rPr>
              <a:t>o</a:t>
            </a:r>
            <a:r>
              <a:rPr lang="en" sz="4800">
                <a:solidFill>
                  <a:srgbClr val="F6B26B"/>
                </a:solidFill>
              </a:rPr>
              <a:t>o</a:t>
            </a:r>
            <a:r>
              <a:rPr lang="en" sz="4800">
                <a:solidFill>
                  <a:srgbClr val="F9CB9C"/>
                </a:solidFill>
              </a:rPr>
              <a:t>o</a:t>
            </a:r>
            <a:r>
              <a:rPr lang="en" sz="4800">
                <a:solidFill>
                  <a:srgbClr val="FCE5CD"/>
                </a:solidFill>
              </a:rPr>
              <a:t>o</a:t>
            </a:r>
            <a:r>
              <a:rPr lang="en" sz="4800">
                <a:solidFill>
                  <a:srgbClr val="B45F06"/>
                </a:solidFill>
              </a:rPr>
              <a:t>…</a:t>
            </a:r>
            <a:r>
              <a:rPr lang="en" sz="4800">
                <a:solidFill>
                  <a:srgbClr val="E69138"/>
                </a:solidFill>
              </a:rPr>
              <a:t>…</a:t>
            </a:r>
            <a:r>
              <a:rPr lang="en" sz="4800">
                <a:solidFill>
                  <a:srgbClr val="F6B26B"/>
                </a:solidFill>
              </a:rPr>
              <a:t>…</a:t>
            </a:r>
            <a:r>
              <a:rPr lang="en" sz="4800">
                <a:solidFill>
                  <a:srgbClr val="F9CB9C"/>
                </a:solidFill>
              </a:rPr>
              <a:t>…</a:t>
            </a:r>
            <a:endParaRPr sz="4800">
              <a:solidFill>
                <a:srgbClr val="F9CB9C"/>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58"/>
          <p:cNvSpPr txBox="1"/>
          <p:nvPr/>
        </p:nvSpPr>
        <p:spPr>
          <a:xfrm>
            <a:off x="1557138" y="1863738"/>
            <a:ext cx="6029700" cy="14160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lang="en" sz="3600">
                <a:solidFill>
                  <a:schemeClr val="dk1"/>
                </a:solidFill>
              </a:rPr>
              <a:t>How might we assess this type of work? </a:t>
            </a:r>
            <a:endParaRPr sz="3600">
              <a:solidFill>
                <a:schemeClr val="dk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5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Arial"/>
              <a:buNone/>
            </a:pPr>
            <a:r>
              <a:rPr lang="en"/>
              <a:t>(Possible) </a:t>
            </a:r>
            <a:r>
              <a:rPr lang="en">
                <a:latin typeface="Arial"/>
                <a:ea typeface="Arial"/>
                <a:cs typeface="Arial"/>
                <a:sym typeface="Arial"/>
              </a:rPr>
              <a:t>Criteria for </a:t>
            </a:r>
            <a:r>
              <a:rPr lang="en"/>
              <a:t>Speculative</a:t>
            </a:r>
            <a:r>
              <a:rPr lang="en">
                <a:latin typeface="Arial"/>
                <a:ea typeface="Arial"/>
                <a:cs typeface="Arial"/>
                <a:sym typeface="Arial"/>
              </a:rPr>
              <a:t> Futures</a:t>
            </a:r>
            <a:endParaRPr/>
          </a:p>
        </p:txBody>
      </p:sp>
      <p:grpSp>
        <p:nvGrpSpPr>
          <p:cNvPr id="356" name="Google Shape;356;p59"/>
          <p:cNvGrpSpPr/>
          <p:nvPr/>
        </p:nvGrpSpPr>
        <p:grpSpPr>
          <a:xfrm>
            <a:off x="631115" y="1486473"/>
            <a:ext cx="7881792" cy="3028950"/>
            <a:chOff x="3286" y="156339"/>
            <a:chExt cx="10509056" cy="4038600"/>
          </a:xfrm>
        </p:grpSpPr>
        <p:sp>
          <p:nvSpPr>
            <p:cNvPr id="357" name="Google Shape;357;p59"/>
            <p:cNvSpPr/>
            <p:nvPr/>
          </p:nvSpPr>
          <p:spPr>
            <a:xfrm>
              <a:off x="3286" y="156339"/>
              <a:ext cx="3204000" cy="777600"/>
            </a:xfrm>
            <a:prstGeom prst="rect">
              <a:avLst/>
            </a:prstGeom>
            <a:solidFill>
              <a:schemeClr val="lt1"/>
            </a:solidFill>
            <a:ln cap="flat" cmpd="sng" w="12700">
              <a:solidFill>
                <a:srgbClr val="3D4B5F"/>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58" name="Google Shape;358;p59"/>
            <p:cNvSpPr txBox="1"/>
            <p:nvPr/>
          </p:nvSpPr>
          <p:spPr>
            <a:xfrm>
              <a:off x="3286" y="156339"/>
              <a:ext cx="3204000" cy="777600"/>
            </a:xfrm>
            <a:prstGeom prst="rect">
              <a:avLst/>
            </a:prstGeom>
            <a:noFill/>
            <a:ln>
              <a:noFill/>
            </a:ln>
          </p:spPr>
          <p:txBody>
            <a:bodyPr anchorCtr="0" anchor="ctr" bIns="82300" lIns="144000" spcFirstLastPara="1" rIns="144000" wrap="square" tIns="82300">
              <a:noAutofit/>
            </a:bodyPr>
            <a:lstStyle/>
            <a:p>
              <a:pPr indent="0" lvl="0" marL="0" marR="0" rtl="0" algn="ctr">
                <a:lnSpc>
                  <a:spcPct val="90000"/>
                </a:lnSpc>
                <a:spcBef>
                  <a:spcPts val="0"/>
                </a:spcBef>
                <a:spcAft>
                  <a:spcPts val="0"/>
                </a:spcAft>
                <a:buClr>
                  <a:schemeClr val="lt1"/>
                </a:buClr>
                <a:buSzPts val="2000"/>
                <a:buFont typeface="Calibri"/>
                <a:buNone/>
              </a:pPr>
              <a:r>
                <a:rPr lang="en" sz="2000">
                  <a:solidFill>
                    <a:schemeClr val="lt1"/>
                  </a:solidFill>
                  <a:latin typeface="Calibri"/>
                  <a:ea typeface="Calibri"/>
                  <a:cs typeface="Calibri"/>
                  <a:sym typeface="Calibri"/>
                </a:rPr>
                <a:t>Beginnings</a:t>
              </a:r>
              <a:endParaRPr sz="1100"/>
            </a:p>
          </p:txBody>
        </p:sp>
        <p:sp>
          <p:nvSpPr>
            <p:cNvPr id="359" name="Google Shape;359;p59"/>
            <p:cNvSpPr/>
            <p:nvPr/>
          </p:nvSpPr>
          <p:spPr>
            <a:xfrm>
              <a:off x="3286" y="933939"/>
              <a:ext cx="3204000" cy="3261000"/>
            </a:xfrm>
            <a:prstGeom prst="rect">
              <a:avLst/>
            </a:prstGeom>
            <a:solidFill>
              <a:schemeClr val="lt1">
                <a:alpha val="89800"/>
              </a:schemeClr>
            </a:solidFill>
            <a:ln cap="flat" cmpd="sng" w="12700">
              <a:solidFill>
                <a:schemeClr val="dk2">
                  <a:alpha val="89800"/>
                </a:schemeClr>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60" name="Google Shape;360;p59"/>
            <p:cNvSpPr txBox="1"/>
            <p:nvPr/>
          </p:nvSpPr>
          <p:spPr>
            <a:xfrm>
              <a:off x="3286" y="933939"/>
              <a:ext cx="3204000" cy="3261000"/>
            </a:xfrm>
            <a:prstGeom prst="rect">
              <a:avLst/>
            </a:prstGeom>
            <a:noFill/>
            <a:ln>
              <a:noFill/>
            </a:ln>
          </p:spPr>
          <p:txBody>
            <a:bodyPr anchorCtr="0" anchor="t" bIns="162025" lIns="108000" spcFirstLastPara="1" rIns="144000" wrap="square" tIns="108000">
              <a:noAutofit/>
            </a:bodyPr>
            <a:lstStyle/>
            <a:p>
              <a:pPr indent="-177800" lvl="1" marL="177800" marR="0" rtl="0" algn="l">
                <a:lnSpc>
                  <a:spcPct val="90000"/>
                </a:lnSpc>
                <a:spcBef>
                  <a:spcPts val="0"/>
                </a:spcBef>
                <a:spcAft>
                  <a:spcPts val="0"/>
                </a:spcAft>
                <a:buClr>
                  <a:schemeClr val="dk1"/>
                </a:buClr>
                <a:buSzPts val="2000"/>
                <a:buFont typeface="Calibri"/>
                <a:buChar char="•"/>
              </a:pPr>
              <a:r>
                <a:rPr b="0" i="0" lang="en" sz="2000" u="none" cap="none" strike="noStrike">
                  <a:solidFill>
                    <a:schemeClr val="dk1"/>
                  </a:solidFill>
                  <a:latin typeface="Calibri"/>
                  <a:ea typeface="Calibri"/>
                  <a:cs typeface="Calibri"/>
                  <a:sym typeface="Calibri"/>
                </a:rPr>
                <a:t>Permission</a:t>
              </a:r>
              <a:endParaRPr sz="1100"/>
            </a:p>
            <a:p>
              <a:pPr indent="-177800" lvl="1" marL="177800" marR="0" rtl="0" algn="l">
                <a:lnSpc>
                  <a:spcPct val="90000"/>
                </a:lnSpc>
                <a:spcBef>
                  <a:spcPts val="300"/>
                </a:spcBef>
                <a:spcAft>
                  <a:spcPts val="0"/>
                </a:spcAft>
                <a:buClr>
                  <a:schemeClr val="dk1"/>
                </a:buClr>
                <a:buSzPts val="2000"/>
                <a:buFont typeface="Calibri"/>
                <a:buChar char="•"/>
              </a:pPr>
              <a:r>
                <a:rPr b="0" i="0" lang="en" sz="2000" u="none" cap="none" strike="noStrike">
                  <a:solidFill>
                    <a:schemeClr val="dk1"/>
                  </a:solidFill>
                  <a:latin typeface="Calibri"/>
                  <a:ea typeface="Calibri"/>
                  <a:cs typeface="Calibri"/>
                  <a:sym typeface="Calibri"/>
                </a:rPr>
                <a:t>Immediacy</a:t>
              </a:r>
              <a:endParaRPr sz="1100"/>
            </a:p>
            <a:p>
              <a:pPr indent="-177800" lvl="1" marL="177800" marR="0" rtl="0" algn="l">
                <a:lnSpc>
                  <a:spcPct val="90000"/>
                </a:lnSpc>
                <a:spcBef>
                  <a:spcPts val="300"/>
                </a:spcBef>
                <a:spcAft>
                  <a:spcPts val="0"/>
                </a:spcAft>
                <a:buClr>
                  <a:schemeClr val="dk1"/>
                </a:buClr>
                <a:buSzPts val="2000"/>
                <a:buFont typeface="Calibri"/>
                <a:buChar char="•"/>
              </a:pPr>
              <a:r>
                <a:rPr b="0" i="0" lang="en" sz="2000" u="none" cap="none" strike="noStrike">
                  <a:solidFill>
                    <a:schemeClr val="dk1"/>
                  </a:solidFill>
                  <a:latin typeface="Calibri"/>
                  <a:ea typeface="Calibri"/>
                  <a:cs typeface="Calibri"/>
                  <a:sym typeface="Calibri"/>
                </a:rPr>
                <a:t>Medium/Message</a:t>
              </a:r>
              <a:endParaRPr sz="1100"/>
            </a:p>
          </p:txBody>
        </p:sp>
        <p:sp>
          <p:nvSpPr>
            <p:cNvPr id="361" name="Google Shape;361;p59"/>
            <p:cNvSpPr/>
            <p:nvPr/>
          </p:nvSpPr>
          <p:spPr>
            <a:xfrm>
              <a:off x="3655814" y="156339"/>
              <a:ext cx="3204000" cy="777600"/>
            </a:xfrm>
            <a:prstGeom prst="rect">
              <a:avLst/>
            </a:prstGeom>
            <a:solidFill>
              <a:schemeClr val="lt1"/>
            </a:solidFill>
            <a:ln cap="flat" cmpd="sng" w="12700">
              <a:solidFill>
                <a:srgbClr val="3D4B5F"/>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62" name="Google Shape;362;p59"/>
            <p:cNvSpPr txBox="1"/>
            <p:nvPr/>
          </p:nvSpPr>
          <p:spPr>
            <a:xfrm>
              <a:off x="3655814" y="156339"/>
              <a:ext cx="3204000" cy="777600"/>
            </a:xfrm>
            <a:prstGeom prst="rect">
              <a:avLst/>
            </a:prstGeom>
            <a:noFill/>
            <a:ln>
              <a:noFill/>
            </a:ln>
          </p:spPr>
          <p:txBody>
            <a:bodyPr anchorCtr="0" anchor="ctr" bIns="82300" lIns="144000" spcFirstLastPara="1" rIns="144000" wrap="square" tIns="82300">
              <a:noAutofit/>
            </a:bodyPr>
            <a:lstStyle/>
            <a:p>
              <a:pPr indent="0" lvl="0" marL="0" marR="0" rtl="0" algn="ctr">
                <a:lnSpc>
                  <a:spcPct val="90000"/>
                </a:lnSpc>
                <a:spcBef>
                  <a:spcPts val="0"/>
                </a:spcBef>
                <a:spcAft>
                  <a:spcPts val="0"/>
                </a:spcAft>
                <a:buClr>
                  <a:schemeClr val="lt1"/>
                </a:buClr>
                <a:buSzPts val="2000"/>
                <a:buFont typeface="Calibri"/>
                <a:buNone/>
              </a:pPr>
              <a:r>
                <a:rPr lang="en" sz="2000">
                  <a:solidFill>
                    <a:schemeClr val="lt1"/>
                  </a:solidFill>
                  <a:latin typeface="Calibri"/>
                  <a:ea typeface="Calibri"/>
                  <a:cs typeface="Calibri"/>
                  <a:sym typeface="Calibri"/>
                </a:rPr>
                <a:t>Middles</a:t>
              </a:r>
              <a:endParaRPr sz="1100"/>
            </a:p>
          </p:txBody>
        </p:sp>
        <p:sp>
          <p:nvSpPr>
            <p:cNvPr id="363" name="Google Shape;363;p59"/>
            <p:cNvSpPr/>
            <p:nvPr/>
          </p:nvSpPr>
          <p:spPr>
            <a:xfrm>
              <a:off x="3655814" y="933939"/>
              <a:ext cx="3204000" cy="3261000"/>
            </a:xfrm>
            <a:prstGeom prst="rect">
              <a:avLst/>
            </a:prstGeom>
            <a:solidFill>
              <a:schemeClr val="lt1">
                <a:alpha val="89800"/>
              </a:schemeClr>
            </a:solidFill>
            <a:ln cap="flat" cmpd="sng" w="12700">
              <a:solidFill>
                <a:schemeClr val="dk2">
                  <a:alpha val="89800"/>
                </a:schemeClr>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64" name="Google Shape;364;p59"/>
            <p:cNvSpPr txBox="1"/>
            <p:nvPr/>
          </p:nvSpPr>
          <p:spPr>
            <a:xfrm>
              <a:off x="3655814" y="933939"/>
              <a:ext cx="3204000" cy="3261000"/>
            </a:xfrm>
            <a:prstGeom prst="rect">
              <a:avLst/>
            </a:prstGeom>
            <a:noFill/>
            <a:ln>
              <a:noFill/>
            </a:ln>
          </p:spPr>
          <p:txBody>
            <a:bodyPr anchorCtr="0" anchor="t" bIns="162025" lIns="108000" spcFirstLastPara="1" rIns="144000" wrap="square" tIns="108000">
              <a:noAutofit/>
            </a:bodyPr>
            <a:lstStyle/>
            <a:p>
              <a:pPr indent="-177800" lvl="1" marL="177800" marR="0" rtl="0" algn="l">
                <a:lnSpc>
                  <a:spcPct val="90000"/>
                </a:lnSpc>
                <a:spcBef>
                  <a:spcPts val="0"/>
                </a:spcBef>
                <a:spcAft>
                  <a:spcPts val="0"/>
                </a:spcAft>
                <a:buClr>
                  <a:schemeClr val="dk1"/>
                </a:buClr>
                <a:buSzPts val="2000"/>
                <a:buFont typeface="Calibri"/>
                <a:buChar char="•"/>
              </a:pPr>
              <a:r>
                <a:rPr b="0" i="0" lang="en" sz="2000" u="none" cap="none" strike="noStrike">
                  <a:solidFill>
                    <a:schemeClr val="dk1"/>
                  </a:solidFill>
                  <a:latin typeface="Calibri"/>
                  <a:ea typeface="Calibri"/>
                  <a:cs typeface="Calibri"/>
                  <a:sym typeface="Calibri"/>
                </a:rPr>
                <a:t>Internal Consistency</a:t>
              </a:r>
              <a:endParaRPr sz="1100"/>
            </a:p>
            <a:p>
              <a:pPr indent="-177800" lvl="1" marL="177800" marR="0" rtl="0" algn="l">
                <a:lnSpc>
                  <a:spcPct val="90000"/>
                </a:lnSpc>
                <a:spcBef>
                  <a:spcPts val="300"/>
                </a:spcBef>
                <a:spcAft>
                  <a:spcPts val="0"/>
                </a:spcAft>
                <a:buClr>
                  <a:schemeClr val="dk1"/>
                </a:buClr>
                <a:buSzPts val="2000"/>
                <a:buFont typeface="Calibri"/>
                <a:buChar char="•"/>
              </a:pPr>
              <a:r>
                <a:rPr b="0" i="0" lang="en" sz="2000" u="none" cap="none" strike="noStrike">
                  <a:solidFill>
                    <a:schemeClr val="dk1"/>
                  </a:solidFill>
                  <a:latin typeface="Calibri"/>
                  <a:ea typeface="Calibri"/>
                  <a:cs typeface="Calibri"/>
                  <a:sym typeface="Calibri"/>
                </a:rPr>
                <a:t>Sensory Vectors</a:t>
              </a:r>
              <a:endParaRPr sz="1100"/>
            </a:p>
            <a:p>
              <a:pPr indent="-177800" lvl="1" marL="177800" marR="0" rtl="0" algn="l">
                <a:lnSpc>
                  <a:spcPct val="90000"/>
                </a:lnSpc>
                <a:spcBef>
                  <a:spcPts val="300"/>
                </a:spcBef>
                <a:spcAft>
                  <a:spcPts val="0"/>
                </a:spcAft>
                <a:buClr>
                  <a:schemeClr val="dk1"/>
                </a:buClr>
                <a:buSzPts val="2000"/>
                <a:buFont typeface="Calibri"/>
                <a:buChar char="•"/>
              </a:pPr>
              <a:r>
                <a:rPr b="0" i="0" lang="en" sz="2000" u="none" cap="none" strike="noStrike">
                  <a:solidFill>
                    <a:schemeClr val="dk1"/>
                  </a:solidFill>
                  <a:latin typeface="Calibri"/>
                  <a:ea typeface="Calibri"/>
                  <a:cs typeface="Calibri"/>
                  <a:sym typeface="Calibri"/>
                </a:rPr>
                <a:t>Semiotic Vectors</a:t>
              </a:r>
              <a:endParaRPr sz="1100"/>
            </a:p>
            <a:p>
              <a:pPr indent="-177800" lvl="1" marL="177800" marR="0" rtl="0" algn="l">
                <a:lnSpc>
                  <a:spcPct val="90000"/>
                </a:lnSpc>
                <a:spcBef>
                  <a:spcPts val="300"/>
                </a:spcBef>
                <a:spcAft>
                  <a:spcPts val="0"/>
                </a:spcAft>
                <a:buClr>
                  <a:schemeClr val="dk1"/>
                </a:buClr>
                <a:buSzPts val="2000"/>
                <a:buFont typeface="Calibri"/>
                <a:buChar char="•"/>
              </a:pPr>
              <a:r>
                <a:rPr b="0" i="0" lang="en" sz="2000" u="none" cap="none" strike="noStrike">
                  <a:solidFill>
                    <a:schemeClr val="dk1"/>
                  </a:solidFill>
                  <a:latin typeface="Calibri"/>
                  <a:ea typeface="Calibri"/>
                  <a:cs typeface="Calibri"/>
                  <a:sym typeface="Calibri"/>
                </a:rPr>
                <a:t>Keying on Change</a:t>
              </a:r>
              <a:endParaRPr sz="1100"/>
            </a:p>
            <a:p>
              <a:pPr indent="-177800" lvl="1" marL="177800" marR="0" rtl="0" algn="l">
                <a:lnSpc>
                  <a:spcPct val="90000"/>
                </a:lnSpc>
                <a:spcBef>
                  <a:spcPts val="300"/>
                </a:spcBef>
                <a:spcAft>
                  <a:spcPts val="0"/>
                </a:spcAft>
                <a:buClr>
                  <a:schemeClr val="dk1"/>
                </a:buClr>
                <a:buSzPts val="2000"/>
                <a:buFont typeface="Calibri"/>
                <a:buChar char="•"/>
              </a:pPr>
              <a:r>
                <a:rPr b="0" i="0" lang="en" sz="2000" u="none" cap="none" strike="noStrike">
                  <a:solidFill>
                    <a:schemeClr val="dk1"/>
                  </a:solidFill>
                  <a:latin typeface="Calibri"/>
                  <a:ea typeface="Calibri"/>
                  <a:cs typeface="Calibri"/>
                  <a:sym typeface="Calibri"/>
                </a:rPr>
                <a:t>Scenario Distinctiveness</a:t>
              </a:r>
              <a:endParaRPr sz="1100"/>
            </a:p>
          </p:txBody>
        </p:sp>
        <p:sp>
          <p:nvSpPr>
            <p:cNvPr id="365" name="Google Shape;365;p59"/>
            <p:cNvSpPr/>
            <p:nvPr/>
          </p:nvSpPr>
          <p:spPr>
            <a:xfrm>
              <a:off x="7308342" y="156339"/>
              <a:ext cx="3204000" cy="777600"/>
            </a:xfrm>
            <a:prstGeom prst="rect">
              <a:avLst/>
            </a:prstGeom>
            <a:solidFill>
              <a:schemeClr val="lt1"/>
            </a:solidFill>
            <a:ln cap="flat" cmpd="sng" w="12700">
              <a:solidFill>
                <a:srgbClr val="3D4B5F"/>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66" name="Google Shape;366;p59"/>
            <p:cNvSpPr txBox="1"/>
            <p:nvPr/>
          </p:nvSpPr>
          <p:spPr>
            <a:xfrm>
              <a:off x="7308342" y="156339"/>
              <a:ext cx="3204000" cy="777600"/>
            </a:xfrm>
            <a:prstGeom prst="rect">
              <a:avLst/>
            </a:prstGeom>
            <a:noFill/>
            <a:ln>
              <a:noFill/>
            </a:ln>
          </p:spPr>
          <p:txBody>
            <a:bodyPr anchorCtr="0" anchor="ctr" bIns="82300" lIns="144000" spcFirstLastPara="1" rIns="144000" wrap="square" tIns="82300">
              <a:noAutofit/>
            </a:bodyPr>
            <a:lstStyle/>
            <a:p>
              <a:pPr indent="0" lvl="0" marL="0" marR="0" rtl="0" algn="ctr">
                <a:lnSpc>
                  <a:spcPct val="90000"/>
                </a:lnSpc>
                <a:spcBef>
                  <a:spcPts val="0"/>
                </a:spcBef>
                <a:spcAft>
                  <a:spcPts val="0"/>
                </a:spcAft>
                <a:buClr>
                  <a:schemeClr val="lt1"/>
                </a:buClr>
                <a:buSzPts val="2000"/>
                <a:buFont typeface="Calibri"/>
                <a:buNone/>
              </a:pPr>
              <a:r>
                <a:rPr lang="en" sz="2000">
                  <a:solidFill>
                    <a:schemeClr val="lt1"/>
                  </a:solidFill>
                  <a:latin typeface="Calibri"/>
                  <a:ea typeface="Calibri"/>
                  <a:cs typeface="Calibri"/>
                  <a:sym typeface="Calibri"/>
                </a:rPr>
                <a:t>Ends</a:t>
              </a:r>
              <a:endParaRPr sz="1100"/>
            </a:p>
          </p:txBody>
        </p:sp>
        <p:sp>
          <p:nvSpPr>
            <p:cNvPr id="367" name="Google Shape;367;p59"/>
            <p:cNvSpPr/>
            <p:nvPr/>
          </p:nvSpPr>
          <p:spPr>
            <a:xfrm>
              <a:off x="7308342" y="933939"/>
              <a:ext cx="3204000" cy="3261000"/>
            </a:xfrm>
            <a:prstGeom prst="rect">
              <a:avLst/>
            </a:prstGeom>
            <a:solidFill>
              <a:schemeClr val="lt1">
                <a:alpha val="89800"/>
              </a:schemeClr>
            </a:solidFill>
            <a:ln cap="flat" cmpd="sng" w="12700">
              <a:solidFill>
                <a:schemeClr val="dk2">
                  <a:alpha val="89800"/>
                </a:schemeClr>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68" name="Google Shape;368;p59"/>
            <p:cNvSpPr txBox="1"/>
            <p:nvPr/>
          </p:nvSpPr>
          <p:spPr>
            <a:xfrm>
              <a:off x="7308342" y="933939"/>
              <a:ext cx="3204000" cy="3261000"/>
            </a:xfrm>
            <a:prstGeom prst="rect">
              <a:avLst/>
            </a:prstGeom>
            <a:noFill/>
            <a:ln>
              <a:noFill/>
            </a:ln>
          </p:spPr>
          <p:txBody>
            <a:bodyPr anchorCtr="0" anchor="t" bIns="162025" lIns="108000" spcFirstLastPara="1" rIns="144000" wrap="square" tIns="108000">
              <a:noAutofit/>
            </a:bodyPr>
            <a:lstStyle/>
            <a:p>
              <a:pPr indent="-177800" lvl="1" marL="177800" marR="0" rtl="0" algn="l">
                <a:lnSpc>
                  <a:spcPct val="90000"/>
                </a:lnSpc>
                <a:spcBef>
                  <a:spcPts val="0"/>
                </a:spcBef>
                <a:spcAft>
                  <a:spcPts val="0"/>
                </a:spcAft>
                <a:buClr>
                  <a:schemeClr val="dk1"/>
                </a:buClr>
                <a:buSzPts val="2000"/>
                <a:buFont typeface="Calibri"/>
                <a:buChar char="•"/>
              </a:pPr>
              <a:r>
                <a:rPr b="0" i="0" lang="en" sz="2000" u="none" cap="none" strike="noStrike">
                  <a:solidFill>
                    <a:schemeClr val="dk1"/>
                  </a:solidFill>
                  <a:latin typeface="Calibri"/>
                  <a:ea typeface="Calibri"/>
                  <a:cs typeface="Calibri"/>
                  <a:sym typeface="Calibri"/>
                </a:rPr>
                <a:t>Implications</a:t>
              </a:r>
              <a:endParaRPr sz="1100"/>
            </a:p>
            <a:p>
              <a:pPr indent="-177800" lvl="1" marL="177800" marR="0" rtl="0" algn="l">
                <a:lnSpc>
                  <a:spcPct val="90000"/>
                </a:lnSpc>
                <a:spcBef>
                  <a:spcPts val="300"/>
                </a:spcBef>
                <a:spcAft>
                  <a:spcPts val="0"/>
                </a:spcAft>
                <a:buClr>
                  <a:schemeClr val="dk1"/>
                </a:buClr>
                <a:buSzPts val="2000"/>
                <a:buFont typeface="Calibri"/>
                <a:buChar char="•"/>
              </a:pPr>
              <a:r>
                <a:rPr b="0" i="0" lang="en" sz="2000" u="none" cap="none" strike="noStrike">
                  <a:solidFill>
                    <a:schemeClr val="dk1"/>
                  </a:solidFill>
                  <a:latin typeface="Calibri"/>
                  <a:ea typeface="Calibri"/>
                  <a:cs typeface="Calibri"/>
                  <a:sym typeface="Calibri"/>
                </a:rPr>
                <a:t>Audience Reception</a:t>
              </a:r>
              <a:endParaRPr sz="1100"/>
            </a:p>
            <a:p>
              <a:pPr indent="-177800" lvl="1" marL="177800" marR="0" rtl="0" algn="l">
                <a:lnSpc>
                  <a:spcPct val="90000"/>
                </a:lnSpc>
                <a:spcBef>
                  <a:spcPts val="300"/>
                </a:spcBef>
                <a:spcAft>
                  <a:spcPts val="0"/>
                </a:spcAft>
                <a:buClr>
                  <a:schemeClr val="dk1"/>
                </a:buClr>
                <a:buSzPts val="2000"/>
                <a:buFont typeface="Calibri"/>
                <a:buChar char="•"/>
              </a:pPr>
              <a:r>
                <a:rPr b="0" i="0" lang="en" sz="2000" u="none" cap="none" strike="noStrike">
                  <a:solidFill>
                    <a:schemeClr val="dk1"/>
                  </a:solidFill>
                  <a:latin typeface="Calibri"/>
                  <a:ea typeface="Calibri"/>
                  <a:cs typeface="Calibri"/>
                  <a:sym typeface="Calibri"/>
                </a:rPr>
                <a:t>Action</a:t>
              </a:r>
              <a:endParaRPr sz="1100"/>
            </a:p>
          </p:txBody>
        </p:sp>
      </p:gr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60"/>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Arial"/>
              <a:buNone/>
            </a:pPr>
            <a:r>
              <a:rPr lang="en">
                <a:latin typeface="Arial"/>
                <a:ea typeface="Arial"/>
                <a:cs typeface="Arial"/>
                <a:sym typeface="Arial"/>
              </a:rPr>
              <a:t>Beginnings: Permission</a:t>
            </a:r>
            <a:endParaRPr/>
          </a:p>
        </p:txBody>
      </p:sp>
      <p:sp>
        <p:nvSpPr>
          <p:cNvPr id="374" name="Google Shape;374;p60"/>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1800"/>
              <a:buNone/>
            </a:pPr>
            <a:r>
              <a:rPr lang="en">
                <a:latin typeface="Arial"/>
                <a:ea typeface="Arial"/>
                <a:cs typeface="Arial"/>
                <a:sym typeface="Arial"/>
              </a:rPr>
              <a:t>Description</a:t>
            </a:r>
            <a:endParaRPr/>
          </a:p>
        </p:txBody>
      </p:sp>
      <p:sp>
        <p:nvSpPr>
          <p:cNvPr id="375" name="Google Shape;375;p60"/>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fontScale="62500" lnSpcReduction="10000"/>
          </a:bodyPr>
          <a:lstStyle/>
          <a:p>
            <a:pPr indent="-153987" lvl="0" marL="177800" rtl="0" algn="l">
              <a:lnSpc>
                <a:spcPct val="90000"/>
              </a:lnSpc>
              <a:spcBef>
                <a:spcPts val="0"/>
              </a:spcBef>
              <a:spcAft>
                <a:spcPts val="0"/>
              </a:spcAft>
              <a:buClr>
                <a:schemeClr val="dk1"/>
              </a:buClr>
              <a:buSzPct val="100000"/>
              <a:buChar char="•"/>
            </a:pPr>
            <a:r>
              <a:rPr lang="en" sz="2600">
                <a:latin typeface="Arial"/>
                <a:ea typeface="Arial"/>
                <a:cs typeface="Arial"/>
                <a:sym typeface="Arial"/>
              </a:rPr>
              <a:t>Permission is the emotional response that kicks in as soon as the experience or arti</a:t>
            </a:r>
            <a:r>
              <a:rPr lang="en" sz="2600"/>
              <a:t>fact</a:t>
            </a:r>
            <a:r>
              <a:rPr lang="en" sz="2600">
                <a:latin typeface="Arial"/>
                <a:ea typeface="Arial"/>
                <a:cs typeface="Arial"/>
                <a:sym typeface="Arial"/>
              </a:rPr>
              <a:t> is engaged with. It is the “signal” that guides how we should respond. In film, an action movie will begin with a high paced and suspenseful scene; a horror movie starts at night with ominous music. All of these initial interactions give us as an audience “permission” to engage a certain way.</a:t>
            </a:r>
            <a:endParaRPr sz="2600"/>
          </a:p>
          <a:p>
            <a:pPr indent="-50800" lvl="0" marL="177800" rtl="0" algn="l">
              <a:lnSpc>
                <a:spcPct val="90000"/>
              </a:lnSpc>
              <a:spcBef>
                <a:spcPts val="800"/>
              </a:spcBef>
              <a:spcAft>
                <a:spcPts val="0"/>
              </a:spcAft>
              <a:buClr>
                <a:schemeClr val="dk1"/>
              </a:buClr>
              <a:buSzPct val="116666"/>
              <a:buNone/>
            </a:pPr>
            <a:r>
              <a:t/>
            </a:r>
            <a:endParaRPr/>
          </a:p>
          <a:p>
            <a:pPr indent="-50800" lvl="0" marL="177800" rtl="0" algn="l">
              <a:lnSpc>
                <a:spcPct val="90000"/>
              </a:lnSpc>
              <a:spcBef>
                <a:spcPts val="800"/>
              </a:spcBef>
              <a:spcAft>
                <a:spcPts val="0"/>
              </a:spcAft>
              <a:buClr>
                <a:schemeClr val="dk1"/>
              </a:buClr>
              <a:buSzPct val="116666"/>
              <a:buNone/>
            </a:pPr>
            <a:r>
              <a:t/>
            </a:r>
            <a:endParaRPr/>
          </a:p>
        </p:txBody>
      </p:sp>
      <p:sp>
        <p:nvSpPr>
          <p:cNvPr id="376" name="Google Shape;376;p60"/>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1800"/>
              <a:buNone/>
            </a:pPr>
            <a:r>
              <a:rPr lang="en">
                <a:latin typeface="Arial"/>
                <a:ea typeface="Arial"/>
                <a:cs typeface="Arial"/>
                <a:sym typeface="Arial"/>
              </a:rPr>
              <a:t>Questions to Ask</a:t>
            </a:r>
            <a:endParaRPr/>
          </a:p>
        </p:txBody>
      </p:sp>
      <p:sp>
        <p:nvSpPr>
          <p:cNvPr id="377" name="Google Shape;377;p60"/>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p>
            <a:pPr indent="-152400" lvl="0" marL="177800" rtl="0" algn="l">
              <a:lnSpc>
                <a:spcPct val="90000"/>
              </a:lnSpc>
              <a:spcBef>
                <a:spcPts val="0"/>
              </a:spcBef>
              <a:spcAft>
                <a:spcPts val="0"/>
              </a:spcAft>
              <a:buClr>
                <a:schemeClr val="dk1"/>
              </a:buClr>
              <a:buSzPts val="1600"/>
              <a:buChar char="•"/>
            </a:pPr>
            <a:r>
              <a:rPr lang="en" sz="1600">
                <a:latin typeface="Arial"/>
                <a:ea typeface="Arial"/>
                <a:cs typeface="Arial"/>
                <a:sym typeface="Arial"/>
              </a:rPr>
              <a:t>What did this </a:t>
            </a:r>
            <a:r>
              <a:rPr lang="en" sz="1600"/>
              <a:t>speculative</a:t>
            </a:r>
            <a:r>
              <a:rPr lang="en" sz="1600">
                <a:latin typeface="Arial"/>
                <a:ea typeface="Arial"/>
                <a:cs typeface="Arial"/>
                <a:sym typeface="Arial"/>
              </a:rPr>
              <a:t> future give me permission to think/feel?</a:t>
            </a:r>
            <a:endParaRPr sz="1600"/>
          </a:p>
          <a:p>
            <a:pPr indent="-152400" lvl="0" marL="177800" rtl="0" algn="l">
              <a:lnSpc>
                <a:spcPct val="90000"/>
              </a:lnSpc>
              <a:spcBef>
                <a:spcPts val="800"/>
              </a:spcBef>
              <a:spcAft>
                <a:spcPts val="0"/>
              </a:spcAft>
              <a:buClr>
                <a:schemeClr val="dk1"/>
              </a:buClr>
              <a:buSzPts val="1600"/>
              <a:buChar char="•"/>
            </a:pPr>
            <a:r>
              <a:rPr lang="en" sz="1600">
                <a:latin typeface="Arial"/>
                <a:ea typeface="Arial"/>
                <a:cs typeface="Arial"/>
                <a:sym typeface="Arial"/>
              </a:rPr>
              <a:t>Did it give me permission at all? Or was I left to intuit how I should react?</a:t>
            </a:r>
            <a:endParaRPr sz="1600"/>
          </a:p>
          <a:p>
            <a:pPr indent="-50800" lvl="0" marL="177800" rtl="0" algn="l">
              <a:lnSpc>
                <a:spcPct val="90000"/>
              </a:lnSpc>
              <a:spcBef>
                <a:spcPts val="800"/>
              </a:spcBef>
              <a:spcAft>
                <a:spcPts val="0"/>
              </a:spcAft>
              <a:buClr>
                <a:schemeClr val="dk1"/>
              </a:buClr>
              <a:buSzPts val="2100"/>
              <a:buNone/>
            </a:pPr>
            <a:r>
              <a:t/>
            </a:r>
            <a:endParaRPr/>
          </a:p>
          <a:p>
            <a:pPr indent="-50800" lvl="0" marL="177800" rtl="0" algn="l">
              <a:lnSpc>
                <a:spcPct val="90000"/>
              </a:lnSpc>
              <a:spcBef>
                <a:spcPts val="800"/>
              </a:spcBef>
              <a:spcAft>
                <a:spcPts val="0"/>
              </a:spcAft>
              <a:buClr>
                <a:schemeClr val="dk1"/>
              </a:buClr>
              <a:buSzPts val="2100"/>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61"/>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Arial"/>
              <a:buNone/>
            </a:pPr>
            <a:r>
              <a:rPr lang="en">
                <a:latin typeface="Arial"/>
                <a:ea typeface="Arial"/>
                <a:cs typeface="Arial"/>
                <a:sym typeface="Arial"/>
              </a:rPr>
              <a:t>Beginnings: Immediacy</a:t>
            </a:r>
            <a:endParaRPr/>
          </a:p>
        </p:txBody>
      </p:sp>
      <p:sp>
        <p:nvSpPr>
          <p:cNvPr id="383" name="Google Shape;383;p61"/>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1800"/>
              <a:buNone/>
            </a:pPr>
            <a:r>
              <a:rPr lang="en">
                <a:latin typeface="Arial"/>
                <a:ea typeface="Arial"/>
                <a:cs typeface="Arial"/>
                <a:sym typeface="Arial"/>
              </a:rPr>
              <a:t>Description</a:t>
            </a:r>
            <a:endParaRPr/>
          </a:p>
        </p:txBody>
      </p:sp>
      <p:sp>
        <p:nvSpPr>
          <p:cNvPr id="384" name="Google Shape;384;p61"/>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p>
            <a:pPr indent="-139700" lvl="0" marL="177800" rtl="0" algn="l">
              <a:lnSpc>
                <a:spcPct val="90000"/>
              </a:lnSpc>
              <a:spcBef>
                <a:spcPts val="0"/>
              </a:spcBef>
              <a:spcAft>
                <a:spcPts val="0"/>
              </a:spcAft>
              <a:buClr>
                <a:schemeClr val="dk1"/>
              </a:buClr>
              <a:buSzPts val="1600"/>
              <a:buChar char="•"/>
            </a:pPr>
            <a:r>
              <a:rPr lang="en" sz="1600">
                <a:latin typeface="Arial"/>
                <a:ea typeface="Arial"/>
                <a:cs typeface="Arial"/>
                <a:sym typeface="Arial"/>
              </a:rPr>
              <a:t>Similar to permission, this considers how quickly a participant is able to engage and immerse themselves within the experience.</a:t>
            </a:r>
            <a:endParaRPr sz="1600"/>
          </a:p>
        </p:txBody>
      </p:sp>
      <p:sp>
        <p:nvSpPr>
          <p:cNvPr id="385" name="Google Shape;385;p61"/>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1800"/>
              <a:buNone/>
            </a:pPr>
            <a:r>
              <a:rPr lang="en">
                <a:latin typeface="Arial"/>
                <a:ea typeface="Arial"/>
                <a:cs typeface="Arial"/>
                <a:sym typeface="Arial"/>
              </a:rPr>
              <a:t>Questions to Ask</a:t>
            </a:r>
            <a:endParaRPr/>
          </a:p>
        </p:txBody>
      </p:sp>
      <p:sp>
        <p:nvSpPr>
          <p:cNvPr id="386" name="Google Shape;386;p61"/>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p>
            <a:pPr indent="-139700" lvl="0" marL="177800" rtl="0" algn="l">
              <a:lnSpc>
                <a:spcPct val="90000"/>
              </a:lnSpc>
              <a:spcBef>
                <a:spcPts val="0"/>
              </a:spcBef>
              <a:spcAft>
                <a:spcPts val="0"/>
              </a:spcAft>
              <a:buClr>
                <a:schemeClr val="dk1"/>
              </a:buClr>
              <a:buSzPts val="1600"/>
              <a:buChar char="•"/>
            </a:pPr>
            <a:r>
              <a:rPr lang="en" sz="1600">
                <a:latin typeface="Arial"/>
                <a:ea typeface="Arial"/>
                <a:cs typeface="Arial"/>
                <a:sym typeface="Arial"/>
              </a:rPr>
              <a:t>How quickly did I “get it”? Did it make sense right away? Did it need to be figured out? How frictionless was the process of figuring out the experience with the future? Was friction deliberately designed into the experience?</a:t>
            </a:r>
            <a:endParaRPr sz="1600"/>
          </a:p>
          <a:p>
            <a:pPr indent="-38100" lvl="0" marL="177800" rtl="0" algn="l">
              <a:lnSpc>
                <a:spcPct val="90000"/>
              </a:lnSpc>
              <a:spcBef>
                <a:spcPts val="800"/>
              </a:spcBef>
              <a:spcAft>
                <a:spcPts val="0"/>
              </a:spcAft>
              <a:buClr>
                <a:schemeClr val="dk1"/>
              </a:buClr>
              <a:buSzPts val="2100"/>
              <a:buNone/>
            </a:pPr>
            <a:r>
              <a:t/>
            </a:r>
            <a:endParaRPr/>
          </a:p>
          <a:p>
            <a:pPr indent="-38100" lvl="0" marL="177800" rtl="0" algn="l">
              <a:lnSpc>
                <a:spcPct val="90000"/>
              </a:lnSpc>
              <a:spcBef>
                <a:spcPts val="800"/>
              </a:spcBef>
              <a:spcAft>
                <a:spcPts val="0"/>
              </a:spcAft>
              <a:buClr>
                <a:schemeClr val="dk1"/>
              </a:buClr>
              <a:buSzPts val="2100"/>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62"/>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Arial"/>
              <a:buNone/>
            </a:pPr>
            <a:r>
              <a:rPr lang="en">
                <a:latin typeface="Arial"/>
                <a:ea typeface="Arial"/>
                <a:cs typeface="Arial"/>
                <a:sym typeface="Arial"/>
              </a:rPr>
              <a:t>Beginnings: Medium/Message</a:t>
            </a:r>
            <a:endParaRPr/>
          </a:p>
        </p:txBody>
      </p:sp>
      <p:sp>
        <p:nvSpPr>
          <p:cNvPr id="392" name="Google Shape;392;p62"/>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1800"/>
              <a:buNone/>
            </a:pPr>
            <a:r>
              <a:rPr lang="en">
                <a:latin typeface="Arial"/>
                <a:ea typeface="Arial"/>
                <a:cs typeface="Arial"/>
                <a:sym typeface="Arial"/>
              </a:rPr>
              <a:t>Description</a:t>
            </a:r>
            <a:endParaRPr/>
          </a:p>
        </p:txBody>
      </p:sp>
      <p:sp>
        <p:nvSpPr>
          <p:cNvPr id="393" name="Google Shape;393;p62"/>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lnSpcReduction="10000"/>
          </a:bodyPr>
          <a:lstStyle/>
          <a:p>
            <a:pPr indent="-165100" lvl="0" marL="177800" rtl="0" algn="l">
              <a:lnSpc>
                <a:spcPct val="90000"/>
              </a:lnSpc>
              <a:spcBef>
                <a:spcPts val="0"/>
              </a:spcBef>
              <a:spcAft>
                <a:spcPts val="0"/>
              </a:spcAft>
              <a:buClr>
                <a:schemeClr val="dk1"/>
              </a:buClr>
              <a:buSzPts val="1800"/>
              <a:buChar char="•"/>
            </a:pPr>
            <a:r>
              <a:rPr lang="en" sz="1800">
                <a:latin typeface="Arial"/>
                <a:ea typeface="Arial"/>
                <a:cs typeface="Arial"/>
                <a:sym typeface="Arial"/>
              </a:rPr>
              <a:t>Crafting a compelling </a:t>
            </a:r>
            <a:r>
              <a:rPr lang="en"/>
              <a:t>speculative</a:t>
            </a:r>
            <a:r>
              <a:rPr lang="en" sz="1800">
                <a:latin typeface="Arial"/>
                <a:ea typeface="Arial"/>
                <a:cs typeface="Arial"/>
                <a:sym typeface="Arial"/>
              </a:rPr>
              <a:t> future </a:t>
            </a:r>
            <a:r>
              <a:rPr lang="en"/>
              <a:t>often requires </a:t>
            </a:r>
            <a:r>
              <a:rPr lang="en" sz="1800">
                <a:latin typeface="Arial"/>
                <a:ea typeface="Arial"/>
                <a:cs typeface="Arial"/>
                <a:sym typeface="Arial"/>
              </a:rPr>
              <a:t>the harmonization of the medium and the message. Sending an email from the future, a future in which it is explicitly stated that email no longer exists as a communication method, creates dissonance in terms of user experience.</a:t>
            </a:r>
            <a:endParaRPr sz="1800"/>
          </a:p>
          <a:p>
            <a:pPr indent="-50800" lvl="0" marL="177800" rtl="0" algn="l">
              <a:lnSpc>
                <a:spcPct val="90000"/>
              </a:lnSpc>
              <a:spcBef>
                <a:spcPts val="800"/>
              </a:spcBef>
              <a:spcAft>
                <a:spcPts val="0"/>
              </a:spcAft>
              <a:buClr>
                <a:schemeClr val="dk1"/>
              </a:buClr>
              <a:buSzPts val="2100"/>
              <a:buNone/>
            </a:pPr>
            <a:r>
              <a:t/>
            </a:r>
            <a:endParaRPr/>
          </a:p>
          <a:p>
            <a:pPr indent="-50800" lvl="0" marL="177800" rtl="0" algn="l">
              <a:lnSpc>
                <a:spcPct val="90000"/>
              </a:lnSpc>
              <a:spcBef>
                <a:spcPts val="800"/>
              </a:spcBef>
              <a:spcAft>
                <a:spcPts val="0"/>
              </a:spcAft>
              <a:buClr>
                <a:schemeClr val="dk1"/>
              </a:buClr>
              <a:buSzPts val="2100"/>
              <a:buNone/>
            </a:pPr>
            <a:r>
              <a:t/>
            </a:r>
            <a:endParaRPr>
              <a:latin typeface="Arial"/>
              <a:ea typeface="Arial"/>
              <a:cs typeface="Arial"/>
              <a:sym typeface="Arial"/>
            </a:endParaRPr>
          </a:p>
        </p:txBody>
      </p:sp>
      <p:sp>
        <p:nvSpPr>
          <p:cNvPr id="394" name="Google Shape;394;p62"/>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1800"/>
              <a:buNone/>
            </a:pPr>
            <a:r>
              <a:rPr lang="en">
                <a:latin typeface="Arial"/>
                <a:ea typeface="Arial"/>
                <a:cs typeface="Arial"/>
                <a:sym typeface="Arial"/>
              </a:rPr>
              <a:t>Questions to Ask</a:t>
            </a:r>
            <a:endParaRPr/>
          </a:p>
        </p:txBody>
      </p:sp>
      <p:sp>
        <p:nvSpPr>
          <p:cNvPr id="395" name="Google Shape;395;p62"/>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fontScale="85000" lnSpcReduction="20000"/>
          </a:bodyPr>
          <a:lstStyle/>
          <a:p>
            <a:pPr indent="-158750" lvl="0" marL="177800" rtl="0" algn="l">
              <a:lnSpc>
                <a:spcPct val="90000"/>
              </a:lnSpc>
              <a:spcBef>
                <a:spcPts val="0"/>
              </a:spcBef>
              <a:spcAft>
                <a:spcPts val="0"/>
              </a:spcAft>
              <a:buClr>
                <a:schemeClr val="dk1"/>
              </a:buClr>
              <a:buSzPct val="100000"/>
              <a:buChar char="•"/>
            </a:pPr>
            <a:r>
              <a:rPr lang="en" sz="2000">
                <a:latin typeface="Arial"/>
                <a:ea typeface="Arial"/>
                <a:cs typeface="Arial"/>
                <a:sym typeface="Arial"/>
              </a:rPr>
              <a:t>Does the channel or medium in which the future is conveyed make sense? Is it consistent and aligned with the message? Does the medium and message support each other? Does the message work with the medium, perhaps in a clever way due to technology constraints, or does it work against?</a:t>
            </a:r>
            <a:endParaRPr sz="2000"/>
          </a:p>
          <a:p>
            <a:pPr indent="-50800" lvl="0" marL="177800" rtl="0" algn="l">
              <a:lnSpc>
                <a:spcPct val="90000"/>
              </a:lnSpc>
              <a:spcBef>
                <a:spcPts val="800"/>
              </a:spcBef>
              <a:spcAft>
                <a:spcPts val="0"/>
              </a:spcAft>
              <a:buClr>
                <a:schemeClr val="dk1"/>
              </a:buClr>
              <a:buSzPct val="116666"/>
              <a:buNone/>
            </a:pPr>
            <a:r>
              <a:t/>
            </a:r>
            <a:endParaRPr/>
          </a:p>
          <a:p>
            <a:pPr indent="-50800" lvl="0" marL="177800" rtl="0" algn="l">
              <a:lnSpc>
                <a:spcPct val="90000"/>
              </a:lnSpc>
              <a:spcBef>
                <a:spcPts val="800"/>
              </a:spcBef>
              <a:spcAft>
                <a:spcPts val="0"/>
              </a:spcAft>
              <a:buClr>
                <a:schemeClr val="dk1"/>
              </a:buClr>
              <a:buSzPct val="116666"/>
              <a:buNone/>
            </a:pPr>
            <a:r>
              <a:t/>
            </a:r>
            <a:endParaRPr/>
          </a:p>
          <a:p>
            <a:pPr indent="-50800" lvl="0" marL="177800" rtl="0" algn="l">
              <a:lnSpc>
                <a:spcPct val="90000"/>
              </a:lnSpc>
              <a:spcBef>
                <a:spcPts val="800"/>
              </a:spcBef>
              <a:spcAft>
                <a:spcPts val="0"/>
              </a:spcAft>
              <a:buClr>
                <a:schemeClr val="dk1"/>
              </a:buClr>
              <a:buSzPct val="116666"/>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63"/>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Arial"/>
              <a:buNone/>
            </a:pPr>
            <a:r>
              <a:rPr lang="en">
                <a:latin typeface="Arial"/>
                <a:ea typeface="Arial"/>
                <a:cs typeface="Arial"/>
                <a:sym typeface="Arial"/>
              </a:rPr>
              <a:t>Middles: Internal Consistency</a:t>
            </a:r>
            <a:endParaRPr/>
          </a:p>
        </p:txBody>
      </p:sp>
      <p:sp>
        <p:nvSpPr>
          <p:cNvPr id="401" name="Google Shape;401;p63"/>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1800"/>
              <a:buNone/>
            </a:pPr>
            <a:r>
              <a:rPr lang="en">
                <a:latin typeface="Arial"/>
                <a:ea typeface="Arial"/>
                <a:cs typeface="Arial"/>
                <a:sym typeface="Arial"/>
              </a:rPr>
              <a:t>Description</a:t>
            </a:r>
            <a:endParaRPr/>
          </a:p>
        </p:txBody>
      </p:sp>
      <p:sp>
        <p:nvSpPr>
          <p:cNvPr id="402" name="Google Shape;402;p63"/>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fontScale="62500" lnSpcReduction="20000"/>
          </a:bodyPr>
          <a:lstStyle/>
          <a:p>
            <a:pPr indent="-154781" lvl="0" marL="177800" rtl="0" algn="l">
              <a:lnSpc>
                <a:spcPct val="90000"/>
              </a:lnSpc>
              <a:spcBef>
                <a:spcPts val="0"/>
              </a:spcBef>
              <a:spcAft>
                <a:spcPts val="0"/>
              </a:spcAft>
              <a:buClr>
                <a:schemeClr val="dk1"/>
              </a:buClr>
              <a:buSzPct val="100000"/>
              <a:buChar char="•"/>
            </a:pPr>
            <a:r>
              <a:rPr lang="en" sz="2300">
                <a:latin typeface="Arial"/>
                <a:ea typeface="Arial"/>
                <a:cs typeface="Arial"/>
                <a:sym typeface="Arial"/>
              </a:rPr>
              <a:t>Telling a speculative story (in fact, telling any story) requires internal consistencies of the world. Rules. Consider a movie almost everyone has seen – Avengers Endgame. Imagine for a moment, in the penultimate final fight scene, when it looks like all is lost, suddenly Superman and Wonderwoman appear out of nowhere and beat Thanos up, saving the date. As an audience, you would feel cheated. DC Comic characters were not part of this world!</a:t>
            </a:r>
            <a:endParaRPr sz="2300"/>
          </a:p>
          <a:p>
            <a:pPr indent="-63500" lvl="0" marL="177800" rtl="0" algn="l">
              <a:lnSpc>
                <a:spcPct val="90000"/>
              </a:lnSpc>
              <a:spcBef>
                <a:spcPts val="800"/>
              </a:spcBef>
              <a:spcAft>
                <a:spcPts val="0"/>
              </a:spcAft>
              <a:buClr>
                <a:schemeClr val="dk1"/>
              </a:buClr>
              <a:buSzPct val="116666"/>
              <a:buNone/>
            </a:pPr>
            <a:r>
              <a:t/>
            </a:r>
            <a:endParaRPr/>
          </a:p>
          <a:p>
            <a:pPr indent="-63500" lvl="0" marL="177800" rtl="0" algn="l">
              <a:lnSpc>
                <a:spcPct val="90000"/>
              </a:lnSpc>
              <a:spcBef>
                <a:spcPts val="800"/>
              </a:spcBef>
              <a:spcAft>
                <a:spcPts val="0"/>
              </a:spcAft>
              <a:buClr>
                <a:schemeClr val="dk1"/>
              </a:buClr>
              <a:buSzPct val="116666"/>
              <a:buNone/>
            </a:pPr>
            <a:r>
              <a:t/>
            </a:r>
            <a:endParaRPr/>
          </a:p>
          <a:p>
            <a:pPr indent="-63500" lvl="0" marL="177800" rtl="0" algn="l">
              <a:lnSpc>
                <a:spcPct val="90000"/>
              </a:lnSpc>
              <a:spcBef>
                <a:spcPts val="800"/>
              </a:spcBef>
              <a:spcAft>
                <a:spcPts val="0"/>
              </a:spcAft>
              <a:buClr>
                <a:schemeClr val="dk1"/>
              </a:buClr>
              <a:buSzPct val="116666"/>
              <a:buNone/>
            </a:pPr>
            <a:r>
              <a:t/>
            </a:r>
            <a:endParaRPr>
              <a:latin typeface="Arial"/>
              <a:ea typeface="Arial"/>
              <a:cs typeface="Arial"/>
              <a:sym typeface="Arial"/>
            </a:endParaRPr>
          </a:p>
        </p:txBody>
      </p:sp>
      <p:sp>
        <p:nvSpPr>
          <p:cNvPr id="403" name="Google Shape;403;p63"/>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1800"/>
              <a:buNone/>
            </a:pPr>
            <a:r>
              <a:rPr lang="en">
                <a:latin typeface="Arial"/>
                <a:ea typeface="Arial"/>
                <a:cs typeface="Arial"/>
                <a:sym typeface="Arial"/>
              </a:rPr>
              <a:t>Questions to Ask</a:t>
            </a:r>
            <a:endParaRPr/>
          </a:p>
        </p:txBody>
      </p:sp>
      <p:sp>
        <p:nvSpPr>
          <p:cNvPr id="404" name="Google Shape;404;p63"/>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p>
            <a:pPr indent="-165100" lvl="0" marL="177800" rtl="0" algn="l">
              <a:lnSpc>
                <a:spcPct val="90000"/>
              </a:lnSpc>
              <a:spcBef>
                <a:spcPts val="0"/>
              </a:spcBef>
              <a:spcAft>
                <a:spcPts val="0"/>
              </a:spcAft>
              <a:buClr>
                <a:schemeClr val="dk1"/>
              </a:buClr>
              <a:buSzPts val="1600"/>
              <a:buChar char="•"/>
            </a:pPr>
            <a:r>
              <a:rPr lang="en" sz="1600">
                <a:latin typeface="Arial"/>
                <a:ea typeface="Arial"/>
                <a:cs typeface="Arial"/>
                <a:sym typeface="Arial"/>
              </a:rPr>
              <a:t>How consistent are the rules of the world? Does the experiential future “cheat” at all? Are there any plot or character “gaps” that are unexplained that need to be?</a:t>
            </a:r>
            <a:endParaRPr sz="1600"/>
          </a:p>
          <a:p>
            <a:pPr indent="-63500" lvl="0" marL="177800" rtl="0" algn="l">
              <a:lnSpc>
                <a:spcPct val="90000"/>
              </a:lnSpc>
              <a:spcBef>
                <a:spcPts val="800"/>
              </a:spcBef>
              <a:spcAft>
                <a:spcPts val="0"/>
              </a:spcAft>
              <a:buClr>
                <a:schemeClr val="dk1"/>
              </a:buClr>
              <a:buSzPts val="2100"/>
              <a:buNone/>
            </a:pPr>
            <a:r>
              <a:t/>
            </a:r>
            <a:endParaRPr/>
          </a:p>
          <a:p>
            <a:pPr indent="-63500" lvl="0" marL="177800" rtl="0" algn="l">
              <a:lnSpc>
                <a:spcPct val="90000"/>
              </a:lnSpc>
              <a:spcBef>
                <a:spcPts val="800"/>
              </a:spcBef>
              <a:spcAft>
                <a:spcPts val="0"/>
              </a:spcAft>
              <a:buClr>
                <a:schemeClr val="dk1"/>
              </a:buClr>
              <a:buSzPts val="2100"/>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9"/>
          <p:cNvSpPr txBox="1"/>
          <p:nvPr/>
        </p:nvSpPr>
        <p:spPr>
          <a:xfrm>
            <a:off x="1557138" y="1463538"/>
            <a:ext cx="6029700" cy="2594100"/>
          </a:xfrm>
          <a:prstGeom prst="rect">
            <a:avLst/>
          </a:prstGeom>
          <a:noFill/>
          <a:ln>
            <a:noFill/>
          </a:ln>
        </p:spPr>
        <p:txBody>
          <a:bodyPr anchorCtr="0" anchor="t" bIns="68575" lIns="68575" spcFirstLastPara="1" rIns="68575" wrap="square" tIns="68575">
            <a:spAutoFit/>
          </a:bodyPr>
          <a:lstStyle/>
          <a:p>
            <a:pPr indent="0" lvl="0" marL="0" rtl="0" algn="l">
              <a:lnSpc>
                <a:spcPct val="90000"/>
              </a:lnSpc>
              <a:spcBef>
                <a:spcPts val="1000"/>
              </a:spcBef>
              <a:spcAft>
                <a:spcPts val="0"/>
              </a:spcAft>
              <a:buClr>
                <a:schemeClr val="dk1"/>
              </a:buClr>
              <a:buSzPts val="2800"/>
              <a:buFont typeface="Arial"/>
              <a:buNone/>
            </a:pPr>
            <a:r>
              <a:rPr lang="en" sz="3000">
                <a:solidFill>
                  <a:schemeClr val="dk1"/>
                </a:solidFill>
              </a:rPr>
              <a:t>“</a:t>
            </a:r>
            <a:r>
              <a:rPr lang="en" sz="3000">
                <a:solidFill>
                  <a:schemeClr val="dk1"/>
                </a:solidFill>
              </a:rPr>
              <a:t>Creating tangible and immersive representations of the future to challenge assumptions and create discourse with the intent of provoking response.”</a:t>
            </a:r>
            <a:endParaRPr sz="3000">
              <a:solidFill>
                <a:schemeClr val="dk1"/>
              </a:solidFill>
            </a:endParaRPr>
          </a:p>
          <a:p>
            <a:pPr indent="-342900" lvl="0" marL="457200" rtl="0" algn="l">
              <a:lnSpc>
                <a:spcPct val="90000"/>
              </a:lnSpc>
              <a:spcBef>
                <a:spcPts val="1000"/>
              </a:spcBef>
              <a:spcAft>
                <a:spcPts val="0"/>
              </a:spcAft>
              <a:buClr>
                <a:schemeClr val="dk1"/>
              </a:buClr>
              <a:buSzPts val="1800"/>
              <a:buChar char="-"/>
            </a:pPr>
            <a:r>
              <a:rPr lang="en" sz="1800">
                <a:solidFill>
                  <a:schemeClr val="dk1"/>
                </a:solidFill>
              </a:rPr>
              <a:t>Ali, Chris, Elizabeth, Juli, Heather, Jim, Kiran, Denise</a:t>
            </a:r>
            <a:endParaRPr sz="1800">
              <a:solidFill>
                <a:schemeClr val="dk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64"/>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Arial"/>
              <a:buNone/>
            </a:pPr>
            <a:r>
              <a:rPr lang="en">
                <a:latin typeface="Arial"/>
                <a:ea typeface="Arial"/>
                <a:cs typeface="Arial"/>
                <a:sym typeface="Arial"/>
              </a:rPr>
              <a:t>Middles: Sensory Vectors</a:t>
            </a:r>
            <a:endParaRPr/>
          </a:p>
        </p:txBody>
      </p:sp>
      <p:sp>
        <p:nvSpPr>
          <p:cNvPr id="410" name="Google Shape;410;p64"/>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1800"/>
              <a:buNone/>
            </a:pPr>
            <a:r>
              <a:rPr lang="en">
                <a:latin typeface="Arial"/>
                <a:ea typeface="Arial"/>
                <a:cs typeface="Arial"/>
                <a:sym typeface="Arial"/>
              </a:rPr>
              <a:t>Description</a:t>
            </a:r>
            <a:endParaRPr/>
          </a:p>
        </p:txBody>
      </p:sp>
      <p:sp>
        <p:nvSpPr>
          <p:cNvPr id="411" name="Google Shape;411;p64"/>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p>
            <a:pPr indent="-152400" lvl="0" marL="177800" rtl="0" algn="l">
              <a:lnSpc>
                <a:spcPct val="90000"/>
              </a:lnSpc>
              <a:spcBef>
                <a:spcPts val="0"/>
              </a:spcBef>
              <a:spcAft>
                <a:spcPts val="0"/>
              </a:spcAft>
              <a:buClr>
                <a:schemeClr val="dk1"/>
              </a:buClr>
              <a:buSzPts val="1600"/>
              <a:buChar char="•"/>
            </a:pPr>
            <a:r>
              <a:rPr lang="en" sz="1600">
                <a:latin typeface="Arial"/>
                <a:ea typeface="Arial"/>
                <a:cs typeface="Arial"/>
                <a:sym typeface="Arial"/>
              </a:rPr>
              <a:t>Experiencing anything draws on the senses. Multi-sensory artifacts and experiences can be rich and layered. Too often we rely on sight at the expense of other senses.</a:t>
            </a:r>
            <a:endParaRPr sz="1600"/>
          </a:p>
          <a:p>
            <a:pPr indent="-50800" lvl="0" marL="177800" rtl="0" algn="l">
              <a:lnSpc>
                <a:spcPct val="90000"/>
              </a:lnSpc>
              <a:spcBef>
                <a:spcPts val="800"/>
              </a:spcBef>
              <a:spcAft>
                <a:spcPts val="0"/>
              </a:spcAft>
              <a:buClr>
                <a:schemeClr val="dk1"/>
              </a:buClr>
              <a:buSzPts val="2100"/>
              <a:buNone/>
            </a:pPr>
            <a:r>
              <a:t/>
            </a:r>
            <a:endParaRPr>
              <a:latin typeface="Arial"/>
              <a:ea typeface="Arial"/>
              <a:cs typeface="Arial"/>
              <a:sym typeface="Arial"/>
            </a:endParaRPr>
          </a:p>
          <a:p>
            <a:pPr indent="-50800" lvl="0" marL="177800" rtl="0" algn="l">
              <a:lnSpc>
                <a:spcPct val="90000"/>
              </a:lnSpc>
              <a:spcBef>
                <a:spcPts val="800"/>
              </a:spcBef>
              <a:spcAft>
                <a:spcPts val="0"/>
              </a:spcAft>
              <a:buClr>
                <a:schemeClr val="dk1"/>
              </a:buClr>
              <a:buSzPts val="2100"/>
              <a:buNone/>
            </a:pPr>
            <a:r>
              <a:t/>
            </a:r>
            <a:endParaRPr>
              <a:latin typeface="Arial"/>
              <a:ea typeface="Arial"/>
              <a:cs typeface="Arial"/>
              <a:sym typeface="Arial"/>
            </a:endParaRPr>
          </a:p>
        </p:txBody>
      </p:sp>
      <p:sp>
        <p:nvSpPr>
          <p:cNvPr id="412" name="Google Shape;412;p64"/>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1800"/>
              <a:buNone/>
            </a:pPr>
            <a:r>
              <a:rPr lang="en">
                <a:latin typeface="Arial"/>
                <a:ea typeface="Arial"/>
                <a:cs typeface="Arial"/>
                <a:sym typeface="Arial"/>
              </a:rPr>
              <a:t>Questions to Ask</a:t>
            </a:r>
            <a:endParaRPr/>
          </a:p>
        </p:txBody>
      </p:sp>
      <p:sp>
        <p:nvSpPr>
          <p:cNvPr id="413" name="Google Shape;413;p64"/>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fontScale="92500" lnSpcReduction="10000"/>
          </a:bodyPr>
          <a:lstStyle/>
          <a:p>
            <a:pPr indent="-156527" lvl="0" marL="177800" rtl="0" algn="l">
              <a:lnSpc>
                <a:spcPct val="90000"/>
              </a:lnSpc>
              <a:spcBef>
                <a:spcPts val="0"/>
              </a:spcBef>
              <a:spcAft>
                <a:spcPts val="0"/>
              </a:spcAft>
              <a:buClr>
                <a:schemeClr val="dk1"/>
              </a:buClr>
              <a:buSzPct val="100000"/>
              <a:buChar char="•"/>
            </a:pPr>
            <a:r>
              <a:rPr lang="en" sz="1800">
                <a:latin typeface="Arial"/>
                <a:ea typeface="Arial"/>
                <a:cs typeface="Arial"/>
                <a:sym typeface="Arial"/>
              </a:rPr>
              <a:t>How sophisticated and deliberate have the senses been considered in crafting the experiential future? Does it privilege, balance, or create rich tensions between taste, touch, smell, or hear as well as see? How many senses does the experience engage with? How impactful? Does the intersect of sensory stimuli enrich the experience?</a:t>
            </a:r>
            <a:endParaRPr sz="1800"/>
          </a:p>
          <a:p>
            <a:pPr indent="-50800" lvl="0" marL="177800" rtl="0" algn="l">
              <a:lnSpc>
                <a:spcPct val="90000"/>
              </a:lnSpc>
              <a:spcBef>
                <a:spcPts val="800"/>
              </a:spcBef>
              <a:spcAft>
                <a:spcPts val="0"/>
              </a:spcAft>
              <a:buClr>
                <a:schemeClr val="dk1"/>
              </a:buClr>
              <a:buSzPct val="116666"/>
              <a:buNone/>
            </a:pPr>
            <a:r>
              <a:t/>
            </a:r>
            <a:endParaRPr/>
          </a:p>
          <a:p>
            <a:pPr indent="-50800" lvl="0" marL="177800" rtl="0" algn="l">
              <a:lnSpc>
                <a:spcPct val="90000"/>
              </a:lnSpc>
              <a:spcBef>
                <a:spcPts val="800"/>
              </a:spcBef>
              <a:spcAft>
                <a:spcPts val="0"/>
              </a:spcAft>
              <a:buClr>
                <a:schemeClr val="dk1"/>
              </a:buClr>
              <a:buSzPct val="116666"/>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65"/>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Arial"/>
              <a:buNone/>
            </a:pPr>
            <a:r>
              <a:rPr lang="en">
                <a:latin typeface="Arial"/>
                <a:ea typeface="Arial"/>
                <a:cs typeface="Arial"/>
                <a:sym typeface="Arial"/>
              </a:rPr>
              <a:t>Middles: Semiotic Vectors</a:t>
            </a:r>
            <a:endParaRPr/>
          </a:p>
        </p:txBody>
      </p:sp>
      <p:sp>
        <p:nvSpPr>
          <p:cNvPr id="419" name="Google Shape;419;p65"/>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1800"/>
              <a:buNone/>
            </a:pPr>
            <a:r>
              <a:rPr lang="en">
                <a:latin typeface="Arial"/>
                <a:ea typeface="Arial"/>
                <a:cs typeface="Arial"/>
                <a:sym typeface="Arial"/>
              </a:rPr>
              <a:t>Description</a:t>
            </a:r>
            <a:endParaRPr/>
          </a:p>
        </p:txBody>
      </p:sp>
      <p:sp>
        <p:nvSpPr>
          <p:cNvPr id="420" name="Google Shape;420;p65"/>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fontScale="85000" lnSpcReduction="20000"/>
          </a:bodyPr>
          <a:lstStyle/>
          <a:p>
            <a:pPr indent="-158750" lvl="0" marL="177800" rtl="0" algn="l">
              <a:lnSpc>
                <a:spcPct val="90000"/>
              </a:lnSpc>
              <a:spcBef>
                <a:spcPts val="0"/>
              </a:spcBef>
              <a:spcAft>
                <a:spcPts val="0"/>
              </a:spcAft>
              <a:buClr>
                <a:schemeClr val="dk1"/>
              </a:buClr>
              <a:buSzPct val="100000"/>
              <a:buChar char="•"/>
            </a:pPr>
            <a:r>
              <a:rPr lang="en" sz="2000"/>
              <a:t>Speculative</a:t>
            </a:r>
            <a:r>
              <a:rPr lang="en" sz="2000">
                <a:latin typeface="Arial"/>
                <a:ea typeface="Arial"/>
                <a:cs typeface="Arial"/>
                <a:sym typeface="Arial"/>
              </a:rPr>
              <a:t> futures will necessarily draw on sign processes, the ways in which meaning is interpreted beyond the sign itself. This can be both visual and linguistic. Encounters with the future can often be most impactful when semiotic systems familiar in the present are disrupted somehow in the future.</a:t>
            </a:r>
            <a:endParaRPr sz="2000"/>
          </a:p>
          <a:p>
            <a:pPr indent="-50800" lvl="0" marL="177800" rtl="0" algn="l">
              <a:lnSpc>
                <a:spcPct val="90000"/>
              </a:lnSpc>
              <a:spcBef>
                <a:spcPts val="800"/>
              </a:spcBef>
              <a:spcAft>
                <a:spcPts val="0"/>
              </a:spcAft>
              <a:buClr>
                <a:schemeClr val="dk1"/>
              </a:buClr>
              <a:buSzPct val="116666"/>
              <a:buNone/>
            </a:pPr>
            <a:r>
              <a:t/>
            </a:r>
            <a:endParaRPr>
              <a:latin typeface="Arial"/>
              <a:ea typeface="Arial"/>
              <a:cs typeface="Arial"/>
              <a:sym typeface="Arial"/>
            </a:endParaRPr>
          </a:p>
          <a:p>
            <a:pPr indent="-50800" lvl="0" marL="177800" rtl="0" algn="l">
              <a:lnSpc>
                <a:spcPct val="90000"/>
              </a:lnSpc>
              <a:spcBef>
                <a:spcPts val="800"/>
              </a:spcBef>
              <a:spcAft>
                <a:spcPts val="0"/>
              </a:spcAft>
              <a:buClr>
                <a:schemeClr val="dk1"/>
              </a:buClr>
              <a:buSzPct val="116666"/>
              <a:buNone/>
            </a:pPr>
            <a:r>
              <a:t/>
            </a:r>
            <a:endParaRPr>
              <a:latin typeface="Arial"/>
              <a:ea typeface="Arial"/>
              <a:cs typeface="Arial"/>
              <a:sym typeface="Arial"/>
            </a:endParaRPr>
          </a:p>
          <a:p>
            <a:pPr indent="-50800" lvl="0" marL="177800" rtl="0" algn="l">
              <a:lnSpc>
                <a:spcPct val="90000"/>
              </a:lnSpc>
              <a:spcBef>
                <a:spcPts val="800"/>
              </a:spcBef>
              <a:spcAft>
                <a:spcPts val="0"/>
              </a:spcAft>
              <a:buClr>
                <a:schemeClr val="dk1"/>
              </a:buClr>
              <a:buSzPct val="116666"/>
              <a:buNone/>
            </a:pPr>
            <a:r>
              <a:t/>
            </a:r>
            <a:endParaRPr>
              <a:latin typeface="Arial"/>
              <a:ea typeface="Arial"/>
              <a:cs typeface="Arial"/>
              <a:sym typeface="Arial"/>
            </a:endParaRPr>
          </a:p>
        </p:txBody>
      </p:sp>
      <p:sp>
        <p:nvSpPr>
          <p:cNvPr id="421" name="Google Shape;421;p65"/>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1800"/>
              <a:buNone/>
            </a:pPr>
            <a:r>
              <a:rPr lang="en">
                <a:latin typeface="Arial"/>
                <a:ea typeface="Arial"/>
                <a:cs typeface="Arial"/>
                <a:sym typeface="Arial"/>
              </a:rPr>
              <a:t>Questions to Ask</a:t>
            </a:r>
            <a:endParaRPr/>
          </a:p>
        </p:txBody>
      </p:sp>
      <p:sp>
        <p:nvSpPr>
          <p:cNvPr id="422" name="Google Shape;422;p65"/>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lnSpcReduction="20000"/>
          </a:bodyPr>
          <a:lstStyle/>
          <a:p>
            <a:pPr indent="-165100" lvl="0" marL="177800" rtl="0" algn="l">
              <a:lnSpc>
                <a:spcPct val="90000"/>
              </a:lnSpc>
              <a:spcBef>
                <a:spcPts val="0"/>
              </a:spcBef>
              <a:spcAft>
                <a:spcPts val="0"/>
              </a:spcAft>
              <a:buClr>
                <a:schemeClr val="dk1"/>
              </a:buClr>
              <a:buSzPts val="1800"/>
              <a:buChar char="•"/>
            </a:pPr>
            <a:r>
              <a:rPr lang="en" sz="1800">
                <a:latin typeface="Arial"/>
                <a:ea typeface="Arial"/>
                <a:cs typeface="Arial"/>
                <a:sym typeface="Arial"/>
              </a:rPr>
              <a:t>How intentional and impactful has the semiotic system been designed? What are the signs? The meanings associated with those signs? The coding of meaning? How has the experiential future used semiotic systems in the future to disrupt the present?</a:t>
            </a:r>
            <a:endParaRPr sz="1800"/>
          </a:p>
          <a:p>
            <a:pPr indent="-50800" lvl="0" marL="177800" rtl="0" algn="l">
              <a:lnSpc>
                <a:spcPct val="90000"/>
              </a:lnSpc>
              <a:spcBef>
                <a:spcPts val="800"/>
              </a:spcBef>
              <a:spcAft>
                <a:spcPts val="0"/>
              </a:spcAft>
              <a:buClr>
                <a:schemeClr val="dk1"/>
              </a:buClr>
              <a:buSzPts val="2100"/>
              <a:buNone/>
            </a:pPr>
            <a:r>
              <a:t/>
            </a:r>
            <a:endParaRPr/>
          </a:p>
          <a:p>
            <a:pPr indent="-50800" lvl="0" marL="177800" rtl="0" algn="l">
              <a:lnSpc>
                <a:spcPct val="90000"/>
              </a:lnSpc>
              <a:spcBef>
                <a:spcPts val="800"/>
              </a:spcBef>
              <a:spcAft>
                <a:spcPts val="0"/>
              </a:spcAft>
              <a:buClr>
                <a:schemeClr val="dk1"/>
              </a:buClr>
              <a:buSzPts val="2100"/>
              <a:buNone/>
            </a:pPr>
            <a:r>
              <a:t/>
            </a:r>
            <a:endParaRPr/>
          </a:p>
          <a:p>
            <a:pPr indent="-50800" lvl="0" marL="177800" rtl="0" algn="l">
              <a:lnSpc>
                <a:spcPct val="90000"/>
              </a:lnSpc>
              <a:spcBef>
                <a:spcPts val="800"/>
              </a:spcBef>
              <a:spcAft>
                <a:spcPts val="0"/>
              </a:spcAft>
              <a:buClr>
                <a:schemeClr val="dk1"/>
              </a:buClr>
              <a:buSzPts val="2100"/>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66"/>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Arial"/>
              <a:buNone/>
            </a:pPr>
            <a:r>
              <a:rPr lang="en">
                <a:latin typeface="Arial"/>
                <a:ea typeface="Arial"/>
                <a:cs typeface="Arial"/>
                <a:sym typeface="Arial"/>
              </a:rPr>
              <a:t>Middles: Keying on Change</a:t>
            </a:r>
            <a:endParaRPr/>
          </a:p>
        </p:txBody>
      </p:sp>
      <p:sp>
        <p:nvSpPr>
          <p:cNvPr id="428" name="Google Shape;428;p66"/>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1800"/>
              <a:buNone/>
            </a:pPr>
            <a:r>
              <a:rPr lang="en">
                <a:latin typeface="Arial"/>
                <a:ea typeface="Arial"/>
                <a:cs typeface="Arial"/>
                <a:sym typeface="Arial"/>
              </a:rPr>
              <a:t>Description</a:t>
            </a:r>
            <a:endParaRPr/>
          </a:p>
        </p:txBody>
      </p:sp>
      <p:sp>
        <p:nvSpPr>
          <p:cNvPr id="429" name="Google Shape;429;p66"/>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fontScale="70000" lnSpcReduction="20000"/>
          </a:bodyPr>
          <a:lstStyle/>
          <a:p>
            <a:pPr indent="-153035" lvl="0" marL="177800" rtl="0" algn="l">
              <a:lnSpc>
                <a:spcPct val="90000"/>
              </a:lnSpc>
              <a:spcBef>
                <a:spcPts val="0"/>
              </a:spcBef>
              <a:spcAft>
                <a:spcPts val="0"/>
              </a:spcAft>
              <a:buClr>
                <a:schemeClr val="dk1"/>
              </a:buClr>
              <a:buSzPct val="100000"/>
              <a:buChar char="•"/>
            </a:pPr>
            <a:r>
              <a:rPr lang="en" sz="2300">
                <a:latin typeface="Arial"/>
                <a:ea typeface="Arial"/>
                <a:cs typeface="Arial"/>
                <a:sym typeface="Arial"/>
              </a:rPr>
              <a:t>Experiencing the future is in some respects different from experiencing the present. Futures thinking is really about change… how the future is different from the present as a result of change. Change must be evident and manifests in the</a:t>
            </a:r>
            <a:r>
              <a:rPr lang="en" sz="2300"/>
              <a:t> artifact or experience</a:t>
            </a:r>
            <a:r>
              <a:rPr lang="en" sz="2300">
                <a:latin typeface="Arial"/>
                <a:ea typeface="Arial"/>
                <a:cs typeface="Arial"/>
                <a:sym typeface="Arial"/>
              </a:rPr>
              <a:t>. We must know we are experiencing the future, rather than just the present or an “alternative present”.</a:t>
            </a:r>
            <a:endParaRPr sz="2300"/>
          </a:p>
          <a:p>
            <a:pPr indent="-50800" lvl="0" marL="177800" rtl="0" algn="l">
              <a:lnSpc>
                <a:spcPct val="90000"/>
              </a:lnSpc>
              <a:spcBef>
                <a:spcPts val="800"/>
              </a:spcBef>
              <a:spcAft>
                <a:spcPts val="0"/>
              </a:spcAft>
              <a:buClr>
                <a:schemeClr val="dk1"/>
              </a:buClr>
              <a:buSzPct val="116666"/>
              <a:buNone/>
            </a:pPr>
            <a:r>
              <a:t/>
            </a:r>
            <a:endParaRPr>
              <a:latin typeface="Arial"/>
              <a:ea typeface="Arial"/>
              <a:cs typeface="Arial"/>
              <a:sym typeface="Arial"/>
            </a:endParaRPr>
          </a:p>
          <a:p>
            <a:pPr indent="-50800" lvl="0" marL="177800" rtl="0" algn="l">
              <a:lnSpc>
                <a:spcPct val="90000"/>
              </a:lnSpc>
              <a:spcBef>
                <a:spcPts val="800"/>
              </a:spcBef>
              <a:spcAft>
                <a:spcPts val="0"/>
              </a:spcAft>
              <a:buClr>
                <a:schemeClr val="dk1"/>
              </a:buClr>
              <a:buSzPct val="116666"/>
              <a:buNone/>
            </a:pPr>
            <a:r>
              <a:t/>
            </a:r>
            <a:endParaRPr>
              <a:latin typeface="Arial"/>
              <a:ea typeface="Arial"/>
              <a:cs typeface="Arial"/>
              <a:sym typeface="Arial"/>
            </a:endParaRPr>
          </a:p>
          <a:p>
            <a:pPr indent="-50800" lvl="0" marL="177800" rtl="0" algn="l">
              <a:lnSpc>
                <a:spcPct val="90000"/>
              </a:lnSpc>
              <a:spcBef>
                <a:spcPts val="800"/>
              </a:spcBef>
              <a:spcAft>
                <a:spcPts val="0"/>
              </a:spcAft>
              <a:buClr>
                <a:schemeClr val="dk1"/>
              </a:buClr>
              <a:buSzPct val="116666"/>
              <a:buNone/>
            </a:pPr>
            <a:r>
              <a:t/>
            </a:r>
            <a:endParaRPr>
              <a:latin typeface="Arial"/>
              <a:ea typeface="Arial"/>
              <a:cs typeface="Arial"/>
              <a:sym typeface="Arial"/>
            </a:endParaRPr>
          </a:p>
          <a:p>
            <a:pPr indent="-50800" lvl="0" marL="177800" rtl="0" algn="l">
              <a:lnSpc>
                <a:spcPct val="90000"/>
              </a:lnSpc>
              <a:spcBef>
                <a:spcPts val="800"/>
              </a:spcBef>
              <a:spcAft>
                <a:spcPts val="0"/>
              </a:spcAft>
              <a:buClr>
                <a:schemeClr val="dk1"/>
              </a:buClr>
              <a:buSzPct val="116666"/>
              <a:buNone/>
            </a:pPr>
            <a:r>
              <a:t/>
            </a:r>
            <a:endParaRPr>
              <a:latin typeface="Arial"/>
              <a:ea typeface="Arial"/>
              <a:cs typeface="Arial"/>
              <a:sym typeface="Arial"/>
            </a:endParaRPr>
          </a:p>
        </p:txBody>
      </p:sp>
      <p:sp>
        <p:nvSpPr>
          <p:cNvPr id="430" name="Google Shape;430;p66"/>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1800"/>
              <a:buNone/>
            </a:pPr>
            <a:r>
              <a:rPr lang="en">
                <a:latin typeface="Arial"/>
                <a:ea typeface="Arial"/>
                <a:cs typeface="Arial"/>
                <a:sym typeface="Arial"/>
              </a:rPr>
              <a:t>Questions to Ask</a:t>
            </a:r>
            <a:endParaRPr/>
          </a:p>
        </p:txBody>
      </p:sp>
      <p:sp>
        <p:nvSpPr>
          <p:cNvPr id="431" name="Google Shape;431;p66"/>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p>
            <a:pPr indent="-152400" lvl="0" marL="177800" rtl="0" algn="l">
              <a:lnSpc>
                <a:spcPct val="90000"/>
              </a:lnSpc>
              <a:spcBef>
                <a:spcPts val="0"/>
              </a:spcBef>
              <a:spcAft>
                <a:spcPts val="0"/>
              </a:spcAft>
              <a:buClr>
                <a:schemeClr val="dk1"/>
              </a:buClr>
              <a:buSzPts val="1600"/>
              <a:buChar char="•"/>
            </a:pPr>
            <a:r>
              <a:rPr lang="en" sz="1600">
                <a:latin typeface="Arial"/>
                <a:ea typeface="Arial"/>
                <a:cs typeface="Arial"/>
                <a:sym typeface="Arial"/>
              </a:rPr>
              <a:t>Is there a marked and obvious difference between the present and the future, even if it is subtle or reveals itself slowly over time?</a:t>
            </a:r>
            <a:endParaRPr sz="1600"/>
          </a:p>
          <a:p>
            <a:pPr indent="0" lvl="0" marL="0" rtl="0" algn="l">
              <a:lnSpc>
                <a:spcPct val="90000"/>
              </a:lnSpc>
              <a:spcBef>
                <a:spcPts val="800"/>
              </a:spcBef>
              <a:spcAft>
                <a:spcPts val="0"/>
              </a:spcAft>
              <a:buClr>
                <a:schemeClr val="dk1"/>
              </a:buClr>
              <a:buSzPts val="2100"/>
              <a:buNone/>
            </a:pPr>
            <a:r>
              <a:t/>
            </a:r>
            <a:endParaRPr/>
          </a:p>
          <a:p>
            <a:pPr indent="-50800" lvl="0" marL="177800" rtl="0" algn="l">
              <a:lnSpc>
                <a:spcPct val="90000"/>
              </a:lnSpc>
              <a:spcBef>
                <a:spcPts val="800"/>
              </a:spcBef>
              <a:spcAft>
                <a:spcPts val="0"/>
              </a:spcAft>
              <a:buClr>
                <a:schemeClr val="dk1"/>
              </a:buClr>
              <a:buSzPts val="2100"/>
              <a:buNone/>
            </a:pPr>
            <a:r>
              <a:t/>
            </a:r>
            <a:endParaRPr/>
          </a:p>
          <a:p>
            <a:pPr indent="-50800" lvl="0" marL="177800" rtl="0" algn="l">
              <a:lnSpc>
                <a:spcPct val="90000"/>
              </a:lnSpc>
              <a:spcBef>
                <a:spcPts val="800"/>
              </a:spcBef>
              <a:spcAft>
                <a:spcPts val="0"/>
              </a:spcAft>
              <a:buClr>
                <a:schemeClr val="dk1"/>
              </a:buClr>
              <a:buSzPts val="2100"/>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67"/>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Arial"/>
              <a:buNone/>
            </a:pPr>
            <a:r>
              <a:rPr lang="en">
                <a:latin typeface="Arial"/>
                <a:ea typeface="Arial"/>
                <a:cs typeface="Arial"/>
                <a:sym typeface="Arial"/>
              </a:rPr>
              <a:t>Middles: Scenario Distinctiveness</a:t>
            </a:r>
            <a:endParaRPr/>
          </a:p>
        </p:txBody>
      </p:sp>
      <p:sp>
        <p:nvSpPr>
          <p:cNvPr id="437" name="Google Shape;437;p67"/>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1800"/>
              <a:buNone/>
            </a:pPr>
            <a:r>
              <a:rPr lang="en">
                <a:latin typeface="Arial"/>
                <a:ea typeface="Arial"/>
                <a:cs typeface="Arial"/>
                <a:sym typeface="Arial"/>
              </a:rPr>
              <a:t>Description</a:t>
            </a:r>
            <a:endParaRPr/>
          </a:p>
        </p:txBody>
      </p:sp>
      <p:sp>
        <p:nvSpPr>
          <p:cNvPr id="438" name="Google Shape;438;p67"/>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p>
            <a:pPr indent="-139700" lvl="0" marL="177800" rtl="0" algn="l">
              <a:lnSpc>
                <a:spcPct val="90000"/>
              </a:lnSpc>
              <a:spcBef>
                <a:spcPts val="0"/>
              </a:spcBef>
              <a:spcAft>
                <a:spcPts val="0"/>
              </a:spcAft>
              <a:buClr>
                <a:schemeClr val="dk1"/>
              </a:buClr>
              <a:buSzPts val="1600"/>
              <a:buChar char="•"/>
            </a:pPr>
            <a:r>
              <a:rPr lang="en" sz="1600">
                <a:latin typeface="Arial"/>
                <a:ea typeface="Arial"/>
                <a:cs typeface="Arial"/>
                <a:sym typeface="Arial"/>
              </a:rPr>
              <a:t>While not always necessary, a</a:t>
            </a:r>
            <a:r>
              <a:rPr lang="en" sz="1600"/>
              <a:t> speculative </a:t>
            </a:r>
            <a:r>
              <a:rPr lang="en" sz="1600">
                <a:latin typeface="Arial"/>
                <a:ea typeface="Arial"/>
                <a:cs typeface="Arial"/>
                <a:sym typeface="Arial"/>
              </a:rPr>
              <a:t>future can evoke a clear scenario archetype.</a:t>
            </a:r>
            <a:endParaRPr sz="1600"/>
          </a:p>
          <a:p>
            <a:pPr indent="-38100" lvl="0" marL="177800" rtl="0" algn="l">
              <a:lnSpc>
                <a:spcPct val="90000"/>
              </a:lnSpc>
              <a:spcBef>
                <a:spcPts val="800"/>
              </a:spcBef>
              <a:spcAft>
                <a:spcPts val="0"/>
              </a:spcAft>
              <a:buClr>
                <a:schemeClr val="dk1"/>
              </a:buClr>
              <a:buSzPts val="2100"/>
              <a:buNone/>
            </a:pPr>
            <a:r>
              <a:t/>
            </a:r>
            <a:endParaRPr>
              <a:latin typeface="Arial"/>
              <a:ea typeface="Arial"/>
              <a:cs typeface="Arial"/>
              <a:sym typeface="Arial"/>
            </a:endParaRPr>
          </a:p>
          <a:p>
            <a:pPr indent="-38100" lvl="0" marL="177800" rtl="0" algn="l">
              <a:lnSpc>
                <a:spcPct val="90000"/>
              </a:lnSpc>
              <a:spcBef>
                <a:spcPts val="800"/>
              </a:spcBef>
              <a:spcAft>
                <a:spcPts val="0"/>
              </a:spcAft>
              <a:buClr>
                <a:schemeClr val="dk1"/>
              </a:buClr>
              <a:buSzPts val="2100"/>
              <a:buNone/>
            </a:pPr>
            <a:r>
              <a:t/>
            </a:r>
            <a:endParaRPr>
              <a:latin typeface="Arial"/>
              <a:ea typeface="Arial"/>
              <a:cs typeface="Arial"/>
              <a:sym typeface="Arial"/>
            </a:endParaRPr>
          </a:p>
          <a:p>
            <a:pPr indent="-38100" lvl="0" marL="177800" rtl="0" algn="l">
              <a:lnSpc>
                <a:spcPct val="90000"/>
              </a:lnSpc>
              <a:spcBef>
                <a:spcPts val="800"/>
              </a:spcBef>
              <a:spcAft>
                <a:spcPts val="0"/>
              </a:spcAft>
              <a:buClr>
                <a:schemeClr val="dk1"/>
              </a:buClr>
              <a:buSzPts val="2100"/>
              <a:buNone/>
            </a:pPr>
            <a:r>
              <a:t/>
            </a:r>
            <a:endParaRPr>
              <a:latin typeface="Arial"/>
              <a:ea typeface="Arial"/>
              <a:cs typeface="Arial"/>
              <a:sym typeface="Arial"/>
            </a:endParaRPr>
          </a:p>
        </p:txBody>
      </p:sp>
      <p:sp>
        <p:nvSpPr>
          <p:cNvPr id="439" name="Google Shape;439;p67"/>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1800"/>
              <a:buNone/>
            </a:pPr>
            <a:r>
              <a:rPr lang="en">
                <a:latin typeface="Arial"/>
                <a:ea typeface="Arial"/>
                <a:cs typeface="Arial"/>
                <a:sym typeface="Arial"/>
              </a:rPr>
              <a:t>Questions to Ask</a:t>
            </a:r>
            <a:endParaRPr/>
          </a:p>
        </p:txBody>
      </p:sp>
      <p:sp>
        <p:nvSpPr>
          <p:cNvPr id="440" name="Google Shape;440;p67"/>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lnSpcReduction="20000"/>
          </a:bodyPr>
          <a:lstStyle/>
          <a:p>
            <a:pPr indent="-152400" lvl="0" marL="177800" rtl="0" algn="l">
              <a:lnSpc>
                <a:spcPct val="90000"/>
              </a:lnSpc>
              <a:spcBef>
                <a:spcPts val="0"/>
              </a:spcBef>
              <a:spcAft>
                <a:spcPts val="0"/>
              </a:spcAft>
              <a:buClr>
                <a:schemeClr val="dk1"/>
              </a:buClr>
              <a:buSzPts val="1800"/>
              <a:buChar char="•"/>
            </a:pPr>
            <a:r>
              <a:rPr lang="en" sz="1800">
                <a:latin typeface="Arial"/>
                <a:ea typeface="Arial"/>
                <a:cs typeface="Arial"/>
                <a:sym typeface="Arial"/>
              </a:rPr>
              <a:t>Does the experience or artifact evoke a clear, archetypal scenario? The stuff of a specific future formation? Is the experience a hybrid of discipline, collapse, and transform and, if so, does it “work” or is it trying to do “too much”?</a:t>
            </a:r>
            <a:endParaRPr sz="1800"/>
          </a:p>
          <a:p>
            <a:pPr indent="-38100" lvl="0" marL="177800" rtl="0" algn="l">
              <a:lnSpc>
                <a:spcPct val="90000"/>
              </a:lnSpc>
              <a:spcBef>
                <a:spcPts val="800"/>
              </a:spcBef>
              <a:spcAft>
                <a:spcPts val="0"/>
              </a:spcAft>
              <a:buClr>
                <a:schemeClr val="dk1"/>
              </a:buClr>
              <a:buSzPts val="2100"/>
              <a:buNone/>
            </a:pPr>
            <a:r>
              <a:t/>
            </a:r>
            <a:endParaRPr/>
          </a:p>
          <a:p>
            <a:pPr indent="-38100" lvl="0" marL="177800" rtl="0" algn="l">
              <a:lnSpc>
                <a:spcPct val="90000"/>
              </a:lnSpc>
              <a:spcBef>
                <a:spcPts val="800"/>
              </a:spcBef>
              <a:spcAft>
                <a:spcPts val="0"/>
              </a:spcAft>
              <a:buClr>
                <a:schemeClr val="dk1"/>
              </a:buClr>
              <a:buSzPts val="2100"/>
              <a:buNone/>
            </a:pPr>
            <a:r>
              <a:t/>
            </a:r>
            <a:endParaRPr/>
          </a:p>
          <a:p>
            <a:pPr indent="-38100" lvl="0" marL="177800" rtl="0" algn="l">
              <a:lnSpc>
                <a:spcPct val="90000"/>
              </a:lnSpc>
              <a:spcBef>
                <a:spcPts val="800"/>
              </a:spcBef>
              <a:spcAft>
                <a:spcPts val="0"/>
              </a:spcAft>
              <a:buClr>
                <a:schemeClr val="dk1"/>
              </a:buClr>
              <a:buSzPts val="2100"/>
              <a:buNone/>
            </a:pPr>
            <a:r>
              <a:t/>
            </a:r>
            <a:endParaRPr/>
          </a:p>
          <a:p>
            <a:pPr indent="-38100" lvl="0" marL="177800" rtl="0" algn="l">
              <a:lnSpc>
                <a:spcPct val="90000"/>
              </a:lnSpc>
              <a:spcBef>
                <a:spcPts val="800"/>
              </a:spcBef>
              <a:spcAft>
                <a:spcPts val="0"/>
              </a:spcAft>
              <a:buClr>
                <a:schemeClr val="dk1"/>
              </a:buClr>
              <a:buSzPts val="2100"/>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68"/>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p>
            <a:pPr indent="0" lvl="0" marL="0" rtl="0" algn="r">
              <a:lnSpc>
                <a:spcPct val="90000"/>
              </a:lnSpc>
              <a:spcBef>
                <a:spcPts val="0"/>
              </a:spcBef>
              <a:spcAft>
                <a:spcPts val="0"/>
              </a:spcAft>
              <a:buClr>
                <a:schemeClr val="dk1"/>
              </a:buClr>
              <a:buSzPts val="3300"/>
              <a:buFont typeface="Arial"/>
              <a:buNone/>
            </a:pPr>
            <a:r>
              <a:rPr lang="en">
                <a:latin typeface="Arial"/>
                <a:ea typeface="Arial"/>
                <a:cs typeface="Arial"/>
                <a:sym typeface="Arial"/>
              </a:rPr>
              <a:t>Ends: Implications</a:t>
            </a:r>
            <a:endParaRPr/>
          </a:p>
        </p:txBody>
      </p:sp>
      <p:sp>
        <p:nvSpPr>
          <p:cNvPr id="446" name="Google Shape;446;p68"/>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1800"/>
              <a:buNone/>
            </a:pPr>
            <a:r>
              <a:rPr lang="en">
                <a:latin typeface="Arial"/>
                <a:ea typeface="Arial"/>
                <a:cs typeface="Arial"/>
                <a:sym typeface="Arial"/>
              </a:rPr>
              <a:t>Description</a:t>
            </a:r>
            <a:endParaRPr/>
          </a:p>
        </p:txBody>
      </p:sp>
      <p:sp>
        <p:nvSpPr>
          <p:cNvPr id="447" name="Google Shape;447;p68"/>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p>
            <a:pPr indent="-146050" lvl="0" marL="177800" rtl="0" algn="l">
              <a:lnSpc>
                <a:spcPct val="90000"/>
              </a:lnSpc>
              <a:spcBef>
                <a:spcPts val="0"/>
              </a:spcBef>
              <a:spcAft>
                <a:spcPts val="0"/>
              </a:spcAft>
              <a:buClr>
                <a:schemeClr val="dk1"/>
              </a:buClr>
              <a:buSzPts val="1700"/>
              <a:buChar char="•"/>
            </a:pPr>
            <a:r>
              <a:rPr lang="en" sz="1700">
                <a:latin typeface="Arial"/>
                <a:ea typeface="Arial"/>
                <a:cs typeface="Arial"/>
                <a:sym typeface="Arial"/>
              </a:rPr>
              <a:t>Not only is the change manifest, but so are the implications of the change or changes. The implications are a) anticipated and obvious at first glance or b) unique and surprising – a “twist” in the plot.</a:t>
            </a:r>
            <a:endParaRPr sz="1700"/>
          </a:p>
          <a:p>
            <a:pPr indent="-38100" lvl="0" marL="177800" rtl="0" algn="l">
              <a:lnSpc>
                <a:spcPct val="90000"/>
              </a:lnSpc>
              <a:spcBef>
                <a:spcPts val="800"/>
              </a:spcBef>
              <a:spcAft>
                <a:spcPts val="0"/>
              </a:spcAft>
              <a:buClr>
                <a:schemeClr val="dk1"/>
              </a:buClr>
              <a:buSzPts val="2100"/>
              <a:buNone/>
            </a:pPr>
            <a:r>
              <a:t/>
            </a:r>
            <a:endParaRPr>
              <a:latin typeface="Arial"/>
              <a:ea typeface="Arial"/>
              <a:cs typeface="Arial"/>
              <a:sym typeface="Arial"/>
            </a:endParaRPr>
          </a:p>
          <a:p>
            <a:pPr indent="-38100" lvl="0" marL="177800" rtl="0" algn="l">
              <a:lnSpc>
                <a:spcPct val="90000"/>
              </a:lnSpc>
              <a:spcBef>
                <a:spcPts val="800"/>
              </a:spcBef>
              <a:spcAft>
                <a:spcPts val="0"/>
              </a:spcAft>
              <a:buClr>
                <a:schemeClr val="dk1"/>
              </a:buClr>
              <a:buSzPts val="2100"/>
              <a:buNone/>
            </a:pPr>
            <a:r>
              <a:t/>
            </a:r>
            <a:endParaRPr>
              <a:latin typeface="Arial"/>
              <a:ea typeface="Arial"/>
              <a:cs typeface="Arial"/>
              <a:sym typeface="Arial"/>
            </a:endParaRPr>
          </a:p>
          <a:p>
            <a:pPr indent="-38100" lvl="0" marL="177800" rtl="0" algn="l">
              <a:lnSpc>
                <a:spcPct val="90000"/>
              </a:lnSpc>
              <a:spcBef>
                <a:spcPts val="800"/>
              </a:spcBef>
              <a:spcAft>
                <a:spcPts val="0"/>
              </a:spcAft>
              <a:buClr>
                <a:schemeClr val="dk1"/>
              </a:buClr>
              <a:buSzPts val="2100"/>
              <a:buNone/>
            </a:pPr>
            <a:r>
              <a:t/>
            </a:r>
            <a:endParaRPr>
              <a:latin typeface="Arial"/>
              <a:ea typeface="Arial"/>
              <a:cs typeface="Arial"/>
              <a:sym typeface="Arial"/>
            </a:endParaRPr>
          </a:p>
        </p:txBody>
      </p:sp>
      <p:sp>
        <p:nvSpPr>
          <p:cNvPr id="448" name="Google Shape;448;p68"/>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1800"/>
              <a:buNone/>
            </a:pPr>
            <a:r>
              <a:rPr lang="en">
                <a:latin typeface="Arial"/>
                <a:ea typeface="Arial"/>
                <a:cs typeface="Arial"/>
                <a:sym typeface="Arial"/>
              </a:rPr>
              <a:t>Questions to Ask</a:t>
            </a:r>
            <a:endParaRPr/>
          </a:p>
        </p:txBody>
      </p:sp>
      <p:sp>
        <p:nvSpPr>
          <p:cNvPr id="449" name="Google Shape;449;p68"/>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lnSpcReduction="10000"/>
          </a:bodyPr>
          <a:lstStyle/>
          <a:p>
            <a:pPr indent="-146050" lvl="0" marL="177800" rtl="0" algn="l">
              <a:lnSpc>
                <a:spcPct val="90000"/>
              </a:lnSpc>
              <a:spcBef>
                <a:spcPts val="0"/>
              </a:spcBef>
              <a:spcAft>
                <a:spcPts val="0"/>
              </a:spcAft>
              <a:buClr>
                <a:schemeClr val="dk1"/>
              </a:buClr>
              <a:buSzPts val="1700"/>
              <a:buChar char="•"/>
            </a:pPr>
            <a:r>
              <a:rPr lang="en" sz="1700">
                <a:latin typeface="Arial"/>
                <a:ea typeface="Arial"/>
                <a:cs typeface="Arial"/>
                <a:sym typeface="Arial"/>
              </a:rPr>
              <a:t>Does the</a:t>
            </a:r>
            <a:r>
              <a:rPr lang="en" sz="1700"/>
              <a:t> speculative</a:t>
            </a:r>
            <a:r>
              <a:rPr lang="en" sz="1700">
                <a:latin typeface="Arial"/>
                <a:ea typeface="Arial"/>
                <a:cs typeface="Arial"/>
                <a:sym typeface="Arial"/>
              </a:rPr>
              <a:t> future materialize the implications of one or more change(s)? Does it surface implications in the minds of the audience?</a:t>
            </a:r>
            <a:endParaRPr sz="1700"/>
          </a:p>
          <a:p>
            <a:pPr indent="-38100" lvl="0" marL="177800" rtl="0" algn="l">
              <a:lnSpc>
                <a:spcPct val="90000"/>
              </a:lnSpc>
              <a:spcBef>
                <a:spcPts val="800"/>
              </a:spcBef>
              <a:spcAft>
                <a:spcPts val="0"/>
              </a:spcAft>
              <a:buClr>
                <a:schemeClr val="dk1"/>
              </a:buClr>
              <a:buSzPts val="2100"/>
              <a:buNone/>
            </a:pPr>
            <a:r>
              <a:t/>
            </a:r>
            <a:endParaRPr/>
          </a:p>
          <a:p>
            <a:pPr indent="-38100" lvl="0" marL="177800" rtl="0" algn="l">
              <a:lnSpc>
                <a:spcPct val="90000"/>
              </a:lnSpc>
              <a:spcBef>
                <a:spcPts val="800"/>
              </a:spcBef>
              <a:spcAft>
                <a:spcPts val="0"/>
              </a:spcAft>
              <a:buClr>
                <a:schemeClr val="dk1"/>
              </a:buClr>
              <a:buSzPts val="2100"/>
              <a:buNone/>
            </a:pPr>
            <a:r>
              <a:t/>
            </a:r>
            <a:endParaRPr/>
          </a:p>
          <a:p>
            <a:pPr indent="-38100" lvl="0" marL="177800" rtl="0" algn="l">
              <a:lnSpc>
                <a:spcPct val="90000"/>
              </a:lnSpc>
              <a:spcBef>
                <a:spcPts val="800"/>
              </a:spcBef>
              <a:spcAft>
                <a:spcPts val="0"/>
              </a:spcAft>
              <a:buClr>
                <a:schemeClr val="dk1"/>
              </a:buClr>
              <a:buSzPts val="2100"/>
              <a:buNone/>
            </a:pPr>
            <a:r>
              <a:t/>
            </a:r>
            <a:endParaRPr/>
          </a:p>
          <a:p>
            <a:pPr indent="-38100" lvl="0" marL="177800" rtl="0" algn="l">
              <a:lnSpc>
                <a:spcPct val="90000"/>
              </a:lnSpc>
              <a:spcBef>
                <a:spcPts val="800"/>
              </a:spcBef>
              <a:spcAft>
                <a:spcPts val="0"/>
              </a:spcAft>
              <a:buClr>
                <a:schemeClr val="dk1"/>
              </a:buClr>
              <a:buSzPts val="2100"/>
              <a:buNone/>
            </a:pPr>
            <a:r>
              <a:t/>
            </a:r>
            <a:endParaRPr/>
          </a:p>
          <a:p>
            <a:pPr indent="-38100" lvl="0" marL="177800" rtl="0" algn="l">
              <a:lnSpc>
                <a:spcPct val="90000"/>
              </a:lnSpc>
              <a:spcBef>
                <a:spcPts val="800"/>
              </a:spcBef>
              <a:spcAft>
                <a:spcPts val="0"/>
              </a:spcAft>
              <a:buClr>
                <a:schemeClr val="dk1"/>
              </a:buClr>
              <a:buSzPts val="2100"/>
              <a:buNone/>
            </a:pPr>
            <a:r>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69"/>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p>
            <a:pPr indent="0" lvl="0" marL="0" rtl="0" algn="r">
              <a:lnSpc>
                <a:spcPct val="90000"/>
              </a:lnSpc>
              <a:spcBef>
                <a:spcPts val="0"/>
              </a:spcBef>
              <a:spcAft>
                <a:spcPts val="0"/>
              </a:spcAft>
              <a:buClr>
                <a:schemeClr val="dk1"/>
              </a:buClr>
              <a:buSzPts val="3300"/>
              <a:buFont typeface="Arial"/>
              <a:buNone/>
            </a:pPr>
            <a:r>
              <a:rPr lang="en">
                <a:latin typeface="Arial"/>
                <a:ea typeface="Arial"/>
                <a:cs typeface="Arial"/>
                <a:sym typeface="Arial"/>
              </a:rPr>
              <a:t>Ends: Audience Reception</a:t>
            </a:r>
            <a:endParaRPr/>
          </a:p>
        </p:txBody>
      </p:sp>
      <p:sp>
        <p:nvSpPr>
          <p:cNvPr id="455" name="Google Shape;455;p69"/>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1800"/>
              <a:buNone/>
            </a:pPr>
            <a:r>
              <a:rPr lang="en">
                <a:latin typeface="Arial"/>
                <a:ea typeface="Arial"/>
                <a:cs typeface="Arial"/>
                <a:sym typeface="Arial"/>
              </a:rPr>
              <a:t>Description</a:t>
            </a:r>
            <a:endParaRPr/>
          </a:p>
        </p:txBody>
      </p:sp>
      <p:sp>
        <p:nvSpPr>
          <p:cNvPr id="456" name="Google Shape;456;p69"/>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fontScale="70000" lnSpcReduction="10000"/>
          </a:bodyPr>
          <a:lstStyle/>
          <a:p>
            <a:pPr indent="-169545" lvl="0" marL="177800" rtl="0" algn="l">
              <a:lnSpc>
                <a:spcPct val="90000"/>
              </a:lnSpc>
              <a:spcBef>
                <a:spcPts val="0"/>
              </a:spcBef>
              <a:spcAft>
                <a:spcPts val="0"/>
              </a:spcAft>
              <a:buClr>
                <a:schemeClr val="dk1"/>
              </a:buClr>
              <a:buSzPct val="116666"/>
              <a:buChar char="•"/>
            </a:pPr>
            <a:r>
              <a:rPr lang="en"/>
              <a:t>Speculative </a:t>
            </a:r>
            <a:r>
              <a:rPr lang="en">
                <a:latin typeface="Arial"/>
                <a:ea typeface="Arial"/>
                <a:cs typeface="Arial"/>
                <a:sym typeface="Arial"/>
              </a:rPr>
              <a:t>futures can be designed to convey a clear message to an audience. Other experiential futures are more abstract, drawing on a more ambiguous and interpretive provocation. Both spectrums can be impactful. What is critical is that the designers of the experiential future take audience reception into consideration, and be deliberate in their intentions. If the designers wish to convey a specific message, then that message should be clear to the audience.</a:t>
            </a:r>
            <a:endParaRPr/>
          </a:p>
          <a:p>
            <a:pPr indent="-76200" lvl="0" marL="177800" rtl="0" algn="l">
              <a:lnSpc>
                <a:spcPct val="90000"/>
              </a:lnSpc>
              <a:spcBef>
                <a:spcPts val="800"/>
              </a:spcBef>
              <a:spcAft>
                <a:spcPts val="0"/>
              </a:spcAft>
              <a:buClr>
                <a:schemeClr val="dk1"/>
              </a:buClr>
              <a:buSzPct val="116666"/>
              <a:buNone/>
            </a:pPr>
            <a:r>
              <a:t/>
            </a:r>
            <a:endParaRPr>
              <a:latin typeface="Arial"/>
              <a:ea typeface="Arial"/>
              <a:cs typeface="Arial"/>
              <a:sym typeface="Arial"/>
            </a:endParaRPr>
          </a:p>
          <a:p>
            <a:pPr indent="-76200" lvl="0" marL="177800" rtl="0" algn="l">
              <a:lnSpc>
                <a:spcPct val="90000"/>
              </a:lnSpc>
              <a:spcBef>
                <a:spcPts val="800"/>
              </a:spcBef>
              <a:spcAft>
                <a:spcPts val="0"/>
              </a:spcAft>
              <a:buClr>
                <a:schemeClr val="dk1"/>
              </a:buClr>
              <a:buSzPct val="116666"/>
              <a:buNone/>
            </a:pPr>
            <a:r>
              <a:t/>
            </a:r>
            <a:endParaRPr>
              <a:latin typeface="Arial"/>
              <a:ea typeface="Arial"/>
              <a:cs typeface="Arial"/>
              <a:sym typeface="Arial"/>
            </a:endParaRPr>
          </a:p>
          <a:p>
            <a:pPr indent="-76200" lvl="0" marL="177800" rtl="0" algn="l">
              <a:lnSpc>
                <a:spcPct val="90000"/>
              </a:lnSpc>
              <a:spcBef>
                <a:spcPts val="800"/>
              </a:spcBef>
              <a:spcAft>
                <a:spcPts val="0"/>
              </a:spcAft>
              <a:buClr>
                <a:schemeClr val="dk1"/>
              </a:buClr>
              <a:buSzPct val="116666"/>
              <a:buNone/>
            </a:pPr>
            <a:r>
              <a:t/>
            </a:r>
            <a:endParaRPr>
              <a:latin typeface="Arial"/>
              <a:ea typeface="Arial"/>
              <a:cs typeface="Arial"/>
              <a:sym typeface="Arial"/>
            </a:endParaRPr>
          </a:p>
          <a:p>
            <a:pPr indent="-76200" lvl="0" marL="177800" rtl="0" algn="l">
              <a:lnSpc>
                <a:spcPct val="90000"/>
              </a:lnSpc>
              <a:spcBef>
                <a:spcPts val="800"/>
              </a:spcBef>
              <a:spcAft>
                <a:spcPts val="0"/>
              </a:spcAft>
              <a:buClr>
                <a:schemeClr val="dk1"/>
              </a:buClr>
              <a:buSzPct val="116666"/>
              <a:buNone/>
            </a:pPr>
            <a:r>
              <a:t/>
            </a:r>
            <a:endParaRPr>
              <a:latin typeface="Arial"/>
              <a:ea typeface="Arial"/>
              <a:cs typeface="Arial"/>
              <a:sym typeface="Arial"/>
            </a:endParaRPr>
          </a:p>
        </p:txBody>
      </p:sp>
      <p:sp>
        <p:nvSpPr>
          <p:cNvPr id="457" name="Google Shape;457;p69"/>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1800"/>
              <a:buNone/>
            </a:pPr>
            <a:r>
              <a:rPr lang="en">
                <a:latin typeface="Arial"/>
                <a:ea typeface="Arial"/>
                <a:cs typeface="Arial"/>
                <a:sym typeface="Arial"/>
              </a:rPr>
              <a:t>Questions to Ask</a:t>
            </a:r>
            <a:endParaRPr/>
          </a:p>
        </p:txBody>
      </p:sp>
      <p:sp>
        <p:nvSpPr>
          <p:cNvPr id="458" name="Google Shape;458;p69"/>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lnSpcReduction="20000"/>
          </a:bodyPr>
          <a:lstStyle/>
          <a:p>
            <a:pPr indent="-190500" lvl="0" marL="177800" rtl="0" algn="l">
              <a:lnSpc>
                <a:spcPct val="90000"/>
              </a:lnSpc>
              <a:spcBef>
                <a:spcPts val="0"/>
              </a:spcBef>
              <a:spcAft>
                <a:spcPts val="0"/>
              </a:spcAft>
              <a:buClr>
                <a:schemeClr val="dk1"/>
              </a:buClr>
              <a:buSzPts val="1800"/>
              <a:buChar char="•"/>
            </a:pPr>
            <a:r>
              <a:rPr lang="en" sz="1800">
                <a:latin typeface="Arial"/>
                <a:ea typeface="Arial"/>
                <a:cs typeface="Arial"/>
                <a:sym typeface="Arial"/>
              </a:rPr>
              <a:t>Engage with others on their experience. Was it quite similar? Very different? How wide-ranging was the interpretation of the experience? Was it “clear” to some, but “confusing” to others?</a:t>
            </a:r>
            <a:endParaRPr sz="1800"/>
          </a:p>
          <a:p>
            <a:pPr indent="-76200" lvl="0" marL="177800" rtl="0" algn="l">
              <a:lnSpc>
                <a:spcPct val="90000"/>
              </a:lnSpc>
              <a:spcBef>
                <a:spcPts val="800"/>
              </a:spcBef>
              <a:spcAft>
                <a:spcPts val="0"/>
              </a:spcAft>
              <a:buClr>
                <a:schemeClr val="dk1"/>
              </a:buClr>
              <a:buSzPts val="2100"/>
              <a:buNone/>
            </a:pPr>
            <a:r>
              <a:t/>
            </a:r>
            <a:endParaRPr/>
          </a:p>
          <a:p>
            <a:pPr indent="-76200" lvl="0" marL="177800" rtl="0" algn="l">
              <a:lnSpc>
                <a:spcPct val="90000"/>
              </a:lnSpc>
              <a:spcBef>
                <a:spcPts val="800"/>
              </a:spcBef>
              <a:spcAft>
                <a:spcPts val="0"/>
              </a:spcAft>
              <a:buClr>
                <a:schemeClr val="dk1"/>
              </a:buClr>
              <a:buSzPts val="2100"/>
              <a:buNone/>
            </a:pPr>
            <a:r>
              <a:t/>
            </a:r>
            <a:endParaRPr/>
          </a:p>
          <a:p>
            <a:pPr indent="-76200" lvl="0" marL="177800" rtl="0" algn="l">
              <a:lnSpc>
                <a:spcPct val="90000"/>
              </a:lnSpc>
              <a:spcBef>
                <a:spcPts val="800"/>
              </a:spcBef>
              <a:spcAft>
                <a:spcPts val="0"/>
              </a:spcAft>
              <a:buClr>
                <a:schemeClr val="dk1"/>
              </a:buClr>
              <a:buSzPts val="2100"/>
              <a:buNone/>
            </a:pPr>
            <a:r>
              <a:t/>
            </a:r>
            <a:endParaRPr/>
          </a:p>
          <a:p>
            <a:pPr indent="-76200" lvl="0" marL="177800" rtl="0" algn="l">
              <a:lnSpc>
                <a:spcPct val="90000"/>
              </a:lnSpc>
              <a:spcBef>
                <a:spcPts val="800"/>
              </a:spcBef>
              <a:spcAft>
                <a:spcPts val="0"/>
              </a:spcAft>
              <a:buClr>
                <a:schemeClr val="dk1"/>
              </a:buClr>
              <a:buSzPts val="2100"/>
              <a:buNone/>
            </a:pPr>
            <a:r>
              <a:t/>
            </a:r>
            <a:endParaRPr/>
          </a:p>
          <a:p>
            <a:pPr indent="-76200" lvl="0" marL="177800" rtl="0" algn="l">
              <a:lnSpc>
                <a:spcPct val="90000"/>
              </a:lnSpc>
              <a:spcBef>
                <a:spcPts val="800"/>
              </a:spcBef>
              <a:spcAft>
                <a:spcPts val="0"/>
              </a:spcAft>
              <a:buClr>
                <a:schemeClr val="dk1"/>
              </a:buClr>
              <a:buSzPts val="2100"/>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70"/>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p>
            <a:pPr indent="0" lvl="0" marL="0" rtl="0" algn="r">
              <a:lnSpc>
                <a:spcPct val="90000"/>
              </a:lnSpc>
              <a:spcBef>
                <a:spcPts val="0"/>
              </a:spcBef>
              <a:spcAft>
                <a:spcPts val="0"/>
              </a:spcAft>
              <a:buClr>
                <a:schemeClr val="dk1"/>
              </a:buClr>
              <a:buSzPts val="3300"/>
              <a:buFont typeface="Arial"/>
              <a:buNone/>
            </a:pPr>
            <a:r>
              <a:rPr lang="en">
                <a:latin typeface="Arial"/>
                <a:ea typeface="Arial"/>
                <a:cs typeface="Arial"/>
                <a:sym typeface="Arial"/>
              </a:rPr>
              <a:t>Ends: Action</a:t>
            </a:r>
            <a:endParaRPr/>
          </a:p>
        </p:txBody>
      </p:sp>
      <p:sp>
        <p:nvSpPr>
          <p:cNvPr id="464" name="Google Shape;464;p70"/>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1800"/>
              <a:buNone/>
            </a:pPr>
            <a:r>
              <a:rPr lang="en">
                <a:latin typeface="Arial"/>
                <a:ea typeface="Arial"/>
                <a:cs typeface="Arial"/>
                <a:sym typeface="Arial"/>
              </a:rPr>
              <a:t>Description</a:t>
            </a:r>
            <a:endParaRPr/>
          </a:p>
        </p:txBody>
      </p:sp>
      <p:sp>
        <p:nvSpPr>
          <p:cNvPr id="465" name="Google Shape;465;p70"/>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fontScale="85000" lnSpcReduction="20000"/>
          </a:bodyPr>
          <a:lstStyle/>
          <a:p>
            <a:pPr indent="-158750" lvl="0" marL="177800" rtl="0" algn="l">
              <a:lnSpc>
                <a:spcPct val="90000"/>
              </a:lnSpc>
              <a:spcBef>
                <a:spcPts val="0"/>
              </a:spcBef>
              <a:spcAft>
                <a:spcPts val="0"/>
              </a:spcAft>
              <a:buClr>
                <a:schemeClr val="dk1"/>
              </a:buClr>
              <a:buSzPct val="100000"/>
              <a:buChar char="•"/>
            </a:pPr>
            <a:r>
              <a:rPr lang="en" sz="2000">
                <a:latin typeface="Arial"/>
                <a:ea typeface="Arial"/>
                <a:cs typeface="Arial"/>
                <a:sym typeface="Arial"/>
              </a:rPr>
              <a:t>Closing the “experiential gulf” between the future and the present is ultimately meant to trigger some sort of action in the present. Insights gain, implications drawn, compel a certain degree of recalibration in the present.</a:t>
            </a:r>
            <a:endParaRPr sz="2000"/>
          </a:p>
          <a:p>
            <a:pPr indent="-50800" lvl="0" marL="177800" rtl="0" algn="l">
              <a:lnSpc>
                <a:spcPct val="90000"/>
              </a:lnSpc>
              <a:spcBef>
                <a:spcPts val="800"/>
              </a:spcBef>
              <a:spcAft>
                <a:spcPts val="0"/>
              </a:spcAft>
              <a:buClr>
                <a:schemeClr val="dk1"/>
              </a:buClr>
              <a:buSzPct val="116666"/>
              <a:buNone/>
            </a:pPr>
            <a:r>
              <a:t/>
            </a:r>
            <a:endParaRPr>
              <a:latin typeface="Arial"/>
              <a:ea typeface="Arial"/>
              <a:cs typeface="Arial"/>
              <a:sym typeface="Arial"/>
            </a:endParaRPr>
          </a:p>
          <a:p>
            <a:pPr indent="-50800" lvl="0" marL="177800" rtl="0" algn="l">
              <a:lnSpc>
                <a:spcPct val="90000"/>
              </a:lnSpc>
              <a:spcBef>
                <a:spcPts val="800"/>
              </a:spcBef>
              <a:spcAft>
                <a:spcPts val="0"/>
              </a:spcAft>
              <a:buClr>
                <a:schemeClr val="dk1"/>
              </a:buClr>
              <a:buSzPct val="116666"/>
              <a:buNone/>
            </a:pPr>
            <a:r>
              <a:t/>
            </a:r>
            <a:endParaRPr>
              <a:latin typeface="Arial"/>
              <a:ea typeface="Arial"/>
              <a:cs typeface="Arial"/>
              <a:sym typeface="Arial"/>
            </a:endParaRPr>
          </a:p>
          <a:p>
            <a:pPr indent="-50800" lvl="0" marL="177800" rtl="0" algn="l">
              <a:lnSpc>
                <a:spcPct val="90000"/>
              </a:lnSpc>
              <a:spcBef>
                <a:spcPts val="800"/>
              </a:spcBef>
              <a:spcAft>
                <a:spcPts val="0"/>
              </a:spcAft>
              <a:buClr>
                <a:schemeClr val="dk1"/>
              </a:buClr>
              <a:buSzPct val="116666"/>
              <a:buNone/>
            </a:pPr>
            <a:r>
              <a:t/>
            </a:r>
            <a:endParaRPr>
              <a:latin typeface="Arial"/>
              <a:ea typeface="Arial"/>
              <a:cs typeface="Arial"/>
              <a:sym typeface="Arial"/>
            </a:endParaRPr>
          </a:p>
          <a:p>
            <a:pPr indent="-50800" lvl="0" marL="177800" rtl="0" algn="l">
              <a:lnSpc>
                <a:spcPct val="90000"/>
              </a:lnSpc>
              <a:spcBef>
                <a:spcPts val="800"/>
              </a:spcBef>
              <a:spcAft>
                <a:spcPts val="0"/>
              </a:spcAft>
              <a:buClr>
                <a:schemeClr val="dk1"/>
              </a:buClr>
              <a:buSzPct val="116666"/>
              <a:buNone/>
            </a:pPr>
            <a:r>
              <a:t/>
            </a:r>
            <a:endParaRPr>
              <a:latin typeface="Arial"/>
              <a:ea typeface="Arial"/>
              <a:cs typeface="Arial"/>
              <a:sym typeface="Arial"/>
            </a:endParaRPr>
          </a:p>
          <a:p>
            <a:pPr indent="-50800" lvl="0" marL="177800" rtl="0" algn="l">
              <a:lnSpc>
                <a:spcPct val="90000"/>
              </a:lnSpc>
              <a:spcBef>
                <a:spcPts val="800"/>
              </a:spcBef>
              <a:spcAft>
                <a:spcPts val="0"/>
              </a:spcAft>
              <a:buClr>
                <a:schemeClr val="dk1"/>
              </a:buClr>
              <a:buSzPct val="116666"/>
              <a:buNone/>
            </a:pPr>
            <a:r>
              <a:t/>
            </a:r>
            <a:endParaRPr>
              <a:latin typeface="Arial"/>
              <a:ea typeface="Arial"/>
              <a:cs typeface="Arial"/>
              <a:sym typeface="Arial"/>
            </a:endParaRPr>
          </a:p>
        </p:txBody>
      </p:sp>
      <p:sp>
        <p:nvSpPr>
          <p:cNvPr id="466" name="Google Shape;466;p70"/>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1800"/>
              <a:buNone/>
            </a:pPr>
            <a:r>
              <a:rPr lang="en">
                <a:latin typeface="Arial"/>
                <a:ea typeface="Arial"/>
                <a:cs typeface="Arial"/>
                <a:sym typeface="Arial"/>
              </a:rPr>
              <a:t>Questions to Ask</a:t>
            </a:r>
            <a:endParaRPr/>
          </a:p>
        </p:txBody>
      </p:sp>
      <p:sp>
        <p:nvSpPr>
          <p:cNvPr id="467" name="Google Shape;467;p70"/>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fontScale="62500" lnSpcReduction="10000"/>
          </a:bodyPr>
          <a:lstStyle/>
          <a:p>
            <a:pPr indent="-142081" lvl="0" marL="177800" rtl="0" algn="l">
              <a:lnSpc>
                <a:spcPct val="90000"/>
              </a:lnSpc>
              <a:spcBef>
                <a:spcPts val="0"/>
              </a:spcBef>
              <a:spcAft>
                <a:spcPts val="0"/>
              </a:spcAft>
              <a:buClr>
                <a:schemeClr val="dk1"/>
              </a:buClr>
              <a:buSzPct val="100000"/>
              <a:buChar char="•"/>
            </a:pPr>
            <a:r>
              <a:rPr lang="en" sz="2300">
                <a:latin typeface="Arial"/>
                <a:ea typeface="Arial"/>
                <a:cs typeface="Arial"/>
                <a:sym typeface="Arial"/>
              </a:rPr>
              <a:t>Does the experience compel any sort of new knowledge (epistemic or ontological) that compels action in the present? Were there any “ah ha” moments? Or did the experiential future fall into the space of passive consumption of entertainment: i.e. “that’s neat – what’s for dinner” category?</a:t>
            </a:r>
            <a:endParaRPr sz="2300"/>
          </a:p>
          <a:p>
            <a:pPr indent="-50800" lvl="0" marL="177800" rtl="0" algn="l">
              <a:lnSpc>
                <a:spcPct val="90000"/>
              </a:lnSpc>
              <a:spcBef>
                <a:spcPts val="800"/>
              </a:spcBef>
              <a:spcAft>
                <a:spcPts val="0"/>
              </a:spcAft>
              <a:buClr>
                <a:schemeClr val="dk1"/>
              </a:buClr>
              <a:buSzPct val="116666"/>
              <a:buNone/>
            </a:pPr>
            <a:r>
              <a:t/>
            </a:r>
            <a:endParaRPr/>
          </a:p>
          <a:p>
            <a:pPr indent="-50800" lvl="0" marL="177800" rtl="0" algn="l">
              <a:lnSpc>
                <a:spcPct val="90000"/>
              </a:lnSpc>
              <a:spcBef>
                <a:spcPts val="800"/>
              </a:spcBef>
              <a:spcAft>
                <a:spcPts val="0"/>
              </a:spcAft>
              <a:buClr>
                <a:schemeClr val="dk1"/>
              </a:buClr>
              <a:buSzPct val="116666"/>
              <a:buNone/>
            </a:pPr>
            <a:r>
              <a:t/>
            </a:r>
            <a:endParaRPr/>
          </a:p>
          <a:p>
            <a:pPr indent="-50800" lvl="0" marL="177800" rtl="0" algn="l">
              <a:lnSpc>
                <a:spcPct val="90000"/>
              </a:lnSpc>
              <a:spcBef>
                <a:spcPts val="800"/>
              </a:spcBef>
              <a:spcAft>
                <a:spcPts val="0"/>
              </a:spcAft>
              <a:buClr>
                <a:schemeClr val="dk1"/>
              </a:buClr>
              <a:buSzPct val="116666"/>
              <a:buNone/>
            </a:pPr>
            <a:r>
              <a:t/>
            </a:r>
            <a:endParaRPr/>
          </a:p>
          <a:p>
            <a:pPr indent="-50800" lvl="0" marL="177800" rtl="0" algn="l">
              <a:lnSpc>
                <a:spcPct val="90000"/>
              </a:lnSpc>
              <a:spcBef>
                <a:spcPts val="800"/>
              </a:spcBef>
              <a:spcAft>
                <a:spcPts val="0"/>
              </a:spcAft>
              <a:buClr>
                <a:schemeClr val="dk1"/>
              </a:buClr>
              <a:buSzPct val="116666"/>
              <a:buNone/>
            </a:pPr>
            <a:r>
              <a:t/>
            </a:r>
            <a:endParaRPr/>
          </a:p>
          <a:p>
            <a:pPr indent="-50800" lvl="0" marL="177800" rtl="0" algn="l">
              <a:lnSpc>
                <a:spcPct val="90000"/>
              </a:lnSpc>
              <a:spcBef>
                <a:spcPts val="800"/>
              </a:spcBef>
              <a:spcAft>
                <a:spcPts val="0"/>
              </a:spcAft>
              <a:buClr>
                <a:schemeClr val="dk1"/>
              </a:buClr>
              <a:buSzPct val="116666"/>
              <a:buNone/>
            </a:pPr>
            <a:r>
              <a:t/>
            </a:r>
            <a:endParaRPr/>
          </a:p>
          <a:p>
            <a:pPr indent="-50800" lvl="0" marL="177800" rtl="0" algn="l">
              <a:lnSpc>
                <a:spcPct val="90000"/>
              </a:lnSpc>
              <a:spcBef>
                <a:spcPts val="800"/>
              </a:spcBef>
              <a:spcAft>
                <a:spcPts val="0"/>
              </a:spcAft>
              <a:buClr>
                <a:schemeClr val="dk1"/>
              </a:buClr>
              <a:buSzPct val="116666"/>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7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Response Room</a:t>
            </a:r>
            <a:endParaRPr/>
          </a:p>
        </p:txBody>
      </p:sp>
      <p:sp>
        <p:nvSpPr>
          <p:cNvPr id="473" name="Google Shape;473;p7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Contents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Archival elements from class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Contributions from alumni</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Distillations from readings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Miro board activities</a:t>
            </a:r>
            <a:endParaRPr>
              <a:solidFill>
                <a:schemeClr val="dk1"/>
              </a:solidFill>
            </a:endParaRPr>
          </a:p>
          <a:p>
            <a:pPr indent="0" lvl="0" marL="914400" rtl="0" algn="l">
              <a:spcBef>
                <a:spcPts val="1200"/>
              </a:spcBef>
              <a:spcAft>
                <a:spcPts val="0"/>
              </a:spcAft>
              <a:buNone/>
            </a:pPr>
            <a:r>
              <a:t/>
            </a:r>
            <a:endParaRPr/>
          </a:p>
          <a:p>
            <a:pPr indent="-342900" lvl="0" marL="457200" rtl="0" algn="l">
              <a:spcBef>
                <a:spcPts val="1200"/>
              </a:spcBef>
              <a:spcAft>
                <a:spcPts val="0"/>
              </a:spcAft>
              <a:buClr>
                <a:schemeClr val="dk1"/>
              </a:buClr>
              <a:buSzPts val="1800"/>
              <a:buChar char="●"/>
            </a:pPr>
            <a:r>
              <a:rPr lang="en">
                <a:solidFill>
                  <a:schemeClr val="dk1"/>
                </a:solidFill>
              </a:rPr>
              <a:t>Contributions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WE WANT YOUR RESPONSES</a:t>
            </a:r>
            <a:endParaRPr>
              <a:solidFill>
                <a:schemeClr val="dk1"/>
              </a:solidFill>
            </a:endParaRPr>
          </a:p>
          <a:p>
            <a:pPr indent="-317500" lvl="2" marL="1371600" rtl="0" algn="l">
              <a:spcBef>
                <a:spcPts val="0"/>
              </a:spcBef>
              <a:spcAft>
                <a:spcPts val="0"/>
              </a:spcAft>
              <a:buClr>
                <a:schemeClr val="dk1"/>
              </a:buClr>
              <a:buSzPts val="1400"/>
              <a:buChar char="■"/>
            </a:pPr>
            <a:r>
              <a:rPr lang="en">
                <a:solidFill>
                  <a:schemeClr val="dk1"/>
                </a:solidFill>
              </a:rPr>
              <a:t>Reflective/Creative feedback</a:t>
            </a:r>
            <a:endParaRPr>
              <a:solidFill>
                <a:schemeClr val="dk1"/>
              </a:solidFill>
            </a:endParaRPr>
          </a:p>
          <a:p>
            <a:pPr indent="-317500" lvl="2" marL="1371600" rtl="0" algn="l">
              <a:spcBef>
                <a:spcPts val="0"/>
              </a:spcBef>
              <a:spcAft>
                <a:spcPts val="0"/>
              </a:spcAft>
              <a:buClr>
                <a:schemeClr val="dk1"/>
              </a:buClr>
              <a:buSzPts val="1400"/>
              <a:buChar char="■"/>
            </a:pPr>
            <a:r>
              <a:rPr lang="en">
                <a:solidFill>
                  <a:schemeClr val="dk1"/>
                </a:solidFill>
              </a:rPr>
              <a:t>Making the unconscious, conscious</a:t>
            </a:r>
            <a:endParaRPr>
              <a:solidFill>
                <a:schemeClr val="dk1"/>
              </a:solidFill>
            </a:endParaRPr>
          </a:p>
          <a:p>
            <a:pPr indent="-317500" lvl="2" marL="1371600" rtl="0" algn="l">
              <a:spcBef>
                <a:spcPts val="0"/>
              </a:spcBef>
              <a:spcAft>
                <a:spcPts val="0"/>
              </a:spcAft>
              <a:buClr>
                <a:schemeClr val="dk1"/>
              </a:buClr>
              <a:buSzPts val="1400"/>
              <a:buChar char="■"/>
            </a:pPr>
            <a:r>
              <a:rPr lang="en">
                <a:solidFill>
                  <a:schemeClr val="dk1"/>
                </a:solidFill>
              </a:rPr>
              <a:t>Looking for emergent </a:t>
            </a:r>
            <a:r>
              <a:rPr lang="en">
                <a:solidFill>
                  <a:schemeClr val="dk1"/>
                </a:solidFill>
              </a:rPr>
              <a:t>response</a:t>
            </a:r>
            <a:r>
              <a:rPr lang="en">
                <a:solidFill>
                  <a:schemeClr val="dk1"/>
                </a:solidFill>
              </a:rPr>
              <a:t> versus technical critique</a:t>
            </a:r>
            <a:endParaRPr>
              <a:solidFill>
                <a:schemeClr val="dk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72"/>
          <p:cNvSpPr txBox="1"/>
          <p:nvPr/>
        </p:nvSpPr>
        <p:spPr>
          <a:xfrm>
            <a:off x="1557113" y="2144588"/>
            <a:ext cx="6029700" cy="8619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lang="en" sz="3600">
                <a:solidFill>
                  <a:schemeClr val="dk1"/>
                </a:solidFill>
              </a:rPr>
              <a:t>Epilogue</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73"/>
          <p:cNvSpPr/>
          <p:nvPr/>
        </p:nvSpPr>
        <p:spPr>
          <a:xfrm>
            <a:off x="3024144" y="1199088"/>
            <a:ext cx="3095700" cy="2745300"/>
          </a:xfrm>
          <a:prstGeom prst="ellipse">
            <a:avLst/>
          </a:prstGeom>
          <a:noFill/>
          <a:ln cap="flat" cmpd="sng" w="38100">
            <a:solidFill>
              <a:schemeClr val="accent4"/>
            </a:solidFill>
            <a:prstDash val="dash"/>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86" name="Google Shape;486;p73"/>
          <p:cNvSpPr txBox="1"/>
          <p:nvPr/>
        </p:nvSpPr>
        <p:spPr>
          <a:xfrm>
            <a:off x="3913650" y="2179200"/>
            <a:ext cx="1316700" cy="785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a:t>THIS IS (</a:t>
            </a:r>
            <a:r>
              <a:rPr b="1" lang="en">
                <a:solidFill>
                  <a:schemeClr val="accent4"/>
                </a:solidFill>
              </a:rPr>
              <a:t>still</a:t>
            </a:r>
            <a:r>
              <a:rPr b="1" lang="en"/>
              <a:t>) </a:t>
            </a:r>
            <a:endParaRPr b="1"/>
          </a:p>
          <a:p>
            <a:pPr indent="0" lvl="0" marL="0" rtl="0" algn="ctr">
              <a:spcBef>
                <a:spcPts val="0"/>
              </a:spcBef>
              <a:spcAft>
                <a:spcPts val="0"/>
              </a:spcAft>
              <a:buNone/>
            </a:pPr>
            <a:r>
              <a:rPr b="1" lang="en"/>
              <a:t>A CIRCLE </a:t>
            </a:r>
            <a:endParaRPr b="1"/>
          </a:p>
          <a:p>
            <a:pPr indent="0" lvl="0" marL="0" rtl="0" algn="ctr">
              <a:spcBef>
                <a:spcPts val="0"/>
              </a:spcBef>
              <a:spcAft>
                <a:spcPts val="0"/>
              </a:spcAft>
              <a:buNone/>
            </a:pPr>
            <a:r>
              <a:rPr b="1" lang="en"/>
              <a:t>(</a:t>
            </a:r>
            <a:r>
              <a:rPr b="1" lang="en">
                <a:solidFill>
                  <a:schemeClr val="accent4"/>
                </a:solidFill>
              </a:rPr>
              <a:t>with words</a:t>
            </a:r>
            <a:r>
              <a:rPr b="1" lang="en"/>
              <a:t>)</a:t>
            </a:r>
            <a:endParaRPr b="1"/>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0"/>
          <p:cNvSpPr txBox="1"/>
          <p:nvPr/>
        </p:nvSpPr>
        <p:spPr>
          <a:xfrm>
            <a:off x="1557138" y="443538"/>
            <a:ext cx="6029700" cy="4256400"/>
          </a:xfrm>
          <a:prstGeom prst="rect">
            <a:avLst/>
          </a:prstGeom>
          <a:noFill/>
          <a:ln>
            <a:noFill/>
          </a:ln>
        </p:spPr>
        <p:txBody>
          <a:bodyPr anchorCtr="0" anchor="t" bIns="68575" lIns="68575" spcFirstLastPara="1" rIns="68575" wrap="square" tIns="68575">
            <a:spAutoFit/>
          </a:bodyPr>
          <a:lstStyle/>
          <a:p>
            <a:pPr indent="0" lvl="0" marL="0" rtl="0" algn="l">
              <a:lnSpc>
                <a:spcPct val="90000"/>
              </a:lnSpc>
              <a:spcBef>
                <a:spcPts val="1000"/>
              </a:spcBef>
              <a:spcAft>
                <a:spcPts val="0"/>
              </a:spcAft>
              <a:buClr>
                <a:schemeClr val="dk1"/>
              </a:buClr>
              <a:buSzPts val="2800"/>
              <a:buFont typeface="Arial"/>
              <a:buNone/>
            </a:pPr>
            <a:r>
              <a:rPr lang="en" sz="3000">
                <a:solidFill>
                  <a:schemeClr val="dk1"/>
                </a:solidFill>
              </a:rPr>
              <a:t>“</a:t>
            </a:r>
            <a:r>
              <a:rPr lang="en" sz="3000">
                <a:solidFill>
                  <a:schemeClr val="dk1"/>
                </a:solidFill>
              </a:rPr>
              <a:t>Realizing the trajectory of the future. Making the intangible (“what’s next”) tangible. Creating provocative props for conversations about the future we want and the implications for us in the present. Solving for future need states.Interacting with emerging possibilities.</a:t>
            </a:r>
            <a:r>
              <a:rPr lang="en" sz="3000">
                <a:solidFill>
                  <a:schemeClr val="dk1"/>
                </a:solidFill>
              </a:rPr>
              <a:t>”</a:t>
            </a:r>
            <a:endParaRPr sz="3000">
              <a:solidFill>
                <a:schemeClr val="dk1"/>
              </a:solidFill>
            </a:endParaRPr>
          </a:p>
          <a:p>
            <a:pPr indent="-342900" lvl="0" marL="457200" rtl="0" algn="l">
              <a:lnSpc>
                <a:spcPct val="90000"/>
              </a:lnSpc>
              <a:spcBef>
                <a:spcPts val="1000"/>
              </a:spcBef>
              <a:spcAft>
                <a:spcPts val="0"/>
              </a:spcAft>
              <a:buClr>
                <a:schemeClr val="dk1"/>
              </a:buClr>
              <a:buSzPts val="1800"/>
              <a:buChar char="-"/>
            </a:pPr>
            <a:r>
              <a:rPr lang="en" sz="1800">
                <a:solidFill>
                  <a:schemeClr val="dk1"/>
                </a:solidFill>
              </a:rPr>
              <a:t>Jenny, Martin, Eben, Sid, Mushfiqa, Jeff, Vinny</a:t>
            </a:r>
            <a:endParaRPr sz="18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1"/>
          <p:cNvSpPr txBox="1"/>
          <p:nvPr/>
        </p:nvSpPr>
        <p:spPr>
          <a:xfrm>
            <a:off x="1557138" y="152538"/>
            <a:ext cx="6029700" cy="4838400"/>
          </a:xfrm>
          <a:prstGeom prst="rect">
            <a:avLst/>
          </a:prstGeom>
          <a:noFill/>
          <a:ln>
            <a:noFill/>
          </a:ln>
        </p:spPr>
        <p:txBody>
          <a:bodyPr anchorCtr="0" anchor="t" bIns="68575" lIns="68575" spcFirstLastPara="1" rIns="68575" wrap="square" tIns="68575">
            <a:spAutoFit/>
          </a:bodyPr>
          <a:lstStyle/>
          <a:p>
            <a:pPr indent="0" lvl="0" marL="0" rtl="0" algn="l">
              <a:lnSpc>
                <a:spcPct val="90000"/>
              </a:lnSpc>
              <a:spcBef>
                <a:spcPts val="1000"/>
              </a:spcBef>
              <a:spcAft>
                <a:spcPts val="0"/>
              </a:spcAft>
              <a:buClr>
                <a:schemeClr val="dk1"/>
              </a:buClr>
              <a:buSzPts val="2800"/>
              <a:buFont typeface="Arial"/>
              <a:buNone/>
            </a:pPr>
            <a:r>
              <a:rPr lang="en" sz="3000">
                <a:solidFill>
                  <a:schemeClr val="dk1"/>
                </a:solidFill>
              </a:rPr>
              <a:t>“</a:t>
            </a:r>
            <a:r>
              <a:rPr lang="en" sz="2800">
                <a:solidFill>
                  <a:schemeClr val="dk1"/>
                </a:solidFill>
              </a:rPr>
              <a:t>Design Futures is a hybrid discipline of futures thinking and design with an emphasis on designing futures that create lasting positive impact.It is purpose driven and creates visual representations that communicate the futures we all imagine and are relatable for intended audiences.It takes the inputs of users to design futures through integrating design thinking methods.</a:t>
            </a:r>
            <a:r>
              <a:rPr lang="en" sz="3000">
                <a:solidFill>
                  <a:schemeClr val="dk1"/>
                </a:solidFill>
              </a:rPr>
              <a:t>”</a:t>
            </a:r>
            <a:endParaRPr sz="3000">
              <a:solidFill>
                <a:schemeClr val="dk1"/>
              </a:solidFill>
            </a:endParaRPr>
          </a:p>
          <a:p>
            <a:pPr indent="-342900" lvl="0" marL="457200" rtl="0" algn="l">
              <a:lnSpc>
                <a:spcPct val="90000"/>
              </a:lnSpc>
              <a:spcBef>
                <a:spcPts val="1000"/>
              </a:spcBef>
              <a:spcAft>
                <a:spcPts val="0"/>
              </a:spcAft>
              <a:buClr>
                <a:schemeClr val="dk1"/>
              </a:buClr>
              <a:buSzPts val="1800"/>
              <a:buChar char="-"/>
            </a:pPr>
            <a:r>
              <a:rPr lang="en" sz="1800">
                <a:solidFill>
                  <a:schemeClr val="dk1"/>
                </a:solidFill>
              </a:rPr>
              <a:t>Josh, Jonathan, Liz, Ingrid, Sarah, Kelly, Michael</a:t>
            </a:r>
            <a:endParaRPr sz="18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2"/>
          <p:cNvSpPr txBox="1"/>
          <p:nvPr/>
        </p:nvSpPr>
        <p:spPr>
          <a:xfrm>
            <a:off x="1557138" y="1316238"/>
            <a:ext cx="6029700" cy="2760300"/>
          </a:xfrm>
          <a:prstGeom prst="rect">
            <a:avLst/>
          </a:prstGeom>
          <a:noFill/>
          <a:ln>
            <a:noFill/>
          </a:ln>
        </p:spPr>
        <p:txBody>
          <a:bodyPr anchorCtr="0" anchor="t" bIns="68575" lIns="68575" spcFirstLastPara="1" rIns="68575" wrap="square" tIns="68575">
            <a:spAutoFit/>
          </a:bodyPr>
          <a:lstStyle/>
          <a:p>
            <a:pPr indent="0" lvl="0" marL="0" rtl="0" algn="l">
              <a:lnSpc>
                <a:spcPct val="90000"/>
              </a:lnSpc>
              <a:spcBef>
                <a:spcPts val="1000"/>
              </a:spcBef>
              <a:spcAft>
                <a:spcPts val="0"/>
              </a:spcAft>
              <a:buClr>
                <a:schemeClr val="dk1"/>
              </a:buClr>
              <a:buSzPts val="2800"/>
              <a:buFont typeface="Arial"/>
              <a:buNone/>
            </a:pPr>
            <a:r>
              <a:rPr lang="en" sz="3000">
                <a:solidFill>
                  <a:schemeClr val="dk1"/>
                </a:solidFill>
              </a:rPr>
              <a:t>“</a:t>
            </a:r>
            <a:r>
              <a:rPr lang="en" sz="2800">
                <a:solidFill>
                  <a:schemeClr val="dk1"/>
                </a:solidFill>
              </a:rPr>
              <a:t>Design futures walks an experiential tightrope between problem-solving in the present and sense-making of futures to inspire action between stakeholders across a system</a:t>
            </a:r>
            <a:r>
              <a:rPr lang="en" sz="3000">
                <a:solidFill>
                  <a:schemeClr val="dk1"/>
                </a:solidFill>
              </a:rPr>
              <a:t>”</a:t>
            </a:r>
            <a:endParaRPr sz="3000">
              <a:solidFill>
                <a:schemeClr val="dk1"/>
              </a:solidFill>
            </a:endParaRPr>
          </a:p>
          <a:p>
            <a:pPr indent="-342900" lvl="0" marL="457200" rtl="0" algn="l">
              <a:lnSpc>
                <a:spcPct val="90000"/>
              </a:lnSpc>
              <a:spcBef>
                <a:spcPts val="1000"/>
              </a:spcBef>
              <a:spcAft>
                <a:spcPts val="0"/>
              </a:spcAft>
              <a:buClr>
                <a:schemeClr val="dk1"/>
              </a:buClr>
              <a:buSzPts val="1800"/>
              <a:buChar char="-"/>
            </a:pPr>
            <a:r>
              <a:rPr lang="en" sz="1800">
                <a:solidFill>
                  <a:schemeClr val="dk1"/>
                </a:solidFill>
              </a:rPr>
              <a:t>Jillian, Jeremy, Sara, Sarah, David, Richard, Hauson, Abdulrahman</a:t>
            </a:r>
            <a:endParaRPr sz="18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3"/>
          <p:cNvSpPr/>
          <p:nvPr/>
        </p:nvSpPr>
        <p:spPr>
          <a:xfrm>
            <a:off x="3776969" y="1199088"/>
            <a:ext cx="3095700" cy="2745300"/>
          </a:xfrm>
          <a:prstGeom prst="ellipse">
            <a:avLst/>
          </a:prstGeom>
          <a:noFill/>
          <a:ln cap="flat" cmpd="sng" w="38100">
            <a:solidFill>
              <a:schemeClr val="accent4"/>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0" name="Google Shape;120;p23"/>
          <p:cNvSpPr/>
          <p:nvPr/>
        </p:nvSpPr>
        <p:spPr>
          <a:xfrm>
            <a:off x="2271344" y="1199088"/>
            <a:ext cx="3095700" cy="2745300"/>
          </a:xfrm>
          <a:prstGeom prst="ellipse">
            <a:avLst/>
          </a:prstGeom>
          <a:noFill/>
          <a:ln cap="flat" cmpd="sng" w="38100">
            <a:solidFill>
              <a:schemeClr val="accent4"/>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1" name="Google Shape;121;p23"/>
          <p:cNvSpPr txBox="1"/>
          <p:nvPr/>
        </p:nvSpPr>
        <p:spPr>
          <a:xfrm>
            <a:off x="2422581" y="2398563"/>
            <a:ext cx="1178700" cy="354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a:t>FUTURES</a:t>
            </a:r>
            <a:endParaRPr b="1" sz="1400"/>
          </a:p>
        </p:txBody>
      </p:sp>
      <p:sp>
        <p:nvSpPr>
          <p:cNvPr id="122" name="Google Shape;122;p23"/>
          <p:cNvSpPr txBox="1"/>
          <p:nvPr/>
        </p:nvSpPr>
        <p:spPr>
          <a:xfrm>
            <a:off x="5486088" y="2398563"/>
            <a:ext cx="1386300" cy="354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a:t>DESIGN</a:t>
            </a:r>
            <a:endParaRPr b="1" sz="1400"/>
          </a:p>
        </p:txBody>
      </p:sp>
      <p:sp>
        <p:nvSpPr>
          <p:cNvPr id="123" name="Google Shape;123;p23"/>
          <p:cNvSpPr txBox="1"/>
          <p:nvPr/>
        </p:nvSpPr>
        <p:spPr>
          <a:xfrm>
            <a:off x="3878588" y="2179188"/>
            <a:ext cx="1330200" cy="785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t/>
            </a:r>
            <a:endParaRPr b="1" sz="1400"/>
          </a:p>
          <a:p>
            <a:pPr indent="0" lvl="0" marL="0" rtl="0" algn="ctr">
              <a:spcBef>
                <a:spcPts val="0"/>
              </a:spcBef>
              <a:spcAft>
                <a:spcPts val="0"/>
              </a:spcAft>
              <a:buNone/>
            </a:pPr>
            <a:r>
              <a:rPr b="1" lang="en"/>
              <a:t>DESIGN FUTURES</a:t>
            </a:r>
            <a:endParaRPr b="1" sz="14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