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30"/>
  </p:notesMasterIdLst>
  <p:handoutMasterIdLst>
    <p:handoutMasterId r:id="rId31"/>
  </p:handoutMasterIdLst>
  <p:sldIdLst>
    <p:sldId id="324" r:id="rId2"/>
    <p:sldId id="1256" r:id="rId3"/>
    <p:sldId id="523" r:id="rId4"/>
    <p:sldId id="529" r:id="rId5"/>
    <p:sldId id="478" r:id="rId6"/>
    <p:sldId id="256" r:id="rId7"/>
    <p:sldId id="795" r:id="rId8"/>
    <p:sldId id="583" r:id="rId9"/>
    <p:sldId id="806" r:id="rId10"/>
    <p:sldId id="802" r:id="rId11"/>
    <p:sldId id="531" r:id="rId12"/>
    <p:sldId id="796" r:id="rId13"/>
    <p:sldId id="807" r:id="rId14"/>
    <p:sldId id="797" r:id="rId15"/>
    <p:sldId id="809" r:id="rId16"/>
    <p:sldId id="801" r:id="rId17"/>
    <p:sldId id="530" r:id="rId18"/>
    <p:sldId id="811" r:id="rId19"/>
    <p:sldId id="812" r:id="rId20"/>
    <p:sldId id="816" r:id="rId21"/>
    <p:sldId id="1253" r:id="rId22"/>
    <p:sldId id="1252" r:id="rId23"/>
    <p:sldId id="1237" r:id="rId24"/>
    <p:sldId id="1254" r:id="rId25"/>
    <p:sldId id="805" r:id="rId26"/>
    <p:sldId id="1255" r:id="rId27"/>
    <p:sldId id="533" r:id="rId28"/>
    <p:sldId id="810" r:id="rId29"/>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817"/>
    <a:srgbClr val="C8102E"/>
    <a:srgbClr val="888B8D"/>
    <a:srgbClr val="54585A"/>
    <a:srgbClr val="00363D"/>
    <a:srgbClr val="FEFEFE"/>
    <a:srgbClr val="FBFBFB"/>
    <a:srgbClr val="F7F7F7"/>
    <a:srgbClr val="B8C0C6"/>
    <a:srgbClr val="7290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F3D99-B910-4022-96D8-32F7AE763ECE}" v="257" dt="2022-04-21T02:14:19.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96" autoAdjust="0"/>
    <p:restoredTop sz="99539" autoAdjust="0"/>
  </p:normalViewPr>
  <p:slideViewPr>
    <p:cSldViewPr snapToGrid="0" snapToObjects="1">
      <p:cViewPr varScale="1">
        <p:scale>
          <a:sx n="61" d="100"/>
          <a:sy n="61" d="100"/>
        </p:scale>
        <p:origin x="1548" y="7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456"/>
    </p:cViewPr>
  </p:sorterViewPr>
  <p:notesViewPr>
    <p:cSldViewPr snapToGrid="0" snapToObjects="1">
      <p:cViewPr varScale="1">
        <p:scale>
          <a:sx n="123" d="100"/>
          <a:sy n="123" d="100"/>
        </p:scale>
        <p:origin x="-3512" y="-12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es, Andy" userId="ff0c0e51-9b87-4f94-af3a-75bf88f0e2c9" providerId="ADAL" clId="{D64F3D99-B910-4022-96D8-32F7AE763ECE}"/>
    <pc:docChg chg="undo custSel addSld delSld modSld sldOrd modNotesMaster modHandout">
      <pc:chgData name="Hines, Andy" userId="ff0c0e51-9b87-4f94-af3a-75bf88f0e2c9" providerId="ADAL" clId="{D64F3D99-B910-4022-96D8-32F7AE763ECE}" dt="2022-04-21T02:14:33.735" v="3694" actId="108"/>
      <pc:docMkLst>
        <pc:docMk/>
      </pc:docMkLst>
      <pc:sldChg chg="modSp mod">
        <pc:chgData name="Hines, Andy" userId="ff0c0e51-9b87-4f94-af3a-75bf88f0e2c9" providerId="ADAL" clId="{D64F3D99-B910-4022-96D8-32F7AE763ECE}" dt="2022-04-14T19:00:54.164" v="781" actId="108"/>
        <pc:sldMkLst>
          <pc:docMk/>
          <pc:sldMk cId="2100365938" sldId="256"/>
        </pc:sldMkLst>
        <pc:spChg chg="mod">
          <ac:chgData name="Hines, Andy" userId="ff0c0e51-9b87-4f94-af3a-75bf88f0e2c9" providerId="ADAL" clId="{D64F3D99-B910-4022-96D8-32F7AE763ECE}" dt="2022-04-14T19:00:54.164" v="781" actId="108"/>
          <ac:spMkLst>
            <pc:docMk/>
            <pc:sldMk cId="2100365938" sldId="256"/>
            <ac:spMk id="2" creationId="{8E05945F-961F-4DBA-92DB-647590B0986D}"/>
          </ac:spMkLst>
        </pc:spChg>
      </pc:sldChg>
      <pc:sldChg chg="del">
        <pc:chgData name="Hines, Andy" userId="ff0c0e51-9b87-4f94-af3a-75bf88f0e2c9" providerId="ADAL" clId="{D64F3D99-B910-4022-96D8-32F7AE763ECE}" dt="2022-04-14T19:02:31.366" v="789" actId="47"/>
        <pc:sldMkLst>
          <pc:docMk/>
          <pc:sldMk cId="4117506474" sldId="257"/>
        </pc:sldMkLst>
      </pc:sldChg>
      <pc:sldChg chg="modSp mod">
        <pc:chgData name="Hines, Andy" userId="ff0c0e51-9b87-4f94-af3a-75bf88f0e2c9" providerId="ADAL" clId="{D64F3D99-B910-4022-96D8-32F7AE763ECE}" dt="2022-04-21T02:12:59.863" v="3686" actId="27636"/>
        <pc:sldMkLst>
          <pc:docMk/>
          <pc:sldMk cId="2606656050" sldId="324"/>
        </pc:sldMkLst>
        <pc:spChg chg="mod">
          <ac:chgData name="Hines, Andy" userId="ff0c0e51-9b87-4f94-af3a-75bf88f0e2c9" providerId="ADAL" clId="{D64F3D99-B910-4022-96D8-32F7AE763ECE}" dt="2022-04-03T22:29:39.403" v="46" actId="404"/>
          <ac:spMkLst>
            <pc:docMk/>
            <pc:sldMk cId="2606656050" sldId="324"/>
            <ac:spMk id="2" creationId="{F4A4FF71-7CC8-CF47-AD02-59C1A768DC37}"/>
          </ac:spMkLst>
        </pc:spChg>
        <pc:spChg chg="mod">
          <ac:chgData name="Hines, Andy" userId="ff0c0e51-9b87-4f94-af3a-75bf88f0e2c9" providerId="ADAL" clId="{D64F3D99-B910-4022-96D8-32F7AE763ECE}" dt="2022-04-21T02:12:59.863" v="3686" actId="27636"/>
          <ac:spMkLst>
            <pc:docMk/>
            <pc:sldMk cId="2606656050" sldId="324"/>
            <ac:spMk id="3" creationId="{E768924F-ACB5-B446-8413-81F08ACBE7CB}"/>
          </ac:spMkLst>
        </pc:spChg>
      </pc:sldChg>
      <pc:sldChg chg="addSp delSp modSp mod ord">
        <pc:chgData name="Hines, Andy" userId="ff0c0e51-9b87-4f94-af3a-75bf88f0e2c9" providerId="ADAL" clId="{D64F3D99-B910-4022-96D8-32F7AE763ECE}" dt="2022-04-14T18:59:43.720" v="771"/>
        <pc:sldMkLst>
          <pc:docMk/>
          <pc:sldMk cId="2558337667" sldId="523"/>
        </pc:sldMkLst>
        <pc:spChg chg="del">
          <ac:chgData name="Hines, Andy" userId="ff0c0e51-9b87-4f94-af3a-75bf88f0e2c9" providerId="ADAL" clId="{D64F3D99-B910-4022-96D8-32F7AE763ECE}" dt="2022-04-03T22:39:51.065" v="53" actId="478"/>
          <ac:spMkLst>
            <pc:docMk/>
            <pc:sldMk cId="2558337667" sldId="523"/>
            <ac:spMk id="3" creationId="{3990A9A0-A9D8-4DD7-8A3E-C2E8E4F28B5E}"/>
          </ac:spMkLst>
        </pc:spChg>
        <pc:spChg chg="del">
          <ac:chgData name="Hines, Andy" userId="ff0c0e51-9b87-4f94-af3a-75bf88f0e2c9" providerId="ADAL" clId="{D64F3D99-B910-4022-96D8-32F7AE763ECE}" dt="2022-04-14T18:58:47.124" v="770" actId="478"/>
          <ac:spMkLst>
            <pc:docMk/>
            <pc:sldMk cId="2558337667" sldId="523"/>
            <ac:spMk id="14344" creationId="{00000000-0000-0000-0000-000000000000}"/>
          </ac:spMkLst>
        </pc:spChg>
        <pc:spChg chg="del">
          <ac:chgData name="Hines, Andy" userId="ff0c0e51-9b87-4f94-af3a-75bf88f0e2c9" providerId="ADAL" clId="{D64F3D99-B910-4022-96D8-32F7AE763ECE}" dt="2022-04-14T18:58:47.124" v="770" actId="478"/>
          <ac:spMkLst>
            <pc:docMk/>
            <pc:sldMk cId="2558337667" sldId="523"/>
            <ac:spMk id="14345" creationId="{00000000-0000-0000-0000-000000000000}"/>
          </ac:spMkLst>
        </pc:spChg>
        <pc:spChg chg="del">
          <ac:chgData name="Hines, Andy" userId="ff0c0e51-9b87-4f94-af3a-75bf88f0e2c9" providerId="ADAL" clId="{D64F3D99-B910-4022-96D8-32F7AE763ECE}" dt="2022-04-14T18:58:47.124" v="770" actId="478"/>
          <ac:spMkLst>
            <pc:docMk/>
            <pc:sldMk cId="2558337667" sldId="523"/>
            <ac:spMk id="14346" creationId="{00000000-0000-0000-0000-000000000000}"/>
          </ac:spMkLst>
        </pc:spChg>
        <pc:picChg chg="add mod">
          <ac:chgData name="Hines, Andy" userId="ff0c0e51-9b87-4f94-af3a-75bf88f0e2c9" providerId="ADAL" clId="{D64F3D99-B910-4022-96D8-32F7AE763ECE}" dt="2022-04-14T18:59:43.720" v="771"/>
          <ac:picMkLst>
            <pc:docMk/>
            <pc:sldMk cId="2558337667" sldId="523"/>
            <ac:picMk id="10" creationId="{9EDD2D0D-3C0D-4227-949B-D1562A4416F3}"/>
          </ac:picMkLst>
        </pc:picChg>
        <pc:picChg chg="del">
          <ac:chgData name="Hines, Andy" userId="ff0c0e51-9b87-4f94-af3a-75bf88f0e2c9" providerId="ADAL" clId="{D64F3D99-B910-4022-96D8-32F7AE763ECE}" dt="2022-04-14T18:58:44.049" v="769" actId="478"/>
          <ac:picMkLst>
            <pc:docMk/>
            <pc:sldMk cId="2558337667" sldId="523"/>
            <ac:picMk id="14340" creationId="{00000000-0000-0000-0000-000000000000}"/>
          </ac:picMkLst>
        </pc:picChg>
        <pc:cxnChg chg="del">
          <ac:chgData name="Hines, Andy" userId="ff0c0e51-9b87-4f94-af3a-75bf88f0e2c9" providerId="ADAL" clId="{D64F3D99-B910-4022-96D8-32F7AE763ECE}" dt="2022-04-14T18:58:47.124" v="770" actId="478"/>
          <ac:cxnSpMkLst>
            <pc:docMk/>
            <pc:sldMk cId="2558337667" sldId="523"/>
            <ac:cxnSpMk id="14342" creationId="{00000000-0000-0000-0000-000000000000}"/>
          </ac:cxnSpMkLst>
        </pc:cxnChg>
        <pc:cxnChg chg="del">
          <ac:chgData name="Hines, Andy" userId="ff0c0e51-9b87-4f94-af3a-75bf88f0e2c9" providerId="ADAL" clId="{D64F3D99-B910-4022-96D8-32F7AE763ECE}" dt="2022-04-14T18:58:47.124" v="770" actId="478"/>
          <ac:cxnSpMkLst>
            <pc:docMk/>
            <pc:sldMk cId="2558337667" sldId="523"/>
            <ac:cxnSpMk id="14343" creationId="{00000000-0000-0000-0000-000000000000}"/>
          </ac:cxnSpMkLst>
        </pc:cxnChg>
      </pc:sldChg>
      <pc:sldChg chg="delSp modSp ord modAnim modNotes">
        <pc:chgData name="Hines, Andy" userId="ff0c0e51-9b87-4f94-af3a-75bf88f0e2c9" providerId="ADAL" clId="{D64F3D99-B910-4022-96D8-32F7AE763ECE}" dt="2022-04-20T19:45:55.629" v="3525"/>
        <pc:sldMkLst>
          <pc:docMk/>
          <pc:sldMk cId="3486268474" sldId="529"/>
        </pc:sldMkLst>
        <pc:spChg chg="del">
          <ac:chgData name="Hines, Andy" userId="ff0c0e51-9b87-4f94-af3a-75bf88f0e2c9" providerId="ADAL" clId="{D64F3D99-B910-4022-96D8-32F7AE763ECE}" dt="2022-04-14T19:00:03.114" v="773" actId="478"/>
          <ac:spMkLst>
            <pc:docMk/>
            <pc:sldMk cId="3486268474" sldId="529"/>
            <ac:spMk id="24" creationId="{00000000-0000-0000-0000-000000000000}"/>
          </ac:spMkLst>
        </pc:spChg>
        <pc:spChg chg="del">
          <ac:chgData name="Hines, Andy" userId="ff0c0e51-9b87-4f94-af3a-75bf88f0e2c9" providerId="ADAL" clId="{D64F3D99-B910-4022-96D8-32F7AE763ECE}" dt="2022-04-14T18:59:59.367" v="772" actId="478"/>
          <ac:spMkLst>
            <pc:docMk/>
            <pc:sldMk cId="3486268474" sldId="529"/>
            <ac:spMk id="25" creationId="{00000000-0000-0000-0000-000000000000}"/>
          </ac:spMkLst>
        </pc:spChg>
        <pc:spChg chg="del">
          <ac:chgData name="Hines, Andy" userId="ff0c0e51-9b87-4f94-af3a-75bf88f0e2c9" providerId="ADAL" clId="{D64F3D99-B910-4022-96D8-32F7AE763ECE}" dt="2022-04-14T19:00:10.556" v="775" actId="478"/>
          <ac:spMkLst>
            <pc:docMk/>
            <pc:sldMk cId="3486268474" sldId="529"/>
            <ac:spMk id="26" creationId="{00000000-0000-0000-0000-000000000000}"/>
          </ac:spMkLst>
        </pc:spChg>
        <pc:spChg chg="del">
          <ac:chgData name="Hines, Andy" userId="ff0c0e51-9b87-4f94-af3a-75bf88f0e2c9" providerId="ADAL" clId="{D64F3D99-B910-4022-96D8-32F7AE763ECE}" dt="2022-04-14T19:00:07.704" v="774" actId="478"/>
          <ac:spMkLst>
            <pc:docMk/>
            <pc:sldMk cId="3486268474" sldId="529"/>
            <ac:spMk id="27" creationId="{00000000-0000-0000-0000-000000000000}"/>
          </ac:spMkLst>
        </pc:spChg>
        <pc:spChg chg="mod">
          <ac:chgData name="Hines, Andy" userId="ff0c0e51-9b87-4f94-af3a-75bf88f0e2c9" providerId="ADAL" clId="{D64F3D99-B910-4022-96D8-32F7AE763ECE}" dt="2022-04-14T19:00:23.982" v="778" actId="1076"/>
          <ac:spMkLst>
            <pc:docMk/>
            <pc:sldMk cId="3486268474" sldId="529"/>
            <ac:spMk id="29" creationId="{00000000-0000-0000-0000-000000000000}"/>
          </ac:spMkLst>
        </pc:spChg>
        <pc:spChg chg="mod">
          <ac:chgData name="Hines, Andy" userId="ff0c0e51-9b87-4f94-af3a-75bf88f0e2c9" providerId="ADAL" clId="{D64F3D99-B910-4022-96D8-32F7AE763ECE}" dt="2022-04-14T19:00:31.284" v="780" actId="1076"/>
          <ac:spMkLst>
            <pc:docMk/>
            <pc:sldMk cId="3486268474" sldId="529"/>
            <ac:spMk id="30" creationId="{00000000-0000-0000-0000-000000000000}"/>
          </ac:spMkLst>
        </pc:spChg>
        <pc:spChg chg="mod">
          <ac:chgData name="Hines, Andy" userId="ff0c0e51-9b87-4f94-af3a-75bf88f0e2c9" providerId="ADAL" clId="{D64F3D99-B910-4022-96D8-32F7AE763ECE}" dt="2022-04-14T19:00:15.112" v="776" actId="14100"/>
          <ac:spMkLst>
            <pc:docMk/>
            <pc:sldMk cId="3486268474" sldId="529"/>
            <ac:spMk id="31" creationId="{00000000-0000-0000-0000-000000000000}"/>
          </ac:spMkLst>
        </pc:spChg>
        <pc:spChg chg="mod">
          <ac:chgData name="Hines, Andy" userId="ff0c0e51-9b87-4f94-af3a-75bf88f0e2c9" providerId="ADAL" clId="{D64F3D99-B910-4022-96D8-32F7AE763ECE}" dt="2022-04-14T19:00:18.482" v="777" actId="14100"/>
          <ac:spMkLst>
            <pc:docMk/>
            <pc:sldMk cId="3486268474" sldId="529"/>
            <ac:spMk id="32" creationId="{00000000-0000-0000-0000-000000000000}"/>
          </ac:spMkLst>
        </pc:spChg>
      </pc:sldChg>
      <pc:sldChg chg="addSp delSp modSp add mod modClrScheme chgLayout">
        <pc:chgData name="Hines, Andy" userId="ff0c0e51-9b87-4f94-af3a-75bf88f0e2c9" providerId="ADAL" clId="{D64F3D99-B910-4022-96D8-32F7AE763ECE}" dt="2022-04-21T02:14:33.735" v="3694" actId="108"/>
        <pc:sldMkLst>
          <pc:docMk/>
          <pc:sldMk cId="3408035908" sldId="533"/>
        </pc:sldMkLst>
        <pc:spChg chg="add del mod ord">
          <ac:chgData name="Hines, Andy" userId="ff0c0e51-9b87-4f94-af3a-75bf88f0e2c9" providerId="ADAL" clId="{D64F3D99-B910-4022-96D8-32F7AE763ECE}" dt="2022-04-21T02:14:21.214" v="3692" actId="478"/>
          <ac:spMkLst>
            <pc:docMk/>
            <pc:sldMk cId="3408035908" sldId="533"/>
            <ac:spMk id="2" creationId="{A30770D9-8EDC-4F59-A95C-641F8B98C6E6}"/>
          </ac:spMkLst>
        </pc:spChg>
        <pc:spChg chg="add del mod ord">
          <ac:chgData name="Hines, Andy" userId="ff0c0e51-9b87-4f94-af3a-75bf88f0e2c9" providerId="ADAL" clId="{D64F3D99-B910-4022-96D8-32F7AE763ECE}" dt="2022-04-21T02:14:25.420" v="3693" actId="478"/>
          <ac:spMkLst>
            <pc:docMk/>
            <pc:sldMk cId="3408035908" sldId="533"/>
            <ac:spMk id="3" creationId="{1831A125-F2E3-4650-8FE8-71613281C6AC}"/>
          </ac:spMkLst>
        </pc:spChg>
        <pc:spChg chg="mod">
          <ac:chgData name="Hines, Andy" userId="ff0c0e51-9b87-4f94-af3a-75bf88f0e2c9" providerId="ADAL" clId="{D64F3D99-B910-4022-96D8-32F7AE763ECE}" dt="2022-04-21T02:14:33.735" v="3694" actId="108"/>
          <ac:spMkLst>
            <pc:docMk/>
            <pc:sldMk cId="3408035908" sldId="533"/>
            <ac:spMk id="54274" creationId="{00000000-0000-0000-0000-000000000000}"/>
          </ac:spMkLst>
        </pc:spChg>
        <pc:spChg chg="mod">
          <ac:chgData name="Hines, Andy" userId="ff0c0e51-9b87-4f94-af3a-75bf88f0e2c9" providerId="ADAL" clId="{D64F3D99-B910-4022-96D8-32F7AE763ECE}" dt="2022-04-21T02:14:19.507" v="3691" actId="1076"/>
          <ac:spMkLst>
            <pc:docMk/>
            <pc:sldMk cId="3408035908" sldId="533"/>
            <ac:spMk id="54276" creationId="{00000000-0000-0000-0000-000000000000}"/>
          </ac:spMkLst>
        </pc:spChg>
        <pc:spChg chg="mod">
          <ac:chgData name="Hines, Andy" userId="ff0c0e51-9b87-4f94-af3a-75bf88f0e2c9" providerId="ADAL" clId="{D64F3D99-B910-4022-96D8-32F7AE763ECE}" dt="2022-04-21T02:14:16.359" v="3690" actId="1076"/>
          <ac:spMkLst>
            <pc:docMk/>
            <pc:sldMk cId="3408035908" sldId="533"/>
            <ac:spMk id="54277" creationId="{00000000-0000-0000-0000-000000000000}"/>
          </ac:spMkLst>
        </pc:spChg>
        <pc:picChg chg="mod">
          <ac:chgData name="Hines, Andy" userId="ff0c0e51-9b87-4f94-af3a-75bf88f0e2c9" providerId="ADAL" clId="{D64F3D99-B910-4022-96D8-32F7AE763ECE}" dt="2022-04-21T02:14:12.454" v="3689" actId="1076"/>
          <ac:picMkLst>
            <pc:docMk/>
            <pc:sldMk cId="3408035908" sldId="533"/>
            <ac:picMk id="4" creationId="{00000000-0000-0000-0000-000000000000}"/>
          </ac:picMkLst>
        </pc:picChg>
      </pc:sldChg>
      <pc:sldChg chg="modSp mod">
        <pc:chgData name="Hines, Andy" userId="ff0c0e51-9b87-4f94-af3a-75bf88f0e2c9" providerId="ADAL" clId="{D64F3D99-B910-4022-96D8-32F7AE763ECE}" dt="2022-04-03T22:35:40.762" v="52" actId="20577"/>
        <pc:sldMkLst>
          <pc:docMk/>
          <pc:sldMk cId="719787412" sldId="583"/>
        </pc:sldMkLst>
        <pc:spChg chg="mod">
          <ac:chgData name="Hines, Andy" userId="ff0c0e51-9b87-4f94-af3a-75bf88f0e2c9" providerId="ADAL" clId="{D64F3D99-B910-4022-96D8-32F7AE763ECE}" dt="2022-04-03T22:35:40.762" v="52" actId="20577"/>
          <ac:spMkLst>
            <pc:docMk/>
            <pc:sldMk cId="719787412" sldId="583"/>
            <ac:spMk id="31" creationId="{80D13A2B-3A77-4064-9F55-14DC8CCCEBAF}"/>
          </ac:spMkLst>
        </pc:spChg>
      </pc:sldChg>
      <pc:sldChg chg="modSp mod">
        <pc:chgData name="Hines, Andy" userId="ff0c0e51-9b87-4f94-af3a-75bf88f0e2c9" providerId="ADAL" clId="{D64F3D99-B910-4022-96D8-32F7AE763ECE}" dt="2022-04-03T22:33:29.219" v="48" actId="14100"/>
        <pc:sldMkLst>
          <pc:docMk/>
          <pc:sldMk cId="111350215" sldId="795"/>
        </pc:sldMkLst>
        <pc:cxnChg chg="mod">
          <ac:chgData name="Hines, Andy" userId="ff0c0e51-9b87-4f94-af3a-75bf88f0e2c9" providerId="ADAL" clId="{D64F3D99-B910-4022-96D8-32F7AE763ECE}" dt="2022-04-03T22:33:29.219" v="48" actId="14100"/>
          <ac:cxnSpMkLst>
            <pc:docMk/>
            <pc:sldMk cId="111350215" sldId="795"/>
            <ac:cxnSpMk id="6" creationId="{E9D1515F-0E77-43F9-B2C2-4E1E47D70C62}"/>
          </ac:cxnSpMkLst>
        </pc:cxnChg>
      </pc:sldChg>
      <pc:sldChg chg="modSp mod">
        <pc:chgData name="Hines, Andy" userId="ff0c0e51-9b87-4f94-af3a-75bf88f0e2c9" providerId="ADAL" clId="{D64F3D99-B910-4022-96D8-32F7AE763ECE}" dt="2022-04-21T02:10:17.922" v="3528" actId="1036"/>
        <pc:sldMkLst>
          <pc:docMk/>
          <pc:sldMk cId="3070477481" sldId="796"/>
        </pc:sldMkLst>
        <pc:spChg chg="mod">
          <ac:chgData name="Hines, Andy" userId="ff0c0e51-9b87-4f94-af3a-75bf88f0e2c9" providerId="ADAL" clId="{D64F3D99-B910-4022-96D8-32F7AE763ECE}" dt="2022-04-03T22:45:50.424" v="80" actId="20577"/>
          <ac:spMkLst>
            <pc:docMk/>
            <pc:sldMk cId="3070477481" sldId="796"/>
            <ac:spMk id="4" creationId="{FE97E6B1-C2AB-4029-8C57-B3CABDE833D3}"/>
          </ac:spMkLst>
        </pc:spChg>
        <pc:graphicFrameChg chg="mod">
          <ac:chgData name="Hines, Andy" userId="ff0c0e51-9b87-4f94-af3a-75bf88f0e2c9" providerId="ADAL" clId="{D64F3D99-B910-4022-96D8-32F7AE763ECE}" dt="2022-04-21T02:10:17.922" v="3528" actId="1036"/>
          <ac:graphicFrameMkLst>
            <pc:docMk/>
            <pc:sldMk cId="3070477481" sldId="796"/>
            <ac:graphicFrameMk id="7" creationId="{C53E094A-5DDF-7E99-9118-C2E92450614C}"/>
          </ac:graphicFrameMkLst>
        </pc:graphicFrameChg>
      </pc:sldChg>
      <pc:sldChg chg="modSp mod">
        <pc:chgData name="Hines, Andy" userId="ff0c0e51-9b87-4f94-af3a-75bf88f0e2c9" providerId="ADAL" clId="{D64F3D99-B910-4022-96D8-32F7AE763ECE}" dt="2022-04-14T19:01:49.035" v="786" actId="403"/>
        <pc:sldMkLst>
          <pc:docMk/>
          <pc:sldMk cId="2067673539" sldId="797"/>
        </pc:sldMkLst>
        <pc:graphicFrameChg chg="mod modGraphic">
          <ac:chgData name="Hines, Andy" userId="ff0c0e51-9b87-4f94-af3a-75bf88f0e2c9" providerId="ADAL" clId="{D64F3D99-B910-4022-96D8-32F7AE763ECE}" dt="2022-04-14T19:01:49.035" v="786" actId="403"/>
          <ac:graphicFrameMkLst>
            <pc:docMk/>
            <pc:sldMk cId="2067673539" sldId="797"/>
            <ac:graphicFrameMk id="6" creationId="{5DA732CC-DA9A-4DAD-84A9-C2266EE0E6BF}"/>
          </ac:graphicFrameMkLst>
        </pc:graphicFrameChg>
      </pc:sldChg>
      <pc:sldChg chg="del">
        <pc:chgData name="Hines, Andy" userId="ff0c0e51-9b87-4f94-af3a-75bf88f0e2c9" providerId="ADAL" clId="{D64F3D99-B910-4022-96D8-32F7AE763ECE}" dt="2022-04-14T19:02:52.688" v="828" actId="47"/>
        <pc:sldMkLst>
          <pc:docMk/>
          <pc:sldMk cId="388143147" sldId="803"/>
        </pc:sldMkLst>
      </pc:sldChg>
      <pc:sldChg chg="modSp del mod">
        <pc:chgData name="Hines, Andy" userId="ff0c0e51-9b87-4f94-af3a-75bf88f0e2c9" providerId="ADAL" clId="{D64F3D99-B910-4022-96D8-32F7AE763ECE}" dt="2022-04-14T19:02:27.138" v="788" actId="47"/>
        <pc:sldMkLst>
          <pc:docMk/>
          <pc:sldMk cId="3201074704" sldId="804"/>
        </pc:sldMkLst>
        <pc:spChg chg="mod">
          <ac:chgData name="Hines, Andy" userId="ff0c0e51-9b87-4f94-af3a-75bf88f0e2c9" providerId="ADAL" clId="{D64F3D99-B910-4022-96D8-32F7AE763ECE}" dt="2022-04-03T23:39:44.002" v="768" actId="20577"/>
          <ac:spMkLst>
            <pc:docMk/>
            <pc:sldMk cId="3201074704" sldId="804"/>
            <ac:spMk id="3" creationId="{C7D82F6F-00FC-4474-96FC-5153FDFF2C2B}"/>
          </ac:spMkLst>
        </pc:spChg>
      </pc:sldChg>
      <pc:sldChg chg="modSp mod">
        <pc:chgData name="Hines, Andy" userId="ff0c0e51-9b87-4f94-af3a-75bf88f0e2c9" providerId="ADAL" clId="{D64F3D99-B910-4022-96D8-32F7AE763ECE}" dt="2022-04-14T19:02:41.423" v="827" actId="20577"/>
        <pc:sldMkLst>
          <pc:docMk/>
          <pc:sldMk cId="1990319406" sldId="805"/>
        </pc:sldMkLst>
        <pc:spChg chg="mod">
          <ac:chgData name="Hines, Andy" userId="ff0c0e51-9b87-4f94-af3a-75bf88f0e2c9" providerId="ADAL" clId="{D64F3D99-B910-4022-96D8-32F7AE763ECE}" dt="2022-04-14T19:02:41.423" v="827" actId="20577"/>
          <ac:spMkLst>
            <pc:docMk/>
            <pc:sldMk cId="1990319406" sldId="805"/>
            <ac:spMk id="2" creationId="{5711F7B3-97DC-463D-9ED7-010B4F7E5FD2}"/>
          </ac:spMkLst>
        </pc:spChg>
      </pc:sldChg>
      <pc:sldChg chg="addSp delSp modSp mod">
        <pc:chgData name="Hines, Andy" userId="ff0c0e51-9b87-4f94-af3a-75bf88f0e2c9" providerId="ADAL" clId="{D64F3D99-B910-4022-96D8-32F7AE763ECE}" dt="2022-04-03T22:51:12.544" v="117" actId="1076"/>
        <pc:sldMkLst>
          <pc:docMk/>
          <pc:sldMk cId="146687108" sldId="807"/>
        </pc:sldMkLst>
        <pc:spChg chg="mod">
          <ac:chgData name="Hines, Andy" userId="ff0c0e51-9b87-4f94-af3a-75bf88f0e2c9" providerId="ADAL" clId="{D64F3D99-B910-4022-96D8-32F7AE763ECE}" dt="2022-04-03T22:48:06.824" v="85" actId="113"/>
          <ac:spMkLst>
            <pc:docMk/>
            <pc:sldMk cId="146687108" sldId="807"/>
            <ac:spMk id="2" creationId="{92410378-C41A-4BDE-83B8-CF8FFAC3ABC4}"/>
          </ac:spMkLst>
        </pc:spChg>
        <pc:spChg chg="add del">
          <ac:chgData name="Hines, Andy" userId="ff0c0e51-9b87-4f94-af3a-75bf88f0e2c9" providerId="ADAL" clId="{D64F3D99-B910-4022-96D8-32F7AE763ECE}" dt="2022-04-03T22:51:04.904" v="116" actId="478"/>
          <ac:spMkLst>
            <pc:docMk/>
            <pc:sldMk cId="146687108" sldId="807"/>
            <ac:spMk id="4" creationId="{EF5F6AB7-34F4-41D1-B3BB-84D84E73C50C}"/>
          </ac:spMkLst>
        </pc:spChg>
        <pc:spChg chg="mod">
          <ac:chgData name="Hines, Andy" userId="ff0c0e51-9b87-4f94-af3a-75bf88f0e2c9" providerId="ADAL" clId="{D64F3D99-B910-4022-96D8-32F7AE763ECE}" dt="2022-04-03T22:47:36.604" v="82" actId="404"/>
          <ac:spMkLst>
            <pc:docMk/>
            <pc:sldMk cId="146687108" sldId="807"/>
            <ac:spMk id="5" creationId="{FFA33CD6-07B1-424B-B870-61CE0D79790B}"/>
          </ac:spMkLst>
        </pc:spChg>
        <pc:spChg chg="add del">
          <ac:chgData name="Hines, Andy" userId="ff0c0e51-9b87-4f94-af3a-75bf88f0e2c9" providerId="ADAL" clId="{D64F3D99-B910-4022-96D8-32F7AE763ECE}" dt="2022-04-03T22:51:04.904" v="116" actId="478"/>
          <ac:spMkLst>
            <pc:docMk/>
            <pc:sldMk cId="146687108" sldId="807"/>
            <ac:spMk id="6" creationId="{0105ADB0-233D-4CE6-83A4-FC9E2E007D24}"/>
          </ac:spMkLst>
        </pc:spChg>
        <pc:spChg chg="mod">
          <ac:chgData name="Hines, Andy" userId="ff0c0e51-9b87-4f94-af3a-75bf88f0e2c9" providerId="ADAL" clId="{D64F3D99-B910-4022-96D8-32F7AE763ECE}" dt="2022-04-03T22:49:27.387" v="88" actId="20577"/>
          <ac:spMkLst>
            <pc:docMk/>
            <pc:sldMk cId="146687108" sldId="807"/>
            <ac:spMk id="7" creationId="{9A79607A-D0FB-4DCC-89C4-AD10726A0BC8}"/>
          </ac:spMkLst>
        </pc:spChg>
        <pc:spChg chg="add del">
          <ac:chgData name="Hines, Andy" userId="ff0c0e51-9b87-4f94-af3a-75bf88f0e2c9" providerId="ADAL" clId="{D64F3D99-B910-4022-96D8-32F7AE763ECE}" dt="2022-04-03T22:51:04.904" v="116" actId="478"/>
          <ac:spMkLst>
            <pc:docMk/>
            <pc:sldMk cId="146687108" sldId="807"/>
            <ac:spMk id="8" creationId="{35B57F14-5240-4769-8717-ACC42961BAE5}"/>
          </ac:spMkLst>
        </pc:spChg>
        <pc:spChg chg="mod">
          <ac:chgData name="Hines, Andy" userId="ff0c0e51-9b87-4f94-af3a-75bf88f0e2c9" providerId="ADAL" clId="{D64F3D99-B910-4022-96D8-32F7AE763ECE}" dt="2022-04-03T22:47:36.604" v="82" actId="404"/>
          <ac:spMkLst>
            <pc:docMk/>
            <pc:sldMk cId="146687108" sldId="807"/>
            <ac:spMk id="9" creationId="{D818B6A8-8DB4-4901-B29F-6388288D3832}"/>
          </ac:spMkLst>
        </pc:spChg>
        <pc:spChg chg="del">
          <ac:chgData name="Hines, Andy" userId="ff0c0e51-9b87-4f94-af3a-75bf88f0e2c9" providerId="ADAL" clId="{D64F3D99-B910-4022-96D8-32F7AE763ECE}" dt="2022-04-03T22:50:36.542" v="113" actId="478"/>
          <ac:spMkLst>
            <pc:docMk/>
            <pc:sldMk cId="146687108" sldId="807"/>
            <ac:spMk id="10" creationId="{8B3EFC42-F37F-4899-AA5F-515DD4C62E8D}"/>
          </ac:spMkLst>
        </pc:spChg>
        <pc:spChg chg="mod">
          <ac:chgData name="Hines, Andy" userId="ff0c0e51-9b87-4f94-af3a-75bf88f0e2c9" providerId="ADAL" clId="{D64F3D99-B910-4022-96D8-32F7AE763ECE}" dt="2022-04-03T22:47:36.604" v="82" actId="404"/>
          <ac:spMkLst>
            <pc:docMk/>
            <pc:sldMk cId="146687108" sldId="807"/>
            <ac:spMk id="11" creationId="{A9C0159F-62AC-4C30-BBBE-A19F5F270B07}"/>
          </ac:spMkLst>
        </pc:spChg>
        <pc:spChg chg="mod">
          <ac:chgData name="Hines, Andy" userId="ff0c0e51-9b87-4f94-af3a-75bf88f0e2c9" providerId="ADAL" clId="{D64F3D99-B910-4022-96D8-32F7AE763ECE}" dt="2022-04-03T22:51:12.544" v="117" actId="1076"/>
          <ac:spMkLst>
            <pc:docMk/>
            <pc:sldMk cId="146687108" sldId="807"/>
            <ac:spMk id="12" creationId="{22AD3BB6-9635-4A03-B20D-9C4E0B5F59B4}"/>
          </ac:spMkLst>
        </pc:spChg>
        <pc:spChg chg="mod">
          <ac:chgData name="Hines, Andy" userId="ff0c0e51-9b87-4f94-af3a-75bf88f0e2c9" providerId="ADAL" clId="{D64F3D99-B910-4022-96D8-32F7AE763ECE}" dt="2022-04-03T22:48:43.705" v="87" actId="20577"/>
          <ac:spMkLst>
            <pc:docMk/>
            <pc:sldMk cId="146687108" sldId="807"/>
            <ac:spMk id="13" creationId="{9A68A67D-EC1A-404C-B52A-2414D64FB8CE}"/>
          </ac:spMkLst>
        </pc:spChg>
        <pc:spChg chg="add del mod">
          <ac:chgData name="Hines, Andy" userId="ff0c0e51-9b87-4f94-af3a-75bf88f0e2c9" providerId="ADAL" clId="{D64F3D99-B910-4022-96D8-32F7AE763ECE}" dt="2022-04-03T22:50:41.526" v="114" actId="478"/>
          <ac:spMkLst>
            <pc:docMk/>
            <pc:sldMk cId="146687108" sldId="807"/>
            <ac:spMk id="14" creationId="{0818E3AB-F36B-485E-8AC8-56DB1209E2B1}"/>
          </ac:spMkLst>
        </pc:spChg>
        <pc:spChg chg="add del mod">
          <ac:chgData name="Hines, Andy" userId="ff0c0e51-9b87-4f94-af3a-75bf88f0e2c9" providerId="ADAL" clId="{D64F3D99-B910-4022-96D8-32F7AE763ECE}" dt="2022-04-03T22:51:04.904" v="116" actId="478"/>
          <ac:spMkLst>
            <pc:docMk/>
            <pc:sldMk cId="146687108" sldId="807"/>
            <ac:spMk id="16" creationId="{6C81C741-BCE6-4041-8733-91AF506236B4}"/>
          </ac:spMkLst>
        </pc:spChg>
        <pc:spChg chg="add del mod">
          <ac:chgData name="Hines, Andy" userId="ff0c0e51-9b87-4f94-af3a-75bf88f0e2c9" providerId="ADAL" clId="{D64F3D99-B910-4022-96D8-32F7AE763ECE}" dt="2022-04-03T22:51:04.904" v="116" actId="478"/>
          <ac:spMkLst>
            <pc:docMk/>
            <pc:sldMk cId="146687108" sldId="807"/>
            <ac:spMk id="18" creationId="{A7DEFF00-DC93-4523-B341-17FB432BC3DE}"/>
          </ac:spMkLst>
        </pc:spChg>
        <pc:spChg chg="add del mod">
          <ac:chgData name="Hines, Andy" userId="ff0c0e51-9b87-4f94-af3a-75bf88f0e2c9" providerId="ADAL" clId="{D64F3D99-B910-4022-96D8-32F7AE763ECE}" dt="2022-04-03T22:51:04.904" v="116" actId="478"/>
          <ac:spMkLst>
            <pc:docMk/>
            <pc:sldMk cId="146687108" sldId="807"/>
            <ac:spMk id="20" creationId="{962C1420-E23A-4675-AE1E-55F51861D960}"/>
          </ac:spMkLst>
        </pc:spChg>
      </pc:sldChg>
      <pc:sldChg chg="modSp mod">
        <pc:chgData name="Hines, Andy" userId="ff0c0e51-9b87-4f94-af3a-75bf88f0e2c9" providerId="ADAL" clId="{D64F3D99-B910-4022-96D8-32F7AE763ECE}" dt="2022-04-20T19:18:09.100" v="2984" actId="20577"/>
        <pc:sldMkLst>
          <pc:docMk/>
          <pc:sldMk cId="1061341808" sldId="809"/>
        </pc:sldMkLst>
        <pc:spChg chg="mod">
          <ac:chgData name="Hines, Andy" userId="ff0c0e51-9b87-4f94-af3a-75bf88f0e2c9" providerId="ADAL" clId="{D64F3D99-B910-4022-96D8-32F7AE763ECE}" dt="2022-04-20T19:18:09.100" v="2984" actId="20577"/>
          <ac:spMkLst>
            <pc:docMk/>
            <pc:sldMk cId="1061341808" sldId="809"/>
            <ac:spMk id="2" creationId="{3F5216A9-4721-4780-8538-DF757CC63463}"/>
          </ac:spMkLst>
        </pc:spChg>
        <pc:graphicFrameChg chg="modGraphic">
          <ac:chgData name="Hines, Andy" userId="ff0c0e51-9b87-4f94-af3a-75bf88f0e2c9" providerId="ADAL" clId="{D64F3D99-B910-4022-96D8-32F7AE763ECE}" dt="2022-04-03T22:54:27.309" v="137" actId="255"/>
          <ac:graphicFrameMkLst>
            <pc:docMk/>
            <pc:sldMk cId="1061341808" sldId="809"/>
            <ac:graphicFrameMk id="4" creationId="{12D3F8B3-5479-4FC0-8357-238B7A3716A4}"/>
          </ac:graphicFrameMkLst>
        </pc:graphicFrameChg>
      </pc:sldChg>
      <pc:sldChg chg="addSp delSp modSp mod ord">
        <pc:chgData name="Hines, Andy" userId="ff0c0e51-9b87-4f94-af3a-75bf88f0e2c9" providerId="ADAL" clId="{D64F3D99-B910-4022-96D8-32F7AE763ECE}" dt="2022-04-21T02:10:08.291" v="3527"/>
        <pc:sldMkLst>
          <pc:docMk/>
          <pc:sldMk cId="292671269" sldId="810"/>
        </pc:sldMkLst>
        <pc:spChg chg="add del">
          <ac:chgData name="Hines, Andy" userId="ff0c0e51-9b87-4f94-af3a-75bf88f0e2c9" providerId="ADAL" clId="{D64F3D99-B910-4022-96D8-32F7AE763ECE}" dt="2022-04-03T23:10:58.052" v="526" actId="22"/>
          <ac:spMkLst>
            <pc:docMk/>
            <pc:sldMk cId="292671269" sldId="810"/>
            <ac:spMk id="12" creationId="{A620BCC5-53E2-4853-BF99-B974D0C0967F}"/>
          </ac:spMkLst>
        </pc:spChg>
        <pc:spChg chg="add del">
          <ac:chgData name="Hines, Andy" userId="ff0c0e51-9b87-4f94-af3a-75bf88f0e2c9" providerId="ADAL" clId="{D64F3D99-B910-4022-96D8-32F7AE763ECE}" dt="2022-04-03T23:11:04.912" v="528" actId="22"/>
          <ac:spMkLst>
            <pc:docMk/>
            <pc:sldMk cId="292671269" sldId="810"/>
            <ac:spMk id="13" creationId="{6BD90CDE-AFA4-4D19-B76B-642B6917A4B3}"/>
          </ac:spMkLst>
        </pc:spChg>
        <pc:grpChg chg="del mod">
          <ac:chgData name="Hines, Andy" userId="ff0c0e51-9b87-4f94-af3a-75bf88f0e2c9" providerId="ADAL" clId="{D64F3D99-B910-4022-96D8-32F7AE763ECE}" dt="2022-04-03T23:01:59.957" v="299" actId="478"/>
          <ac:grpSpMkLst>
            <pc:docMk/>
            <pc:sldMk cId="292671269" sldId="810"/>
            <ac:grpSpMk id="6" creationId="{0561E19D-EE7B-4C38-B3BA-E442A8CFADBE}"/>
          </ac:grpSpMkLst>
        </pc:grpChg>
        <pc:grpChg chg="del mod">
          <ac:chgData name="Hines, Andy" userId="ff0c0e51-9b87-4f94-af3a-75bf88f0e2c9" providerId="ADAL" clId="{D64F3D99-B910-4022-96D8-32F7AE763ECE}" dt="2022-04-03T23:02:05.687" v="300" actId="478"/>
          <ac:grpSpMkLst>
            <pc:docMk/>
            <pc:sldMk cId="292671269" sldId="810"/>
            <ac:grpSpMk id="9" creationId="{C03AD956-3A3C-4315-836C-56948752C739}"/>
          </ac:grpSpMkLst>
        </pc:grpChg>
        <pc:graphicFrameChg chg="mod modGraphic">
          <ac:chgData name="Hines, Andy" userId="ff0c0e51-9b87-4f94-af3a-75bf88f0e2c9" providerId="ADAL" clId="{D64F3D99-B910-4022-96D8-32F7AE763ECE}" dt="2022-04-03T23:09:33.192" v="524" actId="20577"/>
          <ac:graphicFrameMkLst>
            <pc:docMk/>
            <pc:sldMk cId="292671269" sldId="810"/>
            <ac:graphicFrameMk id="5" creationId="{476C9C96-A616-6F84-DE3E-1D95E9BE710D}"/>
          </ac:graphicFrameMkLst>
        </pc:graphicFrameChg>
      </pc:sldChg>
      <pc:sldChg chg="modSp mod">
        <pc:chgData name="Hines, Andy" userId="ff0c0e51-9b87-4f94-af3a-75bf88f0e2c9" providerId="ADAL" clId="{D64F3D99-B910-4022-96D8-32F7AE763ECE}" dt="2022-04-15T16:43:28.928" v="965" actId="404"/>
        <pc:sldMkLst>
          <pc:docMk/>
          <pc:sldMk cId="2575249705" sldId="811"/>
        </pc:sldMkLst>
        <pc:spChg chg="mod">
          <ac:chgData name="Hines, Andy" userId="ff0c0e51-9b87-4f94-af3a-75bf88f0e2c9" providerId="ADAL" clId="{D64F3D99-B910-4022-96D8-32F7AE763ECE}" dt="2022-04-15T16:43:28.928" v="965" actId="404"/>
          <ac:spMkLst>
            <pc:docMk/>
            <pc:sldMk cId="2575249705" sldId="811"/>
            <ac:spMk id="2" creationId="{018BB4CE-A46D-425B-B2F3-CC69A5F2197F}"/>
          </ac:spMkLst>
        </pc:spChg>
      </pc:sldChg>
      <pc:sldChg chg="modSp mod">
        <pc:chgData name="Hines, Andy" userId="ff0c0e51-9b87-4f94-af3a-75bf88f0e2c9" providerId="ADAL" clId="{D64F3D99-B910-4022-96D8-32F7AE763ECE}" dt="2022-04-15T16:43:56.875" v="967" actId="403"/>
        <pc:sldMkLst>
          <pc:docMk/>
          <pc:sldMk cId="121146283" sldId="816"/>
        </pc:sldMkLst>
        <pc:spChg chg="mod">
          <ac:chgData name="Hines, Andy" userId="ff0c0e51-9b87-4f94-af3a-75bf88f0e2c9" providerId="ADAL" clId="{D64F3D99-B910-4022-96D8-32F7AE763ECE}" dt="2022-04-15T16:43:56.875" v="967" actId="403"/>
          <ac:spMkLst>
            <pc:docMk/>
            <pc:sldMk cId="121146283" sldId="816"/>
            <ac:spMk id="2" creationId="{81AE0712-2C39-4463-8FCC-1E6A279739DD}"/>
          </ac:spMkLst>
        </pc:spChg>
        <pc:spChg chg="mod">
          <ac:chgData name="Hines, Andy" userId="ff0c0e51-9b87-4f94-af3a-75bf88f0e2c9" providerId="ADAL" clId="{D64F3D99-B910-4022-96D8-32F7AE763ECE}" dt="2022-04-03T23:14:35.090" v="545" actId="20577"/>
          <ac:spMkLst>
            <pc:docMk/>
            <pc:sldMk cId="121146283" sldId="816"/>
            <ac:spMk id="5" creationId="{F3A00F91-3A11-408D-B65C-7963C34A9272}"/>
          </ac:spMkLst>
        </pc:spChg>
      </pc:sldChg>
      <pc:sldChg chg="modSp mod">
        <pc:chgData name="Hines, Andy" userId="ff0c0e51-9b87-4f94-af3a-75bf88f0e2c9" providerId="ADAL" clId="{D64F3D99-B910-4022-96D8-32F7AE763ECE}" dt="2022-04-15T16:44:03.546" v="969" actId="403"/>
        <pc:sldMkLst>
          <pc:docMk/>
          <pc:sldMk cId="2854696625" sldId="1253"/>
        </pc:sldMkLst>
        <pc:spChg chg="mod">
          <ac:chgData name="Hines, Andy" userId="ff0c0e51-9b87-4f94-af3a-75bf88f0e2c9" providerId="ADAL" clId="{D64F3D99-B910-4022-96D8-32F7AE763ECE}" dt="2022-04-15T16:44:03.546" v="969" actId="403"/>
          <ac:spMkLst>
            <pc:docMk/>
            <pc:sldMk cId="2854696625" sldId="1253"/>
            <ac:spMk id="2" creationId="{81AE0712-2C39-4463-8FCC-1E6A279739DD}"/>
          </ac:spMkLst>
        </pc:spChg>
        <pc:spChg chg="mod">
          <ac:chgData name="Hines, Andy" userId="ff0c0e51-9b87-4f94-af3a-75bf88f0e2c9" providerId="ADAL" clId="{D64F3D99-B910-4022-96D8-32F7AE763ECE}" dt="2022-04-03T23:14:53.441" v="546" actId="6549"/>
          <ac:spMkLst>
            <pc:docMk/>
            <pc:sldMk cId="2854696625" sldId="1253"/>
            <ac:spMk id="5" creationId="{F3A00F91-3A11-408D-B65C-7963C34A9272}"/>
          </ac:spMkLst>
        </pc:spChg>
      </pc:sldChg>
      <pc:sldChg chg="modSp mod">
        <pc:chgData name="Hines, Andy" userId="ff0c0e51-9b87-4f94-af3a-75bf88f0e2c9" providerId="ADAL" clId="{D64F3D99-B910-4022-96D8-32F7AE763ECE}" dt="2022-04-15T16:44:19.458" v="970" actId="403"/>
        <pc:sldMkLst>
          <pc:docMk/>
          <pc:sldMk cId="3870412555" sldId="1254"/>
        </pc:sldMkLst>
        <pc:spChg chg="mod">
          <ac:chgData name="Hines, Andy" userId="ff0c0e51-9b87-4f94-af3a-75bf88f0e2c9" providerId="ADAL" clId="{D64F3D99-B910-4022-96D8-32F7AE763ECE}" dt="2022-04-15T16:44:19.458" v="970" actId="403"/>
          <ac:spMkLst>
            <pc:docMk/>
            <pc:sldMk cId="3870412555" sldId="1254"/>
            <ac:spMk id="2" creationId="{81AE0712-2C39-4463-8FCC-1E6A279739DD}"/>
          </ac:spMkLst>
        </pc:spChg>
        <pc:graphicFrameChg chg="modGraphic">
          <ac:chgData name="Hines, Andy" userId="ff0c0e51-9b87-4f94-af3a-75bf88f0e2c9" providerId="ADAL" clId="{D64F3D99-B910-4022-96D8-32F7AE763ECE}" dt="2022-04-03T23:28:24.484" v="564" actId="6549"/>
          <ac:graphicFrameMkLst>
            <pc:docMk/>
            <pc:sldMk cId="3870412555" sldId="1254"/>
            <ac:graphicFrameMk id="35" creationId="{81EC7996-D4A2-4A6A-B09E-3DC95DF46B57}"/>
          </ac:graphicFrameMkLst>
        </pc:graphicFrameChg>
        <pc:graphicFrameChg chg="modGraphic">
          <ac:chgData name="Hines, Andy" userId="ff0c0e51-9b87-4f94-af3a-75bf88f0e2c9" providerId="ADAL" clId="{D64F3D99-B910-4022-96D8-32F7AE763ECE}" dt="2022-04-03T23:28:30.946" v="577" actId="6549"/>
          <ac:graphicFrameMkLst>
            <pc:docMk/>
            <pc:sldMk cId="3870412555" sldId="1254"/>
            <ac:graphicFrameMk id="43" creationId="{009A9650-C1BE-4F76-91A6-CD33B5F98212}"/>
          </ac:graphicFrameMkLst>
        </pc:graphicFrameChg>
      </pc:sldChg>
      <pc:sldChg chg="del">
        <pc:chgData name="Hines, Andy" userId="ff0c0e51-9b87-4f94-af3a-75bf88f0e2c9" providerId="ADAL" clId="{D64F3D99-B910-4022-96D8-32F7AE763ECE}" dt="2022-04-14T19:02:55.724" v="829" actId="47"/>
        <pc:sldMkLst>
          <pc:docMk/>
          <pc:sldMk cId="1093111892" sldId="1255"/>
        </pc:sldMkLst>
      </pc:sldChg>
      <pc:sldChg chg="modSp new mod">
        <pc:chgData name="Hines, Andy" userId="ff0c0e51-9b87-4f94-af3a-75bf88f0e2c9" providerId="ADAL" clId="{D64F3D99-B910-4022-96D8-32F7AE763ECE}" dt="2022-04-20T19:45:31.481" v="3524" actId="20577"/>
        <pc:sldMkLst>
          <pc:docMk/>
          <pc:sldMk cId="1925991828" sldId="1255"/>
        </pc:sldMkLst>
        <pc:spChg chg="mod">
          <ac:chgData name="Hines, Andy" userId="ff0c0e51-9b87-4f94-af3a-75bf88f0e2c9" providerId="ADAL" clId="{D64F3D99-B910-4022-96D8-32F7AE763ECE}" dt="2022-04-15T16:40:41.393" v="886" actId="20577"/>
          <ac:spMkLst>
            <pc:docMk/>
            <pc:sldMk cId="1925991828" sldId="1255"/>
            <ac:spMk id="2" creationId="{0EE7B2E5-2A01-4894-BD56-C6B614D61286}"/>
          </ac:spMkLst>
        </pc:spChg>
        <pc:spChg chg="mod">
          <ac:chgData name="Hines, Andy" userId="ff0c0e51-9b87-4f94-af3a-75bf88f0e2c9" providerId="ADAL" clId="{D64F3D99-B910-4022-96D8-32F7AE763ECE}" dt="2022-04-20T19:45:31.481" v="3524" actId="20577"/>
          <ac:spMkLst>
            <pc:docMk/>
            <pc:sldMk cId="1925991828" sldId="1255"/>
            <ac:spMk id="3" creationId="{BA49CB1C-6990-4615-9D35-B5610596ACCE}"/>
          </ac:spMkLst>
        </pc:spChg>
      </pc:sldChg>
      <pc:sldChg chg="del">
        <pc:chgData name="Hines, Andy" userId="ff0c0e51-9b87-4f94-af3a-75bf88f0e2c9" providerId="ADAL" clId="{D64F3D99-B910-4022-96D8-32F7AE763ECE}" dt="2022-04-03T22:47:11.333" v="81" actId="47"/>
        <pc:sldMkLst>
          <pc:docMk/>
          <pc:sldMk cId="1009262717" sldId="1256"/>
        </pc:sldMkLst>
      </pc:sldChg>
      <pc:sldChg chg="modSp new mod">
        <pc:chgData name="Hines, Andy" userId="ff0c0e51-9b87-4f94-af3a-75bf88f0e2c9" providerId="ADAL" clId="{D64F3D99-B910-4022-96D8-32F7AE763ECE}" dt="2022-04-15T16:42:56.082" v="964" actId="6549"/>
        <pc:sldMkLst>
          <pc:docMk/>
          <pc:sldMk cId="1465898655" sldId="1256"/>
        </pc:sldMkLst>
        <pc:spChg chg="mod">
          <ac:chgData name="Hines, Andy" userId="ff0c0e51-9b87-4f94-af3a-75bf88f0e2c9" providerId="ADAL" clId="{D64F3D99-B910-4022-96D8-32F7AE763ECE}" dt="2022-04-15T16:42:34.833" v="923" actId="20577"/>
          <ac:spMkLst>
            <pc:docMk/>
            <pc:sldMk cId="1465898655" sldId="1256"/>
            <ac:spMk id="2" creationId="{524BA64D-3BFB-430C-8B16-21B8EC37BC85}"/>
          </ac:spMkLst>
        </pc:spChg>
        <pc:spChg chg="mod">
          <ac:chgData name="Hines, Andy" userId="ff0c0e51-9b87-4f94-af3a-75bf88f0e2c9" providerId="ADAL" clId="{D64F3D99-B910-4022-96D8-32F7AE763ECE}" dt="2022-04-15T16:42:56.082" v="964" actId="6549"/>
          <ac:spMkLst>
            <pc:docMk/>
            <pc:sldMk cId="1465898655" sldId="1256"/>
            <ac:spMk id="3" creationId="{83784814-15FF-430B-BC73-53986823C7B1}"/>
          </ac:spMkLst>
        </pc:spChg>
      </pc:sldChg>
      <pc:sldChg chg="addSp delSp modSp add del mod">
        <pc:chgData name="Hines, Andy" userId="ff0c0e51-9b87-4f94-af3a-75bf88f0e2c9" providerId="ADAL" clId="{D64F3D99-B910-4022-96D8-32F7AE763ECE}" dt="2022-04-14T19:02:08.686" v="787" actId="47"/>
        <pc:sldMkLst>
          <pc:docMk/>
          <pc:sldMk cId="1917261884" sldId="1256"/>
        </pc:sldMkLst>
        <pc:spChg chg="mod">
          <ac:chgData name="Hines, Andy" userId="ff0c0e51-9b87-4f94-af3a-75bf88f0e2c9" providerId="ADAL" clId="{D64F3D99-B910-4022-96D8-32F7AE763ECE}" dt="2022-04-03T23:12:39.539" v="544" actId="20577"/>
          <ac:spMkLst>
            <pc:docMk/>
            <pc:sldMk cId="1917261884" sldId="1256"/>
            <ac:spMk id="2" creationId="{5711F7B3-97DC-463D-9ED7-010B4F7E5FD2}"/>
          </ac:spMkLst>
        </pc:spChg>
        <pc:spChg chg="add del mod">
          <ac:chgData name="Hines, Andy" userId="ff0c0e51-9b87-4f94-af3a-75bf88f0e2c9" providerId="ADAL" clId="{D64F3D99-B910-4022-96D8-32F7AE763ECE}" dt="2022-04-03T23:12:11.937" v="534" actId="478"/>
          <ac:spMkLst>
            <pc:docMk/>
            <pc:sldMk cId="1917261884" sldId="1256"/>
            <ac:spMk id="6" creationId="{D306A141-F3C6-4020-8E24-400140674D81}"/>
          </ac:spMkLst>
        </pc:spChg>
        <pc:picChg chg="del">
          <ac:chgData name="Hines, Andy" userId="ff0c0e51-9b87-4f94-af3a-75bf88f0e2c9" providerId="ADAL" clId="{D64F3D99-B910-4022-96D8-32F7AE763ECE}" dt="2022-04-03T23:11:23.699" v="530" actId="478"/>
          <ac:picMkLst>
            <pc:docMk/>
            <pc:sldMk cId="1917261884" sldId="1256"/>
            <ac:picMk id="4" creationId="{F72B2AA1-1E8E-8C64-4FB9-2AEF94501084}"/>
          </ac:picMkLst>
        </pc:picChg>
        <pc:picChg chg="add mod">
          <ac:chgData name="Hines, Andy" userId="ff0c0e51-9b87-4f94-af3a-75bf88f0e2c9" providerId="ADAL" clId="{D64F3D99-B910-4022-96D8-32F7AE763ECE}" dt="2022-04-03T23:12:19.600" v="536" actId="14100"/>
          <ac:picMkLst>
            <pc:docMk/>
            <pc:sldMk cId="1917261884" sldId="1256"/>
            <ac:picMk id="5" creationId="{313AF411-84E5-4EDF-9F93-6779C20F417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01F2F7-6E84-4B72-9A9D-3FE0C8D05391}" type="doc">
      <dgm:prSet loTypeId="urn:microsoft.com/office/officeart/2016/7/layout/VerticalDownArrowProcess" loCatId="process" qsTypeId="urn:microsoft.com/office/officeart/2005/8/quickstyle/simple5" qsCatId="simple" csTypeId="urn:microsoft.com/office/officeart/2005/8/colors/accent2_2" csCatId="accent2"/>
      <dgm:spPr/>
      <dgm:t>
        <a:bodyPr/>
        <a:lstStyle/>
        <a:p>
          <a:endParaRPr lang="en-US"/>
        </a:p>
      </dgm:t>
    </dgm:pt>
    <dgm:pt modelId="{77A50FD1-1A6D-4F9A-89A0-40DF378536C8}">
      <dgm:prSet/>
      <dgm:spPr/>
      <dgm:t>
        <a:bodyPr/>
        <a:lstStyle/>
        <a:p>
          <a:r>
            <a:rPr lang="en-US"/>
            <a:t>Find</a:t>
          </a:r>
        </a:p>
      </dgm:t>
    </dgm:pt>
    <dgm:pt modelId="{4A0B8C4D-29EE-437A-BF62-7AABBC4E4787}" type="parTrans" cxnId="{A730A4E6-B2B7-4A72-B760-A86E77619602}">
      <dgm:prSet/>
      <dgm:spPr/>
      <dgm:t>
        <a:bodyPr/>
        <a:lstStyle/>
        <a:p>
          <a:endParaRPr lang="en-US"/>
        </a:p>
      </dgm:t>
    </dgm:pt>
    <dgm:pt modelId="{6B1209C8-BC21-4C9A-848E-C7666A4B83C4}" type="sibTrans" cxnId="{A730A4E6-B2B7-4A72-B760-A86E77619602}">
      <dgm:prSet/>
      <dgm:spPr/>
      <dgm:t>
        <a:bodyPr/>
        <a:lstStyle/>
        <a:p>
          <a:endParaRPr lang="en-US"/>
        </a:p>
      </dgm:t>
    </dgm:pt>
    <dgm:pt modelId="{B18824AB-927F-4CAD-8320-A61D428500ED}">
      <dgm:prSet/>
      <dgm:spPr/>
      <dgm:t>
        <a:bodyPr/>
        <a:lstStyle/>
        <a:p>
          <a:r>
            <a:rPr lang="en-US"/>
            <a:t>Find domain(s) with historical set of scenarios</a:t>
          </a:r>
        </a:p>
      </dgm:t>
    </dgm:pt>
    <dgm:pt modelId="{CCF1B021-2108-41ED-9301-24EFAAF6E732}" type="parTrans" cxnId="{4E6DB4B5-3A5E-46DA-BC49-57CF308635A5}">
      <dgm:prSet/>
      <dgm:spPr/>
      <dgm:t>
        <a:bodyPr/>
        <a:lstStyle/>
        <a:p>
          <a:endParaRPr lang="en-US"/>
        </a:p>
      </dgm:t>
    </dgm:pt>
    <dgm:pt modelId="{3BF989BB-3810-448A-90E9-7286DC7588C1}" type="sibTrans" cxnId="{4E6DB4B5-3A5E-46DA-BC49-57CF308635A5}">
      <dgm:prSet/>
      <dgm:spPr/>
      <dgm:t>
        <a:bodyPr/>
        <a:lstStyle/>
        <a:p>
          <a:endParaRPr lang="en-US"/>
        </a:p>
      </dgm:t>
    </dgm:pt>
    <dgm:pt modelId="{C52225EC-52BD-4699-8E00-93824680046F}">
      <dgm:prSet/>
      <dgm:spPr/>
      <dgm:t>
        <a:bodyPr/>
        <a:lstStyle/>
        <a:p>
          <a:r>
            <a:rPr lang="en-US"/>
            <a:t>Fit</a:t>
          </a:r>
        </a:p>
      </dgm:t>
    </dgm:pt>
    <dgm:pt modelId="{F34A6BEC-1B2D-4158-9371-FD8BDAFD9BE1}" type="parTrans" cxnId="{42E3C51F-558D-45D6-AB10-A5A70F16EDB2}">
      <dgm:prSet/>
      <dgm:spPr/>
      <dgm:t>
        <a:bodyPr/>
        <a:lstStyle/>
        <a:p>
          <a:endParaRPr lang="en-US"/>
        </a:p>
      </dgm:t>
    </dgm:pt>
    <dgm:pt modelId="{86232A66-ECE1-47B8-85FC-ACDBFDABF679}" type="sibTrans" cxnId="{42E3C51F-558D-45D6-AB10-A5A70F16EDB2}">
      <dgm:prSet/>
      <dgm:spPr/>
      <dgm:t>
        <a:bodyPr/>
        <a:lstStyle/>
        <a:p>
          <a:endParaRPr lang="en-US"/>
        </a:p>
      </dgm:t>
    </dgm:pt>
    <dgm:pt modelId="{04261FE4-763E-411C-B9F2-14F91A9BA98A}">
      <dgm:prSet/>
      <dgm:spPr/>
      <dgm:t>
        <a:bodyPr/>
        <a:lstStyle/>
        <a:p>
          <a:r>
            <a:rPr lang="en-US"/>
            <a:t>Fit the scenarios to archetypes – to the extent feasible</a:t>
          </a:r>
        </a:p>
      </dgm:t>
    </dgm:pt>
    <dgm:pt modelId="{5E626B3E-2B55-49AB-9565-90FED4F32E47}" type="parTrans" cxnId="{61B34230-5E09-4461-9E27-0FB447907EC1}">
      <dgm:prSet/>
      <dgm:spPr/>
      <dgm:t>
        <a:bodyPr/>
        <a:lstStyle/>
        <a:p>
          <a:endParaRPr lang="en-US"/>
        </a:p>
      </dgm:t>
    </dgm:pt>
    <dgm:pt modelId="{C8CFC2C0-6924-430C-9DAF-87770E28B722}" type="sibTrans" cxnId="{61B34230-5E09-4461-9E27-0FB447907EC1}">
      <dgm:prSet/>
      <dgm:spPr/>
      <dgm:t>
        <a:bodyPr/>
        <a:lstStyle/>
        <a:p>
          <a:endParaRPr lang="en-US"/>
        </a:p>
      </dgm:t>
    </dgm:pt>
    <dgm:pt modelId="{D358093B-DB9E-4E3E-B1E7-F5F52E2B8A60}">
      <dgm:prSet/>
      <dgm:spPr/>
      <dgm:t>
        <a:bodyPr/>
        <a:lstStyle/>
        <a:p>
          <a:r>
            <a:rPr lang="en-US"/>
            <a:t>Map</a:t>
          </a:r>
        </a:p>
      </dgm:t>
    </dgm:pt>
    <dgm:pt modelId="{0C263C20-FE0C-45DB-BD57-09DFC5B8CFC6}" type="parTrans" cxnId="{DED1A32A-3D73-4E74-892F-1C82C62B72E7}">
      <dgm:prSet/>
      <dgm:spPr/>
      <dgm:t>
        <a:bodyPr/>
        <a:lstStyle/>
        <a:p>
          <a:endParaRPr lang="en-US"/>
        </a:p>
      </dgm:t>
    </dgm:pt>
    <dgm:pt modelId="{1AB6DFB1-3764-4809-9587-D7F97C902BAA}" type="sibTrans" cxnId="{DED1A32A-3D73-4E74-892F-1C82C62B72E7}">
      <dgm:prSet/>
      <dgm:spPr/>
      <dgm:t>
        <a:bodyPr/>
        <a:lstStyle/>
        <a:p>
          <a:endParaRPr lang="en-US"/>
        </a:p>
      </dgm:t>
    </dgm:pt>
    <dgm:pt modelId="{C1475D84-B2D3-4AD4-8D7D-6F74DD1D8529}">
      <dgm:prSet/>
      <dgm:spPr/>
      <dgm:t>
        <a:bodyPr/>
        <a:lstStyle/>
        <a:p>
          <a:r>
            <a:rPr lang="en-US"/>
            <a:t>Map the scenarios to the “historic” Three horizons of the domain over time – to the extent feasible</a:t>
          </a:r>
        </a:p>
      </dgm:t>
    </dgm:pt>
    <dgm:pt modelId="{C52AB4B4-6EA3-4124-ADFC-358CC5C70CE7}" type="parTrans" cxnId="{88997EDD-D472-420D-ADF6-EC136839C235}">
      <dgm:prSet/>
      <dgm:spPr/>
      <dgm:t>
        <a:bodyPr/>
        <a:lstStyle/>
        <a:p>
          <a:endParaRPr lang="en-US"/>
        </a:p>
      </dgm:t>
    </dgm:pt>
    <dgm:pt modelId="{514364F8-FDE5-42EC-A0E0-755C34261699}" type="sibTrans" cxnId="{88997EDD-D472-420D-ADF6-EC136839C235}">
      <dgm:prSet/>
      <dgm:spPr/>
      <dgm:t>
        <a:bodyPr/>
        <a:lstStyle/>
        <a:p>
          <a:endParaRPr lang="en-US"/>
        </a:p>
      </dgm:t>
    </dgm:pt>
    <dgm:pt modelId="{94C607BA-928D-4FFD-BA23-906E4E838DF7}" type="pres">
      <dgm:prSet presAssocID="{1001F2F7-6E84-4B72-9A9D-3FE0C8D05391}" presName="Name0" presStyleCnt="0">
        <dgm:presLayoutVars>
          <dgm:dir/>
          <dgm:animLvl val="lvl"/>
          <dgm:resizeHandles val="exact"/>
        </dgm:presLayoutVars>
      </dgm:prSet>
      <dgm:spPr/>
    </dgm:pt>
    <dgm:pt modelId="{9A8DF511-C1B4-48BD-9A25-D58929E6763D}" type="pres">
      <dgm:prSet presAssocID="{D358093B-DB9E-4E3E-B1E7-F5F52E2B8A60}" presName="boxAndChildren" presStyleCnt="0"/>
      <dgm:spPr/>
    </dgm:pt>
    <dgm:pt modelId="{2E1DB7C9-9A51-4307-A660-32907E240AF3}" type="pres">
      <dgm:prSet presAssocID="{D358093B-DB9E-4E3E-B1E7-F5F52E2B8A60}" presName="parentTextBox" presStyleLbl="alignNode1" presStyleIdx="0" presStyleCnt="3"/>
      <dgm:spPr/>
    </dgm:pt>
    <dgm:pt modelId="{DE6E0472-301F-49B7-8230-A0CE8DE0E435}" type="pres">
      <dgm:prSet presAssocID="{D358093B-DB9E-4E3E-B1E7-F5F52E2B8A60}" presName="descendantBox" presStyleLbl="bgAccFollowNode1" presStyleIdx="0" presStyleCnt="3"/>
      <dgm:spPr/>
    </dgm:pt>
    <dgm:pt modelId="{CFB55590-5133-41BB-AB1B-CFAFFC25CCD4}" type="pres">
      <dgm:prSet presAssocID="{86232A66-ECE1-47B8-85FC-ACDBFDABF679}" presName="sp" presStyleCnt="0"/>
      <dgm:spPr/>
    </dgm:pt>
    <dgm:pt modelId="{F030BE49-58C1-41DA-B43C-68EC682FCE6B}" type="pres">
      <dgm:prSet presAssocID="{C52225EC-52BD-4699-8E00-93824680046F}" presName="arrowAndChildren" presStyleCnt="0"/>
      <dgm:spPr/>
    </dgm:pt>
    <dgm:pt modelId="{B4922096-BFD2-48A6-8F44-830CD09BEDED}" type="pres">
      <dgm:prSet presAssocID="{C52225EC-52BD-4699-8E00-93824680046F}" presName="parentTextArrow" presStyleLbl="node1" presStyleIdx="0" presStyleCnt="0"/>
      <dgm:spPr/>
    </dgm:pt>
    <dgm:pt modelId="{5E74419B-17A6-45C4-A627-5C96CC3CFFA2}" type="pres">
      <dgm:prSet presAssocID="{C52225EC-52BD-4699-8E00-93824680046F}" presName="arrow" presStyleLbl="alignNode1" presStyleIdx="1" presStyleCnt="3"/>
      <dgm:spPr/>
    </dgm:pt>
    <dgm:pt modelId="{FC4498CD-D271-41EA-B09A-D600778B7D06}" type="pres">
      <dgm:prSet presAssocID="{C52225EC-52BD-4699-8E00-93824680046F}" presName="descendantArrow" presStyleLbl="bgAccFollowNode1" presStyleIdx="1" presStyleCnt="3"/>
      <dgm:spPr/>
    </dgm:pt>
    <dgm:pt modelId="{9AA2926E-0A31-469B-B3D8-FAF4D79E3DDC}" type="pres">
      <dgm:prSet presAssocID="{6B1209C8-BC21-4C9A-848E-C7666A4B83C4}" presName="sp" presStyleCnt="0"/>
      <dgm:spPr/>
    </dgm:pt>
    <dgm:pt modelId="{898A3D20-64A6-47B4-B5E9-EA0FB1B5F7C1}" type="pres">
      <dgm:prSet presAssocID="{77A50FD1-1A6D-4F9A-89A0-40DF378536C8}" presName="arrowAndChildren" presStyleCnt="0"/>
      <dgm:spPr/>
    </dgm:pt>
    <dgm:pt modelId="{08CC9F91-290A-4B4E-8969-2D58C6141C47}" type="pres">
      <dgm:prSet presAssocID="{77A50FD1-1A6D-4F9A-89A0-40DF378536C8}" presName="parentTextArrow" presStyleLbl="node1" presStyleIdx="0" presStyleCnt="0"/>
      <dgm:spPr/>
    </dgm:pt>
    <dgm:pt modelId="{D59CD8B5-28F7-4223-A525-39A1C54B2272}" type="pres">
      <dgm:prSet presAssocID="{77A50FD1-1A6D-4F9A-89A0-40DF378536C8}" presName="arrow" presStyleLbl="alignNode1" presStyleIdx="2" presStyleCnt="3"/>
      <dgm:spPr/>
    </dgm:pt>
    <dgm:pt modelId="{284C9D56-1390-4288-B37A-EA025D9809AC}" type="pres">
      <dgm:prSet presAssocID="{77A50FD1-1A6D-4F9A-89A0-40DF378536C8}" presName="descendantArrow" presStyleLbl="bgAccFollowNode1" presStyleIdx="2" presStyleCnt="3"/>
      <dgm:spPr/>
    </dgm:pt>
  </dgm:ptLst>
  <dgm:cxnLst>
    <dgm:cxn modelId="{42E3C51F-558D-45D6-AB10-A5A70F16EDB2}" srcId="{1001F2F7-6E84-4B72-9A9D-3FE0C8D05391}" destId="{C52225EC-52BD-4699-8E00-93824680046F}" srcOrd="1" destOrd="0" parTransId="{F34A6BEC-1B2D-4158-9371-FD8BDAFD9BE1}" sibTransId="{86232A66-ECE1-47B8-85FC-ACDBFDABF679}"/>
    <dgm:cxn modelId="{4058FC1F-E850-4D1E-A4A2-E054EB6BA89F}" type="presOf" srcId="{77A50FD1-1A6D-4F9A-89A0-40DF378536C8}" destId="{08CC9F91-290A-4B4E-8969-2D58C6141C47}" srcOrd="0" destOrd="0" presId="urn:microsoft.com/office/officeart/2016/7/layout/VerticalDownArrowProcess"/>
    <dgm:cxn modelId="{DED1A32A-3D73-4E74-892F-1C82C62B72E7}" srcId="{1001F2F7-6E84-4B72-9A9D-3FE0C8D05391}" destId="{D358093B-DB9E-4E3E-B1E7-F5F52E2B8A60}" srcOrd="2" destOrd="0" parTransId="{0C263C20-FE0C-45DB-BD57-09DFC5B8CFC6}" sibTransId="{1AB6DFB1-3764-4809-9587-D7F97C902BAA}"/>
    <dgm:cxn modelId="{61B34230-5E09-4461-9E27-0FB447907EC1}" srcId="{C52225EC-52BD-4699-8E00-93824680046F}" destId="{04261FE4-763E-411C-B9F2-14F91A9BA98A}" srcOrd="0" destOrd="0" parTransId="{5E626B3E-2B55-49AB-9565-90FED4F32E47}" sibTransId="{C8CFC2C0-6924-430C-9DAF-87770E28B722}"/>
    <dgm:cxn modelId="{9C013444-19AE-4BC8-9E13-70CF8C323E5E}" type="presOf" srcId="{B18824AB-927F-4CAD-8320-A61D428500ED}" destId="{284C9D56-1390-4288-B37A-EA025D9809AC}" srcOrd="0" destOrd="0" presId="urn:microsoft.com/office/officeart/2016/7/layout/VerticalDownArrowProcess"/>
    <dgm:cxn modelId="{8D562370-4342-4552-9D2A-EFA083E6EB53}" type="presOf" srcId="{C1475D84-B2D3-4AD4-8D7D-6F74DD1D8529}" destId="{DE6E0472-301F-49B7-8230-A0CE8DE0E435}" srcOrd="0" destOrd="0" presId="urn:microsoft.com/office/officeart/2016/7/layout/VerticalDownArrowProcess"/>
    <dgm:cxn modelId="{9594B09C-369C-4A24-BCAD-7C0FE12B2A37}" type="presOf" srcId="{C52225EC-52BD-4699-8E00-93824680046F}" destId="{5E74419B-17A6-45C4-A627-5C96CC3CFFA2}" srcOrd="1" destOrd="0" presId="urn:microsoft.com/office/officeart/2016/7/layout/VerticalDownArrowProcess"/>
    <dgm:cxn modelId="{8786C1A8-17E2-49D0-829A-A34772D04C5E}" type="presOf" srcId="{04261FE4-763E-411C-B9F2-14F91A9BA98A}" destId="{FC4498CD-D271-41EA-B09A-D600778B7D06}" srcOrd="0" destOrd="0" presId="urn:microsoft.com/office/officeart/2016/7/layout/VerticalDownArrowProcess"/>
    <dgm:cxn modelId="{FC8A8AAB-F7DB-4285-8054-C9D87920AFFB}" type="presOf" srcId="{D358093B-DB9E-4E3E-B1E7-F5F52E2B8A60}" destId="{2E1DB7C9-9A51-4307-A660-32907E240AF3}" srcOrd="0" destOrd="0" presId="urn:microsoft.com/office/officeart/2016/7/layout/VerticalDownArrowProcess"/>
    <dgm:cxn modelId="{4E6DB4B5-3A5E-46DA-BC49-57CF308635A5}" srcId="{77A50FD1-1A6D-4F9A-89A0-40DF378536C8}" destId="{B18824AB-927F-4CAD-8320-A61D428500ED}" srcOrd="0" destOrd="0" parTransId="{CCF1B021-2108-41ED-9301-24EFAAF6E732}" sibTransId="{3BF989BB-3810-448A-90E9-7286DC7588C1}"/>
    <dgm:cxn modelId="{B37E00BE-88FF-4EAF-AC40-6ADB6DFC3A0C}" type="presOf" srcId="{C52225EC-52BD-4699-8E00-93824680046F}" destId="{B4922096-BFD2-48A6-8F44-830CD09BEDED}" srcOrd="0" destOrd="0" presId="urn:microsoft.com/office/officeart/2016/7/layout/VerticalDownArrowProcess"/>
    <dgm:cxn modelId="{A754AED0-E935-41E0-BE89-4C1D88413009}" type="presOf" srcId="{77A50FD1-1A6D-4F9A-89A0-40DF378536C8}" destId="{D59CD8B5-28F7-4223-A525-39A1C54B2272}" srcOrd="1" destOrd="0" presId="urn:microsoft.com/office/officeart/2016/7/layout/VerticalDownArrowProcess"/>
    <dgm:cxn modelId="{88997EDD-D472-420D-ADF6-EC136839C235}" srcId="{D358093B-DB9E-4E3E-B1E7-F5F52E2B8A60}" destId="{C1475D84-B2D3-4AD4-8D7D-6F74DD1D8529}" srcOrd="0" destOrd="0" parTransId="{C52AB4B4-6EA3-4124-ADFC-358CC5C70CE7}" sibTransId="{514364F8-FDE5-42EC-A0E0-755C34261699}"/>
    <dgm:cxn modelId="{0317D2E5-879D-420B-BBC7-0BEA0A038698}" type="presOf" srcId="{1001F2F7-6E84-4B72-9A9D-3FE0C8D05391}" destId="{94C607BA-928D-4FFD-BA23-906E4E838DF7}" srcOrd="0" destOrd="0" presId="urn:microsoft.com/office/officeart/2016/7/layout/VerticalDownArrowProcess"/>
    <dgm:cxn modelId="{A730A4E6-B2B7-4A72-B760-A86E77619602}" srcId="{1001F2F7-6E84-4B72-9A9D-3FE0C8D05391}" destId="{77A50FD1-1A6D-4F9A-89A0-40DF378536C8}" srcOrd="0" destOrd="0" parTransId="{4A0B8C4D-29EE-437A-BF62-7AABBC4E4787}" sibTransId="{6B1209C8-BC21-4C9A-848E-C7666A4B83C4}"/>
    <dgm:cxn modelId="{C692CD6B-573F-4115-ACB7-AD0653954E42}" type="presParOf" srcId="{94C607BA-928D-4FFD-BA23-906E4E838DF7}" destId="{9A8DF511-C1B4-48BD-9A25-D58929E6763D}" srcOrd="0" destOrd="0" presId="urn:microsoft.com/office/officeart/2016/7/layout/VerticalDownArrowProcess"/>
    <dgm:cxn modelId="{B32A6530-5D10-4E45-A6B2-EA6C3BBEBEF0}" type="presParOf" srcId="{9A8DF511-C1B4-48BD-9A25-D58929E6763D}" destId="{2E1DB7C9-9A51-4307-A660-32907E240AF3}" srcOrd="0" destOrd="0" presId="urn:microsoft.com/office/officeart/2016/7/layout/VerticalDownArrowProcess"/>
    <dgm:cxn modelId="{7FA4EA35-58AE-4440-B5E0-74BB773E5110}" type="presParOf" srcId="{9A8DF511-C1B4-48BD-9A25-D58929E6763D}" destId="{DE6E0472-301F-49B7-8230-A0CE8DE0E435}" srcOrd="1" destOrd="0" presId="urn:microsoft.com/office/officeart/2016/7/layout/VerticalDownArrowProcess"/>
    <dgm:cxn modelId="{231B9659-0A52-46A4-8A1B-72EF001AB340}" type="presParOf" srcId="{94C607BA-928D-4FFD-BA23-906E4E838DF7}" destId="{CFB55590-5133-41BB-AB1B-CFAFFC25CCD4}" srcOrd="1" destOrd="0" presId="urn:microsoft.com/office/officeart/2016/7/layout/VerticalDownArrowProcess"/>
    <dgm:cxn modelId="{8ACF372A-487D-4395-89DD-1ED5B43C345D}" type="presParOf" srcId="{94C607BA-928D-4FFD-BA23-906E4E838DF7}" destId="{F030BE49-58C1-41DA-B43C-68EC682FCE6B}" srcOrd="2" destOrd="0" presId="urn:microsoft.com/office/officeart/2016/7/layout/VerticalDownArrowProcess"/>
    <dgm:cxn modelId="{AB28156B-9B40-4752-AB39-197F20A7733C}" type="presParOf" srcId="{F030BE49-58C1-41DA-B43C-68EC682FCE6B}" destId="{B4922096-BFD2-48A6-8F44-830CD09BEDED}" srcOrd="0" destOrd="0" presId="urn:microsoft.com/office/officeart/2016/7/layout/VerticalDownArrowProcess"/>
    <dgm:cxn modelId="{718A0695-AF20-40BC-BF78-BB3E551BE5A8}" type="presParOf" srcId="{F030BE49-58C1-41DA-B43C-68EC682FCE6B}" destId="{5E74419B-17A6-45C4-A627-5C96CC3CFFA2}" srcOrd="1" destOrd="0" presId="urn:microsoft.com/office/officeart/2016/7/layout/VerticalDownArrowProcess"/>
    <dgm:cxn modelId="{0F3C0795-B170-4ABE-B299-D89C0F39D8FF}" type="presParOf" srcId="{F030BE49-58C1-41DA-B43C-68EC682FCE6B}" destId="{FC4498CD-D271-41EA-B09A-D600778B7D06}" srcOrd="2" destOrd="0" presId="urn:microsoft.com/office/officeart/2016/7/layout/VerticalDownArrowProcess"/>
    <dgm:cxn modelId="{FF0F0A67-B1AF-46E0-B715-45229BEDE150}" type="presParOf" srcId="{94C607BA-928D-4FFD-BA23-906E4E838DF7}" destId="{9AA2926E-0A31-469B-B3D8-FAF4D79E3DDC}" srcOrd="3" destOrd="0" presId="urn:microsoft.com/office/officeart/2016/7/layout/VerticalDownArrowProcess"/>
    <dgm:cxn modelId="{8E0C2384-2671-45EE-AAD2-7960200B12BB}" type="presParOf" srcId="{94C607BA-928D-4FFD-BA23-906E4E838DF7}" destId="{898A3D20-64A6-47B4-B5E9-EA0FB1B5F7C1}" srcOrd="4" destOrd="0" presId="urn:microsoft.com/office/officeart/2016/7/layout/VerticalDownArrowProcess"/>
    <dgm:cxn modelId="{14FE4D4E-F29A-43AD-9D8E-3C3113DB0160}" type="presParOf" srcId="{898A3D20-64A6-47B4-B5E9-EA0FB1B5F7C1}" destId="{08CC9F91-290A-4B4E-8969-2D58C6141C47}" srcOrd="0" destOrd="0" presId="urn:microsoft.com/office/officeart/2016/7/layout/VerticalDownArrowProcess"/>
    <dgm:cxn modelId="{98BDA427-1514-466F-AE66-6FEB47B061CA}" type="presParOf" srcId="{898A3D20-64A6-47B4-B5E9-EA0FB1B5F7C1}" destId="{D59CD8B5-28F7-4223-A525-39A1C54B2272}" srcOrd="1" destOrd="0" presId="urn:microsoft.com/office/officeart/2016/7/layout/VerticalDownArrowProcess"/>
    <dgm:cxn modelId="{01FAD079-8D8A-401C-AC27-57ECF740CFDE}" type="presParOf" srcId="{898A3D20-64A6-47B4-B5E9-EA0FB1B5F7C1}" destId="{284C9D56-1390-4288-B37A-EA025D9809AC}"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15135A-211A-4E63-928F-13EB8B566A68}" type="doc">
      <dgm:prSet loTypeId="urn:microsoft.com/office/officeart/2016/7/layout/RepeatingBendingProcessNew" loCatId="process" qsTypeId="urn:microsoft.com/office/officeart/2005/8/quickstyle/simple5" qsCatId="simple" csTypeId="urn:microsoft.com/office/officeart/2005/8/colors/accent3_2" csCatId="accent3" phldr="1"/>
      <dgm:spPr/>
      <dgm:t>
        <a:bodyPr/>
        <a:lstStyle/>
        <a:p>
          <a:endParaRPr lang="en-US"/>
        </a:p>
      </dgm:t>
    </dgm:pt>
    <dgm:pt modelId="{165E9150-8104-4399-B150-F9DE0F004FEA}">
      <dgm:prSet/>
      <dgm:spPr/>
      <dgm:t>
        <a:bodyPr/>
        <a:lstStyle/>
        <a:p>
          <a:pPr marL="0" marR="0" lvl="0" indent="0" defTabSz="914400" eaLnBrk="1" fontAlgn="auto" latinLnBrk="0" hangingPunct="1">
            <a:spcBef>
              <a:spcPts val="0"/>
            </a:spcBef>
            <a:spcAft>
              <a:spcPts val="0"/>
            </a:spcAft>
            <a:buClrTx/>
            <a:buSzTx/>
            <a:buFontTx/>
            <a:buNone/>
            <a:tabLst/>
            <a:defRPr/>
          </a:pPr>
          <a:r>
            <a:rPr lang="en-US" b="1" dirty="0">
              <a:solidFill>
                <a:schemeClr val="tx1"/>
              </a:solidFill>
            </a:rPr>
            <a:t>We need more historical scenario sets</a:t>
          </a:r>
        </a:p>
        <a:p>
          <a:pPr marL="0" marR="0" lvl="0" indent="0" defTabSz="914400" eaLnBrk="1" fontAlgn="auto" latinLnBrk="0" hangingPunct="1">
            <a:spcBef>
              <a:spcPts val="0"/>
            </a:spcBef>
            <a:spcAft>
              <a:spcPts val="0"/>
            </a:spcAft>
            <a:buClrTx/>
            <a:buSzTx/>
            <a:buFontTx/>
            <a:buNone/>
            <a:tabLst/>
            <a:defRPr/>
          </a:pPr>
          <a:r>
            <a:rPr lang="en-US" dirty="0">
              <a:solidFill>
                <a:schemeClr val="tx1"/>
              </a:solidFill>
            </a:rPr>
            <a:t>Of the 78 scenario sets we used, just over a third (25) had “reached” their projected time horizons, i.e., the scenario set had a timeframe that ended before the year 2022.</a:t>
          </a:r>
        </a:p>
        <a:p>
          <a:pPr marL="0" marR="0" lvl="0" indent="0" defTabSz="914400" eaLnBrk="1" fontAlgn="auto" latinLnBrk="0" hangingPunct="1">
            <a:spcBef>
              <a:spcPts val="0"/>
            </a:spcBef>
            <a:spcAft>
              <a:spcPts val="0"/>
            </a:spcAft>
            <a:buClrTx/>
            <a:buSzTx/>
            <a:buFontTx/>
            <a:buNone/>
            <a:tabLst/>
            <a:defRPr/>
          </a:pPr>
          <a:endParaRPr lang="en-US" dirty="0">
            <a:solidFill>
              <a:schemeClr val="tx1"/>
            </a:solidFill>
          </a:endParaRPr>
        </a:p>
      </dgm:t>
    </dgm:pt>
    <dgm:pt modelId="{29A9FC84-14EC-461E-AB36-89D245F81B4B}" type="parTrans" cxnId="{E256F3CF-2104-4431-AEB5-50BEF0065A63}">
      <dgm:prSet/>
      <dgm:spPr/>
      <dgm:t>
        <a:bodyPr/>
        <a:lstStyle/>
        <a:p>
          <a:endParaRPr lang="en-US"/>
        </a:p>
      </dgm:t>
    </dgm:pt>
    <dgm:pt modelId="{79A395E0-280B-4305-93BD-D7A7152FCEAB}" type="sibTrans" cxnId="{E256F3CF-2104-4431-AEB5-50BEF0065A63}">
      <dgm:prSet/>
      <dgm:spPr/>
      <dgm:t>
        <a:bodyPr/>
        <a:lstStyle/>
        <a:p>
          <a:endParaRPr lang="en-US"/>
        </a:p>
      </dgm:t>
    </dgm:pt>
    <dgm:pt modelId="{704DFCC1-BFD6-4216-9A66-BEA2B5C9E364}">
      <dgm:prSet/>
      <dgm:spPr/>
      <dgm:t>
        <a:bodyPr/>
        <a:lstStyle/>
        <a:p>
          <a:endParaRPr lang="en-US" b="1" dirty="0">
            <a:solidFill>
              <a:schemeClr val="tx1"/>
            </a:solidFill>
          </a:endParaRPr>
        </a:p>
        <a:p>
          <a:r>
            <a:rPr lang="en-US" b="1" dirty="0">
              <a:solidFill>
                <a:schemeClr val="tx1"/>
              </a:solidFill>
            </a:rPr>
            <a:t>NE the more common route transformation</a:t>
          </a:r>
        </a:p>
        <a:p>
          <a:r>
            <a:rPr lang="en-US" dirty="0">
              <a:solidFill>
                <a:schemeClr val="tx1"/>
              </a:solidFill>
            </a:rPr>
            <a:t>It was interesting to note that NE was the more common pathway to transformation than via collapse. That seems to go against the popular perception that crisis is necessary for significant change. </a:t>
          </a:r>
        </a:p>
      </dgm:t>
    </dgm:pt>
    <dgm:pt modelId="{85B70D96-0558-4508-943D-A5155F15F8A8}" type="parTrans" cxnId="{75DD3A17-CF09-4541-9EEA-7C546CF5B334}">
      <dgm:prSet/>
      <dgm:spPr/>
      <dgm:t>
        <a:bodyPr/>
        <a:lstStyle/>
        <a:p>
          <a:endParaRPr lang="en-US"/>
        </a:p>
      </dgm:t>
    </dgm:pt>
    <dgm:pt modelId="{2AE08760-EAC4-4960-A430-ABA6400018D5}" type="sibTrans" cxnId="{75DD3A17-CF09-4541-9EEA-7C546CF5B334}">
      <dgm:prSet/>
      <dgm:spPr/>
      <dgm:t>
        <a:bodyPr/>
        <a:lstStyle/>
        <a:p>
          <a:endParaRPr lang="en-US"/>
        </a:p>
      </dgm:t>
    </dgm:pt>
    <dgm:pt modelId="{7BA9944B-6A8A-4E70-9688-2A374AF1B888}">
      <dgm:prSet/>
      <dgm:spPr/>
      <dgm:t>
        <a:bodyPr/>
        <a:lstStyle/>
        <a:p>
          <a:pPr marL="0" marR="0" lvl="0" indent="0" defTabSz="914400" eaLnBrk="1" fontAlgn="auto" latinLnBrk="0" hangingPunct="1">
            <a:spcBef>
              <a:spcPts val="0"/>
            </a:spcBef>
            <a:spcAft>
              <a:spcPts val="0"/>
            </a:spcAft>
            <a:buClrTx/>
            <a:buSzTx/>
            <a:buFontTx/>
            <a:buNone/>
            <a:tabLst/>
            <a:defRPr/>
          </a:pPr>
          <a:endParaRPr lang="en-US" b="1" dirty="0">
            <a:solidFill>
              <a:schemeClr val="tx1"/>
            </a:solidFill>
          </a:endParaRPr>
        </a:p>
        <a:p>
          <a:pPr marL="0" marR="0" lvl="0" indent="0" defTabSz="914400" eaLnBrk="1" fontAlgn="auto" latinLnBrk="0" hangingPunct="1">
            <a:spcBef>
              <a:spcPts val="0"/>
            </a:spcBef>
            <a:spcAft>
              <a:spcPts val="0"/>
            </a:spcAft>
            <a:buClrTx/>
            <a:buSzTx/>
            <a:buFontTx/>
            <a:buNone/>
            <a:tabLst/>
            <a:defRPr/>
          </a:pPr>
          <a:r>
            <a:rPr lang="en-US" b="1" dirty="0">
              <a:solidFill>
                <a:schemeClr val="tx1"/>
              </a:solidFill>
            </a:rPr>
            <a:t>We’re often stuck in the middle</a:t>
          </a:r>
          <a:endParaRPr lang="en-US" dirty="0">
            <a:solidFill>
              <a:schemeClr val="tx1"/>
            </a:solidFill>
          </a:endParaRPr>
        </a:p>
        <a:p>
          <a:pPr marL="0" marR="0" lvl="0" indent="0" defTabSz="914400" eaLnBrk="1" fontAlgn="auto" latinLnBrk="0" hangingPunct="1">
            <a:spcBef>
              <a:spcPts val="0"/>
            </a:spcBef>
            <a:spcAft>
              <a:spcPts val="0"/>
            </a:spcAft>
            <a:buClrTx/>
            <a:buSzTx/>
            <a:buFontTx/>
            <a:buNone/>
            <a:tabLst/>
            <a:defRPr/>
          </a:pPr>
          <a:r>
            <a:rPr lang="en-US" dirty="0">
              <a:solidFill>
                <a:schemeClr val="tx1"/>
              </a:solidFill>
            </a:rPr>
            <a:t>When only looking at those set reaching their timeframe, roughly one-third were in the H1 baseline (12%) or H3 transformation (20%). That means two-thirds were in H2 collapse or new equilibrium. </a:t>
          </a:r>
        </a:p>
        <a:p>
          <a:pPr marL="0" marR="0" lvl="0" indent="0" defTabSz="914400" eaLnBrk="1" fontAlgn="auto" latinLnBrk="0" hangingPunct="1">
            <a:spcBef>
              <a:spcPts val="0"/>
            </a:spcBef>
            <a:spcAft>
              <a:spcPts val="0"/>
            </a:spcAft>
            <a:buClrTx/>
            <a:buSzTx/>
            <a:buFontTx/>
            <a:buNone/>
            <a:tabLst/>
            <a:defRPr/>
          </a:pPr>
          <a:endParaRPr lang="en-US" dirty="0">
            <a:solidFill>
              <a:schemeClr val="tx1"/>
            </a:solidFill>
          </a:endParaRPr>
        </a:p>
      </dgm:t>
    </dgm:pt>
    <dgm:pt modelId="{79A3307A-D528-4402-B4F2-26C6B590326B}" type="parTrans" cxnId="{D812CBF3-21E7-45B1-9128-FE48A5A18912}">
      <dgm:prSet/>
      <dgm:spPr/>
      <dgm:t>
        <a:bodyPr/>
        <a:lstStyle/>
        <a:p>
          <a:endParaRPr lang="en-US"/>
        </a:p>
      </dgm:t>
    </dgm:pt>
    <dgm:pt modelId="{0E16320B-5FCB-4B50-A5DC-F04287519C1D}" type="sibTrans" cxnId="{D812CBF3-21E7-45B1-9128-FE48A5A18912}">
      <dgm:prSet/>
      <dgm:spPr/>
      <dgm:t>
        <a:bodyPr/>
        <a:lstStyle/>
        <a:p>
          <a:endParaRPr lang="en-US"/>
        </a:p>
      </dgm:t>
    </dgm:pt>
    <dgm:pt modelId="{FECE7CAC-A14E-4650-A92E-956F875292EE}" type="pres">
      <dgm:prSet presAssocID="{FB15135A-211A-4E63-928F-13EB8B566A68}" presName="Name0" presStyleCnt="0">
        <dgm:presLayoutVars>
          <dgm:dir/>
          <dgm:resizeHandles val="exact"/>
        </dgm:presLayoutVars>
      </dgm:prSet>
      <dgm:spPr/>
    </dgm:pt>
    <dgm:pt modelId="{54CD0A21-489F-40DD-91C0-3EB07D4A9E70}" type="pres">
      <dgm:prSet presAssocID="{165E9150-8104-4399-B150-F9DE0F004FEA}" presName="node" presStyleLbl="node1" presStyleIdx="0" presStyleCnt="3">
        <dgm:presLayoutVars>
          <dgm:bulletEnabled val="1"/>
        </dgm:presLayoutVars>
      </dgm:prSet>
      <dgm:spPr/>
    </dgm:pt>
    <dgm:pt modelId="{57532D95-10D1-4A6E-AEE4-D655DAC59D75}" type="pres">
      <dgm:prSet presAssocID="{79A395E0-280B-4305-93BD-D7A7152FCEAB}" presName="sibTrans" presStyleLbl="sibTrans1D1" presStyleIdx="0" presStyleCnt="2"/>
      <dgm:spPr/>
    </dgm:pt>
    <dgm:pt modelId="{BCAE4D38-1DD8-4555-9F9F-C155C7759417}" type="pres">
      <dgm:prSet presAssocID="{79A395E0-280B-4305-93BD-D7A7152FCEAB}" presName="connectorText" presStyleLbl="sibTrans1D1" presStyleIdx="0" presStyleCnt="2"/>
      <dgm:spPr/>
    </dgm:pt>
    <dgm:pt modelId="{52455413-4BE1-4DE1-9342-D9A74670C5B1}" type="pres">
      <dgm:prSet presAssocID="{7BA9944B-6A8A-4E70-9688-2A374AF1B888}" presName="node" presStyleLbl="node1" presStyleIdx="1" presStyleCnt="3">
        <dgm:presLayoutVars>
          <dgm:bulletEnabled val="1"/>
        </dgm:presLayoutVars>
      </dgm:prSet>
      <dgm:spPr/>
    </dgm:pt>
    <dgm:pt modelId="{D8F36B82-CC45-45CC-90AE-4F1FC266D56E}" type="pres">
      <dgm:prSet presAssocID="{0E16320B-5FCB-4B50-A5DC-F04287519C1D}" presName="sibTrans" presStyleLbl="sibTrans1D1" presStyleIdx="1" presStyleCnt="2"/>
      <dgm:spPr/>
    </dgm:pt>
    <dgm:pt modelId="{0C56C60A-1C7A-4D77-89D6-E251AA0DFF0A}" type="pres">
      <dgm:prSet presAssocID="{0E16320B-5FCB-4B50-A5DC-F04287519C1D}" presName="connectorText" presStyleLbl="sibTrans1D1" presStyleIdx="1" presStyleCnt="2"/>
      <dgm:spPr/>
    </dgm:pt>
    <dgm:pt modelId="{5480D4B4-5E64-4DEF-925A-56DA98483E88}" type="pres">
      <dgm:prSet presAssocID="{704DFCC1-BFD6-4216-9A66-BEA2B5C9E364}" presName="node" presStyleLbl="node1" presStyleIdx="2" presStyleCnt="3" custLinFactNeighborX="54265" custLinFactNeighborY="-3196">
        <dgm:presLayoutVars>
          <dgm:bulletEnabled val="1"/>
        </dgm:presLayoutVars>
      </dgm:prSet>
      <dgm:spPr/>
    </dgm:pt>
  </dgm:ptLst>
  <dgm:cxnLst>
    <dgm:cxn modelId="{A4083705-7741-4016-A4C6-C31BDC1C3BCE}" type="presOf" srcId="{165E9150-8104-4399-B150-F9DE0F004FEA}" destId="{54CD0A21-489F-40DD-91C0-3EB07D4A9E70}" srcOrd="0" destOrd="0" presId="urn:microsoft.com/office/officeart/2016/7/layout/RepeatingBendingProcessNew"/>
    <dgm:cxn modelId="{2540B50B-4534-40A6-9A0B-3FFB46389211}" type="presOf" srcId="{0E16320B-5FCB-4B50-A5DC-F04287519C1D}" destId="{D8F36B82-CC45-45CC-90AE-4F1FC266D56E}" srcOrd="0" destOrd="0" presId="urn:microsoft.com/office/officeart/2016/7/layout/RepeatingBendingProcessNew"/>
    <dgm:cxn modelId="{75DD3A17-CF09-4541-9EEA-7C546CF5B334}" srcId="{FB15135A-211A-4E63-928F-13EB8B566A68}" destId="{704DFCC1-BFD6-4216-9A66-BEA2B5C9E364}" srcOrd="2" destOrd="0" parTransId="{85B70D96-0558-4508-943D-A5155F15F8A8}" sibTransId="{2AE08760-EAC4-4960-A430-ABA6400018D5}"/>
    <dgm:cxn modelId="{2DBAB324-AA49-4772-9D5D-8B92D095AB4C}" type="presOf" srcId="{7BA9944B-6A8A-4E70-9688-2A374AF1B888}" destId="{52455413-4BE1-4DE1-9342-D9A74670C5B1}" srcOrd="0" destOrd="0" presId="urn:microsoft.com/office/officeart/2016/7/layout/RepeatingBendingProcessNew"/>
    <dgm:cxn modelId="{AA48537F-541E-41F9-AE99-7CA7053586FB}" type="presOf" srcId="{0E16320B-5FCB-4B50-A5DC-F04287519C1D}" destId="{0C56C60A-1C7A-4D77-89D6-E251AA0DFF0A}" srcOrd="1" destOrd="0" presId="urn:microsoft.com/office/officeart/2016/7/layout/RepeatingBendingProcessNew"/>
    <dgm:cxn modelId="{4C2D1190-8E72-47EA-B50D-5399BCEC9784}" type="presOf" srcId="{79A395E0-280B-4305-93BD-D7A7152FCEAB}" destId="{BCAE4D38-1DD8-4555-9F9F-C155C7759417}" srcOrd="1" destOrd="0" presId="urn:microsoft.com/office/officeart/2016/7/layout/RepeatingBendingProcessNew"/>
    <dgm:cxn modelId="{25BAB69F-AD09-41AB-A3F9-516EBEC56938}" type="presOf" srcId="{79A395E0-280B-4305-93BD-D7A7152FCEAB}" destId="{57532D95-10D1-4A6E-AEE4-D655DAC59D75}" srcOrd="0" destOrd="0" presId="urn:microsoft.com/office/officeart/2016/7/layout/RepeatingBendingProcessNew"/>
    <dgm:cxn modelId="{E256F3CF-2104-4431-AEB5-50BEF0065A63}" srcId="{FB15135A-211A-4E63-928F-13EB8B566A68}" destId="{165E9150-8104-4399-B150-F9DE0F004FEA}" srcOrd="0" destOrd="0" parTransId="{29A9FC84-14EC-461E-AB36-89D245F81B4B}" sibTransId="{79A395E0-280B-4305-93BD-D7A7152FCEAB}"/>
    <dgm:cxn modelId="{675CB3D9-77C8-4843-8BFD-76714B0273C9}" type="presOf" srcId="{704DFCC1-BFD6-4216-9A66-BEA2B5C9E364}" destId="{5480D4B4-5E64-4DEF-925A-56DA98483E88}" srcOrd="0" destOrd="0" presId="urn:microsoft.com/office/officeart/2016/7/layout/RepeatingBendingProcessNew"/>
    <dgm:cxn modelId="{7674E9EC-D852-4BA6-B76C-45FFFBB98AE3}" type="presOf" srcId="{FB15135A-211A-4E63-928F-13EB8B566A68}" destId="{FECE7CAC-A14E-4650-A92E-956F875292EE}" srcOrd="0" destOrd="0" presId="urn:microsoft.com/office/officeart/2016/7/layout/RepeatingBendingProcessNew"/>
    <dgm:cxn modelId="{D812CBF3-21E7-45B1-9128-FE48A5A18912}" srcId="{FB15135A-211A-4E63-928F-13EB8B566A68}" destId="{7BA9944B-6A8A-4E70-9688-2A374AF1B888}" srcOrd="1" destOrd="0" parTransId="{79A3307A-D528-4402-B4F2-26C6B590326B}" sibTransId="{0E16320B-5FCB-4B50-A5DC-F04287519C1D}"/>
    <dgm:cxn modelId="{9A39775F-AF86-4A9B-9B39-ED83EFE40390}" type="presParOf" srcId="{FECE7CAC-A14E-4650-A92E-956F875292EE}" destId="{54CD0A21-489F-40DD-91C0-3EB07D4A9E70}" srcOrd="0" destOrd="0" presId="urn:microsoft.com/office/officeart/2016/7/layout/RepeatingBendingProcessNew"/>
    <dgm:cxn modelId="{928BE40A-D6D7-4CFF-A041-C799C393F214}" type="presParOf" srcId="{FECE7CAC-A14E-4650-A92E-956F875292EE}" destId="{57532D95-10D1-4A6E-AEE4-D655DAC59D75}" srcOrd="1" destOrd="0" presId="urn:microsoft.com/office/officeart/2016/7/layout/RepeatingBendingProcessNew"/>
    <dgm:cxn modelId="{5BD7E69F-B659-4882-91E0-809FB20D858B}" type="presParOf" srcId="{57532D95-10D1-4A6E-AEE4-D655DAC59D75}" destId="{BCAE4D38-1DD8-4555-9F9F-C155C7759417}" srcOrd="0" destOrd="0" presId="urn:microsoft.com/office/officeart/2016/7/layout/RepeatingBendingProcessNew"/>
    <dgm:cxn modelId="{C5F892A4-1823-4C99-A32C-4FB87AC8EE34}" type="presParOf" srcId="{FECE7CAC-A14E-4650-A92E-956F875292EE}" destId="{52455413-4BE1-4DE1-9342-D9A74670C5B1}" srcOrd="2" destOrd="0" presId="urn:microsoft.com/office/officeart/2016/7/layout/RepeatingBendingProcessNew"/>
    <dgm:cxn modelId="{CA806EEF-E77E-4CC5-AFB6-C7FAFA982D29}" type="presParOf" srcId="{FECE7CAC-A14E-4650-A92E-956F875292EE}" destId="{D8F36B82-CC45-45CC-90AE-4F1FC266D56E}" srcOrd="3" destOrd="0" presId="urn:microsoft.com/office/officeart/2016/7/layout/RepeatingBendingProcessNew"/>
    <dgm:cxn modelId="{0234A1B2-8E08-4BE5-BEE1-1D6B8951CB8F}" type="presParOf" srcId="{D8F36B82-CC45-45CC-90AE-4F1FC266D56E}" destId="{0C56C60A-1C7A-4D77-89D6-E251AA0DFF0A}" srcOrd="0" destOrd="0" presId="urn:microsoft.com/office/officeart/2016/7/layout/RepeatingBendingProcessNew"/>
    <dgm:cxn modelId="{6AC421A4-1882-4ECE-9675-BBD01A7D0306}" type="presParOf" srcId="{FECE7CAC-A14E-4650-A92E-956F875292EE}" destId="{5480D4B4-5E64-4DEF-925A-56DA98483E88}"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DB7C9-9A51-4307-A660-32907E240AF3}">
      <dsp:nvSpPr>
        <dsp:cNvPr id="0" name=""/>
        <dsp:cNvSpPr/>
      </dsp:nvSpPr>
      <dsp:spPr>
        <a:xfrm>
          <a:off x="0" y="3894489"/>
          <a:ext cx="2045493" cy="127825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5476" tIns="256032" rIns="145476" bIns="256032" numCol="1" spcCol="1270" anchor="ctr" anchorCtr="0">
          <a:noAutofit/>
        </a:bodyPr>
        <a:lstStyle/>
        <a:p>
          <a:pPr marL="0" lvl="0" indent="0" algn="ctr" defTabSz="1600200">
            <a:lnSpc>
              <a:spcPct val="90000"/>
            </a:lnSpc>
            <a:spcBef>
              <a:spcPct val="0"/>
            </a:spcBef>
            <a:spcAft>
              <a:spcPct val="35000"/>
            </a:spcAft>
            <a:buNone/>
          </a:pPr>
          <a:r>
            <a:rPr lang="en-US" sz="3600" kern="1200"/>
            <a:t>Map</a:t>
          </a:r>
        </a:p>
      </dsp:txBody>
      <dsp:txXfrm>
        <a:off x="0" y="3894489"/>
        <a:ext cx="2045493" cy="1278258"/>
      </dsp:txXfrm>
    </dsp:sp>
    <dsp:sp modelId="{DE6E0472-301F-49B7-8230-A0CE8DE0E435}">
      <dsp:nvSpPr>
        <dsp:cNvPr id="0" name=""/>
        <dsp:cNvSpPr/>
      </dsp:nvSpPr>
      <dsp:spPr>
        <a:xfrm>
          <a:off x="2045493" y="3894489"/>
          <a:ext cx="6136481" cy="1278258"/>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4477" tIns="279400" rIns="124477" bIns="279400" numCol="1" spcCol="1270" anchor="ctr" anchorCtr="0">
          <a:noAutofit/>
        </a:bodyPr>
        <a:lstStyle/>
        <a:p>
          <a:pPr marL="0" lvl="0" indent="0" algn="l" defTabSz="977900">
            <a:lnSpc>
              <a:spcPct val="90000"/>
            </a:lnSpc>
            <a:spcBef>
              <a:spcPct val="0"/>
            </a:spcBef>
            <a:spcAft>
              <a:spcPct val="35000"/>
            </a:spcAft>
            <a:buNone/>
          </a:pPr>
          <a:r>
            <a:rPr lang="en-US" sz="2200" kern="1200"/>
            <a:t>Map the scenarios to the “historic” Three horizons of the domain over time – to the extent feasible</a:t>
          </a:r>
        </a:p>
      </dsp:txBody>
      <dsp:txXfrm>
        <a:off x="2045493" y="3894489"/>
        <a:ext cx="6136481" cy="1278258"/>
      </dsp:txXfrm>
    </dsp:sp>
    <dsp:sp modelId="{5E74419B-17A6-45C4-A627-5C96CC3CFFA2}">
      <dsp:nvSpPr>
        <dsp:cNvPr id="0" name=""/>
        <dsp:cNvSpPr/>
      </dsp:nvSpPr>
      <dsp:spPr>
        <a:xfrm rot="10800000">
          <a:off x="0" y="1947701"/>
          <a:ext cx="2045493" cy="1965961"/>
        </a:xfrm>
        <a:prstGeom prst="upArrowCallout">
          <a:avLst>
            <a:gd name="adj1" fmla="val 5000"/>
            <a:gd name="adj2" fmla="val 10000"/>
            <a:gd name="adj3" fmla="val 15000"/>
            <a:gd name="adj4" fmla="val 6497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5476" tIns="256032" rIns="145476" bIns="256032" numCol="1" spcCol="1270" anchor="ctr" anchorCtr="0">
          <a:noAutofit/>
        </a:bodyPr>
        <a:lstStyle/>
        <a:p>
          <a:pPr marL="0" lvl="0" indent="0" algn="ctr" defTabSz="1600200">
            <a:lnSpc>
              <a:spcPct val="90000"/>
            </a:lnSpc>
            <a:spcBef>
              <a:spcPct val="0"/>
            </a:spcBef>
            <a:spcAft>
              <a:spcPct val="35000"/>
            </a:spcAft>
            <a:buNone/>
          </a:pPr>
          <a:r>
            <a:rPr lang="en-US" sz="3600" kern="1200"/>
            <a:t>Fit</a:t>
          </a:r>
        </a:p>
      </dsp:txBody>
      <dsp:txXfrm rot="-10800000">
        <a:off x="0" y="1947701"/>
        <a:ext cx="2045493" cy="1277874"/>
      </dsp:txXfrm>
    </dsp:sp>
    <dsp:sp modelId="{FC4498CD-D271-41EA-B09A-D600778B7D06}">
      <dsp:nvSpPr>
        <dsp:cNvPr id="0" name=""/>
        <dsp:cNvSpPr/>
      </dsp:nvSpPr>
      <dsp:spPr>
        <a:xfrm>
          <a:off x="2045493" y="1947701"/>
          <a:ext cx="6136481" cy="127787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4477" tIns="279400" rIns="124477" bIns="279400" numCol="1" spcCol="1270" anchor="ctr" anchorCtr="0">
          <a:noAutofit/>
        </a:bodyPr>
        <a:lstStyle/>
        <a:p>
          <a:pPr marL="0" lvl="0" indent="0" algn="l" defTabSz="977900">
            <a:lnSpc>
              <a:spcPct val="90000"/>
            </a:lnSpc>
            <a:spcBef>
              <a:spcPct val="0"/>
            </a:spcBef>
            <a:spcAft>
              <a:spcPct val="35000"/>
            </a:spcAft>
            <a:buNone/>
          </a:pPr>
          <a:r>
            <a:rPr lang="en-US" sz="2200" kern="1200"/>
            <a:t>Fit the scenarios to archetypes – to the extent feasible</a:t>
          </a:r>
        </a:p>
      </dsp:txBody>
      <dsp:txXfrm>
        <a:off x="2045493" y="1947701"/>
        <a:ext cx="6136481" cy="1277874"/>
      </dsp:txXfrm>
    </dsp:sp>
    <dsp:sp modelId="{D59CD8B5-28F7-4223-A525-39A1C54B2272}">
      <dsp:nvSpPr>
        <dsp:cNvPr id="0" name=""/>
        <dsp:cNvSpPr/>
      </dsp:nvSpPr>
      <dsp:spPr>
        <a:xfrm rot="10800000">
          <a:off x="0" y="914"/>
          <a:ext cx="2045493" cy="1965961"/>
        </a:xfrm>
        <a:prstGeom prst="upArrowCallout">
          <a:avLst>
            <a:gd name="adj1" fmla="val 5000"/>
            <a:gd name="adj2" fmla="val 10000"/>
            <a:gd name="adj3" fmla="val 15000"/>
            <a:gd name="adj4" fmla="val 6497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5476" tIns="256032" rIns="145476" bIns="256032" numCol="1" spcCol="1270" anchor="ctr" anchorCtr="0">
          <a:noAutofit/>
        </a:bodyPr>
        <a:lstStyle/>
        <a:p>
          <a:pPr marL="0" lvl="0" indent="0" algn="ctr" defTabSz="1600200">
            <a:lnSpc>
              <a:spcPct val="90000"/>
            </a:lnSpc>
            <a:spcBef>
              <a:spcPct val="0"/>
            </a:spcBef>
            <a:spcAft>
              <a:spcPct val="35000"/>
            </a:spcAft>
            <a:buNone/>
          </a:pPr>
          <a:r>
            <a:rPr lang="en-US" sz="3600" kern="1200"/>
            <a:t>Find</a:t>
          </a:r>
        </a:p>
      </dsp:txBody>
      <dsp:txXfrm rot="-10800000">
        <a:off x="0" y="914"/>
        <a:ext cx="2045493" cy="1277874"/>
      </dsp:txXfrm>
    </dsp:sp>
    <dsp:sp modelId="{284C9D56-1390-4288-B37A-EA025D9809AC}">
      <dsp:nvSpPr>
        <dsp:cNvPr id="0" name=""/>
        <dsp:cNvSpPr/>
      </dsp:nvSpPr>
      <dsp:spPr>
        <a:xfrm>
          <a:off x="2045493" y="914"/>
          <a:ext cx="6136481" cy="127787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4477" tIns="279400" rIns="124477" bIns="279400" numCol="1" spcCol="1270" anchor="ctr" anchorCtr="0">
          <a:noAutofit/>
        </a:bodyPr>
        <a:lstStyle/>
        <a:p>
          <a:pPr marL="0" lvl="0" indent="0" algn="l" defTabSz="977900">
            <a:lnSpc>
              <a:spcPct val="90000"/>
            </a:lnSpc>
            <a:spcBef>
              <a:spcPct val="0"/>
            </a:spcBef>
            <a:spcAft>
              <a:spcPct val="35000"/>
            </a:spcAft>
            <a:buNone/>
          </a:pPr>
          <a:r>
            <a:rPr lang="en-US" sz="2200" kern="1200"/>
            <a:t>Find domain(s) with historical set of scenarios</a:t>
          </a:r>
        </a:p>
      </dsp:txBody>
      <dsp:txXfrm>
        <a:off x="2045493" y="914"/>
        <a:ext cx="6136481" cy="1277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32D95-10D1-4A6E-AEE4-D655DAC59D75}">
      <dsp:nvSpPr>
        <dsp:cNvPr id="0" name=""/>
        <dsp:cNvSpPr/>
      </dsp:nvSpPr>
      <dsp:spPr>
        <a:xfrm>
          <a:off x="3673396" y="1040649"/>
          <a:ext cx="800981" cy="91440"/>
        </a:xfrm>
        <a:custGeom>
          <a:avLst/>
          <a:gdLst/>
          <a:ahLst/>
          <a:cxnLst/>
          <a:rect l="0" t="0" r="0" b="0"/>
          <a:pathLst>
            <a:path>
              <a:moveTo>
                <a:pt x="0" y="45720"/>
              </a:moveTo>
              <a:lnTo>
                <a:pt x="8009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53097" y="1082211"/>
        <a:ext cx="41579" cy="8315"/>
      </dsp:txXfrm>
    </dsp:sp>
    <dsp:sp modelId="{54CD0A21-489F-40DD-91C0-3EB07D4A9E70}">
      <dsp:nvSpPr>
        <dsp:cNvPr id="0" name=""/>
        <dsp:cNvSpPr/>
      </dsp:nvSpPr>
      <dsp:spPr>
        <a:xfrm>
          <a:off x="59626" y="1698"/>
          <a:ext cx="3615570" cy="216934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166" tIns="185967" rIns="177166" bIns="185967"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1400" b="1" kern="1200" dirty="0">
              <a:solidFill>
                <a:schemeClr val="tx1"/>
              </a:solidFill>
            </a:rPr>
            <a:t>We need more historical scenario sets</a:t>
          </a:r>
        </a:p>
        <a:p>
          <a:pPr marL="0" marR="0" lvl="0" indent="0" algn="ctr" defTabSz="914400" eaLnBrk="1" fontAlgn="auto" latinLnBrk="0" hangingPunct="1">
            <a:lnSpc>
              <a:spcPct val="90000"/>
            </a:lnSpc>
            <a:spcBef>
              <a:spcPct val="0"/>
            </a:spcBef>
            <a:spcAft>
              <a:spcPts val="0"/>
            </a:spcAft>
            <a:buClrTx/>
            <a:buSzTx/>
            <a:buFontTx/>
            <a:buNone/>
            <a:tabLst/>
            <a:defRPr/>
          </a:pPr>
          <a:r>
            <a:rPr lang="en-US" sz="1400" kern="1200" dirty="0">
              <a:solidFill>
                <a:schemeClr val="tx1"/>
              </a:solidFill>
            </a:rPr>
            <a:t>Of the 78 scenario sets we used, just over a third (25) had “reached” their projected time horizons, i.e., the scenario set had a timeframe that ended before the year 2022.</a:t>
          </a:r>
        </a:p>
        <a:p>
          <a:pPr marL="0" marR="0" lvl="0" indent="0" algn="ctr" defTabSz="914400" eaLnBrk="1" fontAlgn="auto" latinLnBrk="0" hangingPunct="1">
            <a:lnSpc>
              <a:spcPct val="90000"/>
            </a:lnSpc>
            <a:spcBef>
              <a:spcPct val="0"/>
            </a:spcBef>
            <a:spcAft>
              <a:spcPts val="0"/>
            </a:spcAft>
            <a:buClrTx/>
            <a:buSzTx/>
            <a:buFontTx/>
            <a:buNone/>
            <a:tabLst/>
            <a:defRPr/>
          </a:pPr>
          <a:endParaRPr lang="en-US" sz="1400" kern="1200" dirty="0">
            <a:solidFill>
              <a:schemeClr val="tx1"/>
            </a:solidFill>
          </a:endParaRPr>
        </a:p>
      </dsp:txBody>
      <dsp:txXfrm>
        <a:off x="59626" y="1698"/>
        <a:ext cx="3615570" cy="2169342"/>
      </dsp:txXfrm>
    </dsp:sp>
    <dsp:sp modelId="{D8F36B82-CC45-45CC-90AE-4F1FC266D56E}">
      <dsp:nvSpPr>
        <dsp:cNvPr id="0" name=""/>
        <dsp:cNvSpPr/>
      </dsp:nvSpPr>
      <dsp:spPr>
        <a:xfrm>
          <a:off x="3829401" y="2169240"/>
          <a:ext cx="2485162" cy="731648"/>
        </a:xfrm>
        <a:custGeom>
          <a:avLst/>
          <a:gdLst/>
          <a:ahLst/>
          <a:cxnLst/>
          <a:rect l="0" t="0" r="0" b="0"/>
          <a:pathLst>
            <a:path>
              <a:moveTo>
                <a:pt x="2485162" y="0"/>
              </a:moveTo>
              <a:lnTo>
                <a:pt x="2485162" y="382924"/>
              </a:lnTo>
              <a:lnTo>
                <a:pt x="0" y="382924"/>
              </a:lnTo>
              <a:lnTo>
                <a:pt x="0" y="731648"/>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06996" y="2530907"/>
        <a:ext cx="129971" cy="8315"/>
      </dsp:txXfrm>
    </dsp:sp>
    <dsp:sp modelId="{52455413-4BE1-4DE1-9342-D9A74670C5B1}">
      <dsp:nvSpPr>
        <dsp:cNvPr id="0" name=""/>
        <dsp:cNvSpPr/>
      </dsp:nvSpPr>
      <dsp:spPr>
        <a:xfrm>
          <a:off x="4506778" y="1698"/>
          <a:ext cx="3615570" cy="216934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166" tIns="185967" rIns="177166" bIns="185967"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endParaRPr lang="en-US" sz="1400" b="1" kern="1200" dirty="0">
            <a:solidFill>
              <a:schemeClr val="tx1"/>
            </a:solidFill>
          </a:endParaRPr>
        </a:p>
        <a:p>
          <a:pPr marL="0" marR="0" lvl="0" indent="0" algn="ctr" defTabSz="914400" eaLnBrk="1" fontAlgn="auto" latinLnBrk="0" hangingPunct="1">
            <a:lnSpc>
              <a:spcPct val="90000"/>
            </a:lnSpc>
            <a:spcBef>
              <a:spcPct val="0"/>
            </a:spcBef>
            <a:spcAft>
              <a:spcPts val="0"/>
            </a:spcAft>
            <a:buClrTx/>
            <a:buSzTx/>
            <a:buFontTx/>
            <a:buNone/>
            <a:tabLst/>
            <a:defRPr/>
          </a:pPr>
          <a:r>
            <a:rPr lang="en-US" sz="1400" b="1" kern="1200" dirty="0">
              <a:solidFill>
                <a:schemeClr val="tx1"/>
              </a:solidFill>
            </a:rPr>
            <a:t>We’re often stuck in the middle</a:t>
          </a:r>
          <a:endParaRPr lang="en-US" sz="1400" kern="1200" dirty="0">
            <a:solidFill>
              <a:schemeClr val="tx1"/>
            </a:solidFill>
          </a:endParaRPr>
        </a:p>
        <a:p>
          <a:pPr marL="0" marR="0" lvl="0" indent="0" algn="ctr" defTabSz="914400" eaLnBrk="1" fontAlgn="auto" latinLnBrk="0" hangingPunct="1">
            <a:lnSpc>
              <a:spcPct val="90000"/>
            </a:lnSpc>
            <a:spcBef>
              <a:spcPct val="0"/>
            </a:spcBef>
            <a:spcAft>
              <a:spcPts val="0"/>
            </a:spcAft>
            <a:buClrTx/>
            <a:buSzTx/>
            <a:buFontTx/>
            <a:buNone/>
            <a:tabLst/>
            <a:defRPr/>
          </a:pPr>
          <a:r>
            <a:rPr lang="en-US" sz="1400" kern="1200" dirty="0">
              <a:solidFill>
                <a:schemeClr val="tx1"/>
              </a:solidFill>
            </a:rPr>
            <a:t>When only looking at those set reaching their timeframe, roughly one-third were in the H1 baseline (12%) or H3 transformation (20%). That means two-thirds were in H2 collapse or new equilibrium. </a:t>
          </a:r>
        </a:p>
        <a:p>
          <a:pPr marL="0" marR="0" lvl="0" indent="0" algn="ctr" defTabSz="914400" eaLnBrk="1" fontAlgn="auto" latinLnBrk="0" hangingPunct="1">
            <a:lnSpc>
              <a:spcPct val="90000"/>
            </a:lnSpc>
            <a:spcBef>
              <a:spcPct val="0"/>
            </a:spcBef>
            <a:spcAft>
              <a:spcPts val="0"/>
            </a:spcAft>
            <a:buClrTx/>
            <a:buSzTx/>
            <a:buFontTx/>
            <a:buNone/>
            <a:tabLst/>
            <a:defRPr/>
          </a:pPr>
          <a:endParaRPr lang="en-US" sz="1400" kern="1200" dirty="0">
            <a:solidFill>
              <a:schemeClr val="tx1"/>
            </a:solidFill>
          </a:endParaRPr>
        </a:p>
      </dsp:txBody>
      <dsp:txXfrm>
        <a:off x="4506778" y="1698"/>
        <a:ext cx="3615570" cy="2169342"/>
      </dsp:txXfrm>
    </dsp:sp>
    <dsp:sp modelId="{5480D4B4-5E64-4DEF-925A-56DA98483E88}">
      <dsp:nvSpPr>
        <dsp:cNvPr id="0" name=""/>
        <dsp:cNvSpPr/>
      </dsp:nvSpPr>
      <dsp:spPr>
        <a:xfrm>
          <a:off x="2021616" y="2933289"/>
          <a:ext cx="3615570" cy="216934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166" tIns="185967" rIns="177166" bIns="185967"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tx1"/>
            </a:solidFill>
          </a:endParaRPr>
        </a:p>
        <a:p>
          <a:pPr marL="0" lvl="0" indent="0" algn="ctr" defTabSz="622300">
            <a:lnSpc>
              <a:spcPct val="90000"/>
            </a:lnSpc>
            <a:spcBef>
              <a:spcPct val="0"/>
            </a:spcBef>
            <a:spcAft>
              <a:spcPct val="35000"/>
            </a:spcAft>
            <a:buNone/>
          </a:pPr>
          <a:r>
            <a:rPr lang="en-US" sz="1400" b="1" kern="1200" dirty="0">
              <a:solidFill>
                <a:schemeClr val="tx1"/>
              </a:solidFill>
            </a:rPr>
            <a:t>NE the more common route transformation</a:t>
          </a:r>
        </a:p>
        <a:p>
          <a:pPr marL="0" lvl="0" indent="0" algn="ctr" defTabSz="622300">
            <a:lnSpc>
              <a:spcPct val="90000"/>
            </a:lnSpc>
            <a:spcBef>
              <a:spcPct val="0"/>
            </a:spcBef>
            <a:spcAft>
              <a:spcPct val="35000"/>
            </a:spcAft>
            <a:buNone/>
          </a:pPr>
          <a:r>
            <a:rPr lang="en-US" sz="1400" kern="1200" dirty="0">
              <a:solidFill>
                <a:schemeClr val="tx1"/>
              </a:solidFill>
            </a:rPr>
            <a:t>It was interesting to note that NE was the more common pathway to transformation than via collapse. That seems to go against the popular perception that crisis is necessary for significant change. </a:t>
          </a:r>
        </a:p>
      </dsp:txBody>
      <dsp:txXfrm>
        <a:off x="2021616" y="2933289"/>
        <a:ext cx="3615570" cy="216934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r>
              <a:rPr lang="en-US" sz="600" dirty="0">
                <a:solidFill>
                  <a:schemeClr val="tx1">
                    <a:lumMod val="20000"/>
                    <a:lumOff val="80000"/>
                  </a:schemeClr>
                </a:solidFill>
              </a:rPr>
              <a:t>© 2017 Tufts Associated Health Plans, Inc. All Rights Reserved</a:t>
            </a:r>
          </a:p>
        </p:txBody>
      </p:sp>
      <p:sp>
        <p:nvSpPr>
          <p:cNvPr id="5" name="Slide Number Placeholder 4"/>
          <p:cNvSpPr>
            <a:spLocks noGrp="1"/>
          </p:cNvSpPr>
          <p:nvPr>
            <p:ph type="sldNum" sz="quarter" idx="3"/>
          </p:nvPr>
        </p:nvSpPr>
        <p:spPr>
          <a:xfrm>
            <a:off x="2982119" y="8829967"/>
            <a:ext cx="917575" cy="466433"/>
          </a:xfrm>
          <a:prstGeom prst="rect">
            <a:avLst/>
          </a:prstGeom>
        </p:spPr>
        <p:txBody>
          <a:bodyPr vert="horz" lIns="92446" tIns="46223" rIns="92446" bIns="46223" rtlCol="0" anchor="b"/>
          <a:lstStyle>
            <a:lvl1pPr algn="r">
              <a:defRPr sz="1200"/>
            </a:lvl1pPr>
          </a:lstStyle>
          <a:p>
            <a:pPr algn="ctr"/>
            <a:fld id="{E90D82F6-87A7-4770-9311-F8E9CD16B6DE}" type="slidenum">
              <a:rPr lang="en-US" sz="800" b="1"/>
              <a:pPr algn="ctr"/>
              <a:t>‹#›</a:t>
            </a:fld>
            <a:endParaRPr lang="en-US" sz="800" b="1" dirty="0"/>
          </a:p>
        </p:txBody>
      </p:sp>
      <p:sp>
        <p:nvSpPr>
          <p:cNvPr id="28" name="Date Placeholder 2"/>
          <p:cNvSpPr>
            <a:spLocks noGrp="1"/>
          </p:cNvSpPr>
          <p:nvPr>
            <p:ph type="dt" sz="quarter" idx="1"/>
          </p:nvPr>
        </p:nvSpPr>
        <p:spPr>
          <a:xfrm>
            <a:off x="0" y="486830"/>
            <a:ext cx="4664340" cy="365340"/>
          </a:xfrm>
          <a:prstGeom prst="rect">
            <a:avLst/>
          </a:prstGeom>
        </p:spPr>
        <p:txBody>
          <a:bodyPr vert="horz" lIns="92446" tIns="46223" rIns="92446" bIns="46223" rtlCol="0"/>
          <a:lstStyle>
            <a:lvl1pPr algn="r">
              <a:defRPr sz="600"/>
            </a:lvl1pPr>
          </a:lstStyle>
          <a:p>
            <a:pPr algn="l"/>
            <a:fld id="{349F9B6F-2457-4596-926C-30D145787F7A}" type="datetime4">
              <a:rPr lang="en-US" kern="0" cap="all" spc="202">
                <a:solidFill>
                  <a:schemeClr val="accent3"/>
                </a:solidFill>
              </a:rPr>
              <a:t>April 20, 2022</a:t>
            </a:fld>
            <a:endParaRPr lang="en-US" kern="0" cap="all" spc="202" dirty="0">
              <a:solidFill>
                <a:schemeClr val="accent3"/>
              </a:solidFill>
            </a:endParaRPr>
          </a:p>
        </p:txBody>
      </p:sp>
      <p:sp>
        <p:nvSpPr>
          <p:cNvPr id="29" name="Header Placeholder 1"/>
          <p:cNvSpPr>
            <a:spLocks noGrp="1"/>
          </p:cNvSpPr>
          <p:nvPr>
            <p:ph type="hdr" sz="quarter"/>
          </p:nvPr>
        </p:nvSpPr>
        <p:spPr>
          <a:xfrm>
            <a:off x="0" y="0"/>
            <a:ext cx="6881813" cy="464820"/>
          </a:xfrm>
          <a:prstGeom prst="rect">
            <a:avLst/>
          </a:prstGeom>
        </p:spPr>
        <p:txBody>
          <a:bodyPr vert="horz" lIns="92446" tIns="46223" rIns="92446" bIns="46223" rtlCol="0" anchor="b"/>
          <a:lstStyle>
            <a:lvl1pPr algn="l">
              <a:defRPr sz="1000" b="1" kern="0" cap="all" spc="303">
                <a:solidFill>
                  <a:schemeClr val="accent1"/>
                </a:solidFill>
              </a:defRPr>
            </a:lvl1pPr>
          </a:lstStyle>
          <a:p>
            <a:r>
              <a:rPr lang="en-US" dirty="0">
                <a:solidFill>
                  <a:srgbClr val="6FA84D"/>
                </a:solidFill>
              </a:rPr>
              <a:t>We’re with you</a:t>
            </a:r>
          </a:p>
        </p:txBody>
      </p:sp>
      <p:grpSp>
        <p:nvGrpSpPr>
          <p:cNvPr id="34" name="Group 1"/>
          <p:cNvGrpSpPr>
            <a:grpSpLocks/>
          </p:cNvGrpSpPr>
          <p:nvPr/>
        </p:nvGrpSpPr>
        <p:grpSpPr bwMode="auto">
          <a:xfrm>
            <a:off x="5607821" y="8913835"/>
            <a:ext cx="1206967" cy="334747"/>
            <a:chOff x="514350" y="701675"/>
            <a:chExt cx="10079038" cy="2760663"/>
          </a:xfrm>
        </p:grpSpPr>
        <p:sp>
          <p:nvSpPr>
            <p:cNvPr id="35" name="Freeform 34"/>
            <p:cNvSpPr>
              <a:spLocks noChangeArrowheads="1"/>
            </p:cNvSpPr>
            <p:nvPr/>
          </p:nvSpPr>
          <p:spPr bwMode="auto">
            <a:xfrm>
              <a:off x="7310248" y="3156628"/>
              <a:ext cx="1172153" cy="305710"/>
            </a:xfrm>
            <a:custGeom>
              <a:avLst/>
              <a:gdLst>
                <a:gd name="T0" fmla="*/ 0 w 3253"/>
                <a:gd name="T1" fmla="*/ 7 h 852"/>
                <a:gd name="T2" fmla="*/ 0 w 3253"/>
                <a:gd name="T3" fmla="*/ 7 h 852"/>
                <a:gd name="T4" fmla="*/ 344 w 3253"/>
                <a:gd name="T5" fmla="*/ 7 h 852"/>
                <a:gd name="T6" fmla="*/ 666 w 3253"/>
                <a:gd name="T7" fmla="*/ 299 h 852"/>
                <a:gd name="T8" fmla="*/ 666 w 3253"/>
                <a:gd name="T9" fmla="*/ 301 h 852"/>
                <a:gd name="T10" fmla="*/ 325 w 3253"/>
                <a:gd name="T11" fmla="*/ 597 h 852"/>
                <a:gd name="T12" fmla="*/ 186 w 3253"/>
                <a:gd name="T13" fmla="*/ 597 h 852"/>
                <a:gd name="T14" fmla="*/ 186 w 3253"/>
                <a:gd name="T15" fmla="*/ 851 h 852"/>
                <a:gd name="T16" fmla="*/ 0 w 3253"/>
                <a:gd name="T17" fmla="*/ 851 h 852"/>
                <a:gd name="T18" fmla="*/ 0 w 3253"/>
                <a:gd name="T19" fmla="*/ 7 h 852"/>
                <a:gd name="T20" fmla="*/ 332 w 3253"/>
                <a:gd name="T21" fmla="*/ 432 h 852"/>
                <a:gd name="T22" fmla="*/ 332 w 3253"/>
                <a:gd name="T23" fmla="*/ 432 h 852"/>
                <a:gd name="T24" fmla="*/ 480 w 3253"/>
                <a:gd name="T25" fmla="*/ 305 h 852"/>
                <a:gd name="T26" fmla="*/ 480 w 3253"/>
                <a:gd name="T27" fmla="*/ 303 h 852"/>
                <a:gd name="T28" fmla="*/ 328 w 3253"/>
                <a:gd name="T29" fmla="*/ 174 h 852"/>
                <a:gd name="T30" fmla="*/ 186 w 3253"/>
                <a:gd name="T31" fmla="*/ 174 h 852"/>
                <a:gd name="T32" fmla="*/ 186 w 3253"/>
                <a:gd name="T33" fmla="*/ 432 h 852"/>
                <a:gd name="T34" fmla="*/ 332 w 3253"/>
                <a:gd name="T35" fmla="*/ 432 h 852"/>
                <a:gd name="T36" fmla="*/ 804 w 3253"/>
                <a:gd name="T37" fmla="*/ 7 h 852"/>
                <a:gd name="T38" fmla="*/ 804 w 3253"/>
                <a:gd name="T39" fmla="*/ 7 h 852"/>
                <a:gd name="T40" fmla="*/ 990 w 3253"/>
                <a:gd name="T41" fmla="*/ 7 h 852"/>
                <a:gd name="T42" fmla="*/ 990 w 3253"/>
                <a:gd name="T43" fmla="*/ 682 h 852"/>
                <a:gd name="T44" fmla="*/ 1411 w 3253"/>
                <a:gd name="T45" fmla="*/ 682 h 852"/>
                <a:gd name="T46" fmla="*/ 1411 w 3253"/>
                <a:gd name="T47" fmla="*/ 851 h 852"/>
                <a:gd name="T48" fmla="*/ 804 w 3253"/>
                <a:gd name="T49" fmla="*/ 851 h 852"/>
                <a:gd name="T50" fmla="*/ 804 w 3253"/>
                <a:gd name="T51" fmla="*/ 7 h 852"/>
                <a:gd name="T52" fmla="*/ 1838 w 3253"/>
                <a:gd name="T53" fmla="*/ 0 h 852"/>
                <a:gd name="T54" fmla="*/ 1838 w 3253"/>
                <a:gd name="T55" fmla="*/ 0 h 852"/>
                <a:gd name="T56" fmla="*/ 2010 w 3253"/>
                <a:gd name="T57" fmla="*/ 0 h 852"/>
                <a:gd name="T58" fmla="*/ 2372 w 3253"/>
                <a:gd name="T59" fmla="*/ 851 h 852"/>
                <a:gd name="T60" fmla="*/ 2177 w 3253"/>
                <a:gd name="T61" fmla="*/ 851 h 852"/>
                <a:gd name="T62" fmla="*/ 2101 w 3253"/>
                <a:gd name="T63" fmla="*/ 661 h 852"/>
                <a:gd name="T64" fmla="*/ 1743 w 3253"/>
                <a:gd name="T65" fmla="*/ 661 h 852"/>
                <a:gd name="T66" fmla="*/ 1667 w 3253"/>
                <a:gd name="T67" fmla="*/ 851 h 852"/>
                <a:gd name="T68" fmla="*/ 1479 w 3253"/>
                <a:gd name="T69" fmla="*/ 851 h 852"/>
                <a:gd name="T70" fmla="*/ 1838 w 3253"/>
                <a:gd name="T71" fmla="*/ 0 h 852"/>
                <a:gd name="T72" fmla="*/ 2035 w 3253"/>
                <a:gd name="T73" fmla="*/ 498 h 852"/>
                <a:gd name="T74" fmla="*/ 2035 w 3253"/>
                <a:gd name="T75" fmla="*/ 498 h 852"/>
                <a:gd name="T76" fmla="*/ 1923 w 3253"/>
                <a:gd name="T77" fmla="*/ 225 h 852"/>
                <a:gd name="T78" fmla="*/ 1811 w 3253"/>
                <a:gd name="T79" fmla="*/ 498 h 852"/>
                <a:gd name="T80" fmla="*/ 2035 w 3253"/>
                <a:gd name="T81" fmla="*/ 498 h 852"/>
                <a:gd name="T82" fmla="*/ 2501 w 3253"/>
                <a:gd name="T83" fmla="*/ 7 h 852"/>
                <a:gd name="T84" fmla="*/ 2501 w 3253"/>
                <a:gd name="T85" fmla="*/ 7 h 852"/>
                <a:gd name="T86" fmla="*/ 2672 w 3253"/>
                <a:gd name="T87" fmla="*/ 7 h 852"/>
                <a:gd name="T88" fmla="*/ 3068 w 3253"/>
                <a:gd name="T89" fmla="*/ 527 h 852"/>
                <a:gd name="T90" fmla="*/ 3068 w 3253"/>
                <a:gd name="T91" fmla="*/ 7 h 852"/>
                <a:gd name="T92" fmla="*/ 3252 w 3253"/>
                <a:gd name="T93" fmla="*/ 7 h 852"/>
                <a:gd name="T94" fmla="*/ 3252 w 3253"/>
                <a:gd name="T95" fmla="*/ 851 h 852"/>
                <a:gd name="T96" fmla="*/ 3093 w 3253"/>
                <a:gd name="T97" fmla="*/ 851 h 852"/>
                <a:gd name="T98" fmla="*/ 2685 w 3253"/>
                <a:gd name="T99" fmla="*/ 314 h 852"/>
                <a:gd name="T100" fmla="*/ 2685 w 3253"/>
                <a:gd name="T101" fmla="*/ 851 h 852"/>
                <a:gd name="T102" fmla="*/ 2501 w 3253"/>
                <a:gd name="T103" fmla="*/ 851 h 852"/>
                <a:gd name="T104" fmla="*/ 2501 w 3253"/>
                <a:gd name="T105" fmla="*/ 7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53" h="852">
                  <a:moveTo>
                    <a:pt x="0" y="7"/>
                  </a:moveTo>
                  <a:lnTo>
                    <a:pt x="0" y="7"/>
                  </a:lnTo>
                  <a:cubicBezTo>
                    <a:pt x="344" y="7"/>
                    <a:pt x="344" y="7"/>
                    <a:pt x="344" y="7"/>
                  </a:cubicBezTo>
                  <a:cubicBezTo>
                    <a:pt x="545" y="7"/>
                    <a:pt x="666" y="127"/>
                    <a:pt x="666" y="299"/>
                  </a:cubicBezTo>
                  <a:cubicBezTo>
                    <a:pt x="666" y="301"/>
                    <a:pt x="666" y="301"/>
                    <a:pt x="666" y="301"/>
                  </a:cubicBezTo>
                  <a:cubicBezTo>
                    <a:pt x="666" y="495"/>
                    <a:pt x="516" y="597"/>
                    <a:pt x="325" y="597"/>
                  </a:cubicBezTo>
                  <a:cubicBezTo>
                    <a:pt x="186" y="597"/>
                    <a:pt x="186" y="597"/>
                    <a:pt x="186" y="597"/>
                  </a:cubicBezTo>
                  <a:cubicBezTo>
                    <a:pt x="186" y="851"/>
                    <a:pt x="186" y="851"/>
                    <a:pt x="186" y="851"/>
                  </a:cubicBezTo>
                  <a:cubicBezTo>
                    <a:pt x="0" y="851"/>
                    <a:pt x="0" y="851"/>
                    <a:pt x="0" y="851"/>
                  </a:cubicBezTo>
                  <a:lnTo>
                    <a:pt x="0" y="7"/>
                  </a:lnTo>
                  <a:close/>
                  <a:moveTo>
                    <a:pt x="332" y="432"/>
                  </a:moveTo>
                  <a:lnTo>
                    <a:pt x="332" y="432"/>
                  </a:lnTo>
                  <a:cubicBezTo>
                    <a:pt x="425" y="432"/>
                    <a:pt x="480" y="377"/>
                    <a:pt x="480" y="305"/>
                  </a:cubicBezTo>
                  <a:cubicBezTo>
                    <a:pt x="480" y="303"/>
                    <a:pt x="480" y="303"/>
                    <a:pt x="480" y="303"/>
                  </a:cubicBezTo>
                  <a:cubicBezTo>
                    <a:pt x="480" y="218"/>
                    <a:pt x="421" y="174"/>
                    <a:pt x="328" y="174"/>
                  </a:cubicBezTo>
                  <a:cubicBezTo>
                    <a:pt x="186" y="174"/>
                    <a:pt x="186" y="174"/>
                    <a:pt x="186" y="174"/>
                  </a:cubicBezTo>
                  <a:cubicBezTo>
                    <a:pt x="186" y="432"/>
                    <a:pt x="186" y="432"/>
                    <a:pt x="186" y="432"/>
                  </a:cubicBezTo>
                  <a:lnTo>
                    <a:pt x="332" y="432"/>
                  </a:lnTo>
                  <a:close/>
                  <a:moveTo>
                    <a:pt x="804" y="7"/>
                  </a:moveTo>
                  <a:lnTo>
                    <a:pt x="804" y="7"/>
                  </a:lnTo>
                  <a:cubicBezTo>
                    <a:pt x="990" y="7"/>
                    <a:pt x="990" y="7"/>
                    <a:pt x="990" y="7"/>
                  </a:cubicBezTo>
                  <a:cubicBezTo>
                    <a:pt x="990" y="682"/>
                    <a:pt x="990" y="682"/>
                    <a:pt x="990" y="682"/>
                  </a:cubicBezTo>
                  <a:cubicBezTo>
                    <a:pt x="1411" y="682"/>
                    <a:pt x="1411" y="682"/>
                    <a:pt x="1411" y="682"/>
                  </a:cubicBezTo>
                  <a:cubicBezTo>
                    <a:pt x="1411" y="851"/>
                    <a:pt x="1411" y="851"/>
                    <a:pt x="1411" y="851"/>
                  </a:cubicBezTo>
                  <a:cubicBezTo>
                    <a:pt x="804" y="851"/>
                    <a:pt x="804" y="851"/>
                    <a:pt x="804" y="851"/>
                  </a:cubicBezTo>
                  <a:lnTo>
                    <a:pt x="804" y="7"/>
                  </a:lnTo>
                  <a:close/>
                  <a:moveTo>
                    <a:pt x="1838" y="0"/>
                  </a:moveTo>
                  <a:lnTo>
                    <a:pt x="1838" y="0"/>
                  </a:lnTo>
                  <a:cubicBezTo>
                    <a:pt x="2010" y="0"/>
                    <a:pt x="2010" y="0"/>
                    <a:pt x="2010" y="0"/>
                  </a:cubicBezTo>
                  <a:cubicBezTo>
                    <a:pt x="2372" y="851"/>
                    <a:pt x="2372" y="851"/>
                    <a:pt x="2372" y="851"/>
                  </a:cubicBezTo>
                  <a:cubicBezTo>
                    <a:pt x="2177" y="851"/>
                    <a:pt x="2177" y="851"/>
                    <a:pt x="2177" y="851"/>
                  </a:cubicBezTo>
                  <a:cubicBezTo>
                    <a:pt x="2101" y="661"/>
                    <a:pt x="2101" y="661"/>
                    <a:pt x="2101" y="661"/>
                  </a:cubicBezTo>
                  <a:cubicBezTo>
                    <a:pt x="1743" y="661"/>
                    <a:pt x="1743" y="661"/>
                    <a:pt x="1743" y="661"/>
                  </a:cubicBezTo>
                  <a:cubicBezTo>
                    <a:pt x="1667" y="851"/>
                    <a:pt x="1667" y="851"/>
                    <a:pt x="1667" y="851"/>
                  </a:cubicBezTo>
                  <a:cubicBezTo>
                    <a:pt x="1479" y="851"/>
                    <a:pt x="1479" y="851"/>
                    <a:pt x="1479" y="851"/>
                  </a:cubicBezTo>
                  <a:lnTo>
                    <a:pt x="1838" y="0"/>
                  </a:lnTo>
                  <a:close/>
                  <a:moveTo>
                    <a:pt x="2035" y="498"/>
                  </a:moveTo>
                  <a:lnTo>
                    <a:pt x="2035" y="498"/>
                  </a:lnTo>
                  <a:cubicBezTo>
                    <a:pt x="1923" y="225"/>
                    <a:pt x="1923" y="225"/>
                    <a:pt x="1923" y="225"/>
                  </a:cubicBezTo>
                  <a:cubicBezTo>
                    <a:pt x="1811" y="498"/>
                    <a:pt x="1811" y="498"/>
                    <a:pt x="1811" y="498"/>
                  </a:cubicBezTo>
                  <a:lnTo>
                    <a:pt x="2035" y="498"/>
                  </a:lnTo>
                  <a:close/>
                  <a:moveTo>
                    <a:pt x="2501" y="7"/>
                  </a:moveTo>
                  <a:lnTo>
                    <a:pt x="2501" y="7"/>
                  </a:lnTo>
                  <a:cubicBezTo>
                    <a:pt x="2672" y="7"/>
                    <a:pt x="2672" y="7"/>
                    <a:pt x="2672" y="7"/>
                  </a:cubicBezTo>
                  <a:cubicBezTo>
                    <a:pt x="3068" y="527"/>
                    <a:pt x="3068" y="527"/>
                    <a:pt x="3068" y="527"/>
                  </a:cubicBezTo>
                  <a:cubicBezTo>
                    <a:pt x="3068" y="7"/>
                    <a:pt x="3068" y="7"/>
                    <a:pt x="3068" y="7"/>
                  </a:cubicBezTo>
                  <a:cubicBezTo>
                    <a:pt x="3252" y="7"/>
                    <a:pt x="3252" y="7"/>
                    <a:pt x="3252" y="7"/>
                  </a:cubicBezTo>
                  <a:cubicBezTo>
                    <a:pt x="3252" y="851"/>
                    <a:pt x="3252" y="851"/>
                    <a:pt x="3252" y="851"/>
                  </a:cubicBezTo>
                  <a:cubicBezTo>
                    <a:pt x="3093" y="851"/>
                    <a:pt x="3093" y="851"/>
                    <a:pt x="3093" y="851"/>
                  </a:cubicBezTo>
                  <a:cubicBezTo>
                    <a:pt x="2685" y="314"/>
                    <a:pt x="2685" y="314"/>
                    <a:pt x="2685" y="314"/>
                  </a:cubicBezTo>
                  <a:cubicBezTo>
                    <a:pt x="2685" y="851"/>
                    <a:pt x="2685" y="851"/>
                    <a:pt x="2685" y="851"/>
                  </a:cubicBezTo>
                  <a:cubicBezTo>
                    <a:pt x="2501" y="851"/>
                    <a:pt x="2501" y="851"/>
                    <a:pt x="2501" y="851"/>
                  </a:cubicBezTo>
                  <a:lnTo>
                    <a:pt x="2501" y="7"/>
                  </a:lnTo>
                  <a:close/>
                </a:path>
              </a:pathLst>
            </a:custGeom>
            <a:solidFill>
              <a:srgbClr val="00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6" name="Freeform 2"/>
            <p:cNvSpPr>
              <a:spLocks noChangeArrowheads="1"/>
            </p:cNvSpPr>
            <p:nvPr/>
          </p:nvSpPr>
          <p:spPr bwMode="auto">
            <a:xfrm>
              <a:off x="514350" y="701675"/>
              <a:ext cx="4903416" cy="459493"/>
            </a:xfrm>
            <a:custGeom>
              <a:avLst/>
              <a:gdLst>
                <a:gd name="T0" fmla="*/ 0 w 13622"/>
                <a:gd name="T1" fmla="*/ 271 h 1281"/>
                <a:gd name="T2" fmla="*/ 1033 w 13622"/>
                <a:gd name="T3" fmla="*/ 271 h 1281"/>
                <a:gd name="T4" fmla="*/ 379 w 13622"/>
                <a:gd name="T5" fmla="*/ 1261 h 1281"/>
                <a:gd name="T6" fmla="*/ 1223 w 13622"/>
                <a:gd name="T7" fmla="*/ 728 h 1281"/>
                <a:gd name="T8" fmla="*/ 1496 w 13622"/>
                <a:gd name="T9" fmla="*/ 722 h 1281"/>
                <a:gd name="T10" fmla="*/ 2034 w 13622"/>
                <a:gd name="T11" fmla="*/ 17 h 1281"/>
                <a:gd name="T12" fmla="*/ 1761 w 13622"/>
                <a:gd name="T13" fmla="*/ 1280 h 1281"/>
                <a:gd name="T14" fmla="*/ 2586 w 13622"/>
                <a:gd name="T15" fmla="*/ 17 h 1281"/>
                <a:gd name="T16" fmla="*/ 2859 w 13622"/>
                <a:gd name="T17" fmla="*/ 267 h 1281"/>
                <a:gd name="T18" fmla="*/ 3453 w 13622"/>
                <a:gd name="T19" fmla="*/ 781 h 1281"/>
                <a:gd name="T20" fmla="*/ 2586 w 13622"/>
                <a:gd name="T21" fmla="*/ 1261 h 1281"/>
                <a:gd name="T22" fmla="*/ 4042 w 13622"/>
                <a:gd name="T23" fmla="*/ 271 h 1281"/>
                <a:gd name="T24" fmla="*/ 4693 w 13622"/>
                <a:gd name="T25" fmla="*/ 17 h 1281"/>
                <a:gd name="T26" fmla="*/ 4315 w 13622"/>
                <a:gd name="T27" fmla="*/ 1261 h 1281"/>
                <a:gd name="T28" fmla="*/ 4793 w 13622"/>
                <a:gd name="T29" fmla="*/ 1081 h 1281"/>
                <a:gd name="T30" fmla="*/ 5326 w 13622"/>
                <a:gd name="T31" fmla="*/ 1037 h 1281"/>
                <a:gd name="T32" fmla="*/ 5254 w 13622"/>
                <a:gd name="T33" fmla="*/ 758 h 1281"/>
                <a:gd name="T34" fmla="*/ 5278 w 13622"/>
                <a:gd name="T35" fmla="*/ 0 h 1281"/>
                <a:gd name="T36" fmla="*/ 5273 w 13622"/>
                <a:gd name="T37" fmla="*/ 241 h 1281"/>
                <a:gd name="T38" fmla="*/ 5381 w 13622"/>
                <a:gd name="T39" fmla="*/ 516 h 1281"/>
                <a:gd name="T40" fmla="*/ 5320 w 13622"/>
                <a:gd name="T41" fmla="*/ 1280 h 1281"/>
                <a:gd name="T42" fmla="*/ 6549 w 13622"/>
                <a:gd name="T43" fmla="*/ 17 h 1281"/>
                <a:gd name="T44" fmla="*/ 7326 w 13622"/>
                <a:gd name="T45" fmla="*/ 510 h 1281"/>
                <a:gd name="T46" fmla="*/ 7601 w 13622"/>
                <a:gd name="T47" fmla="*/ 1261 h 1281"/>
                <a:gd name="T48" fmla="*/ 6822 w 13622"/>
                <a:gd name="T49" fmla="*/ 762 h 1281"/>
                <a:gd name="T50" fmla="*/ 6549 w 13622"/>
                <a:gd name="T51" fmla="*/ 17 h 1281"/>
                <a:gd name="T52" fmla="*/ 8837 w 13622"/>
                <a:gd name="T53" fmla="*/ 17 h 1281"/>
                <a:gd name="T54" fmla="*/ 8172 w 13622"/>
                <a:gd name="T55" fmla="*/ 514 h 1281"/>
                <a:gd name="T56" fmla="*/ 8172 w 13622"/>
                <a:gd name="T57" fmla="*/ 758 h 1281"/>
                <a:gd name="T58" fmla="*/ 8847 w 13622"/>
                <a:gd name="T59" fmla="*/ 1261 h 1281"/>
                <a:gd name="T60" fmla="*/ 9516 w 13622"/>
                <a:gd name="T61" fmla="*/ 8 h 1281"/>
                <a:gd name="T62" fmla="*/ 10303 w 13622"/>
                <a:gd name="T63" fmla="*/ 1261 h 1281"/>
                <a:gd name="T64" fmla="*/ 9376 w 13622"/>
                <a:gd name="T65" fmla="*/ 982 h 1281"/>
                <a:gd name="T66" fmla="*/ 9516 w 13622"/>
                <a:gd name="T67" fmla="*/ 8 h 1281"/>
                <a:gd name="T68" fmla="*/ 9639 w 13622"/>
                <a:gd name="T69" fmla="*/ 336 h 1281"/>
                <a:gd name="T70" fmla="*/ 10496 w 13622"/>
                <a:gd name="T71" fmla="*/ 17 h 1281"/>
                <a:gd name="T72" fmla="*/ 10769 w 13622"/>
                <a:gd name="T73" fmla="*/ 1014 h 1281"/>
                <a:gd name="T74" fmla="*/ 10496 w 13622"/>
                <a:gd name="T75" fmla="*/ 1261 h 1281"/>
                <a:gd name="T76" fmla="*/ 11706 w 13622"/>
                <a:gd name="T77" fmla="*/ 271 h 1281"/>
                <a:gd name="T78" fmla="*/ 12360 w 13622"/>
                <a:gd name="T79" fmla="*/ 17 h 1281"/>
                <a:gd name="T80" fmla="*/ 11981 w 13622"/>
                <a:gd name="T81" fmla="*/ 1261 h 1281"/>
                <a:gd name="T82" fmla="*/ 12569 w 13622"/>
                <a:gd name="T83" fmla="*/ 17 h 1281"/>
                <a:gd name="T84" fmla="*/ 12843 w 13622"/>
                <a:gd name="T85" fmla="*/ 510 h 1281"/>
                <a:gd name="T86" fmla="*/ 13621 w 13622"/>
                <a:gd name="T87" fmla="*/ 17 h 1281"/>
                <a:gd name="T88" fmla="*/ 13348 w 13622"/>
                <a:gd name="T89" fmla="*/ 762 h 1281"/>
                <a:gd name="T90" fmla="*/ 12569 w 13622"/>
                <a:gd name="T91" fmla="*/ 1261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2" h="1281">
                  <a:moveTo>
                    <a:pt x="379" y="271"/>
                  </a:moveTo>
                  <a:lnTo>
                    <a:pt x="379" y="271"/>
                  </a:lnTo>
                  <a:cubicBezTo>
                    <a:pt x="0" y="271"/>
                    <a:pt x="0" y="271"/>
                    <a:pt x="0" y="271"/>
                  </a:cubicBezTo>
                  <a:cubicBezTo>
                    <a:pt x="0" y="17"/>
                    <a:pt x="0" y="17"/>
                    <a:pt x="0" y="17"/>
                  </a:cubicBezTo>
                  <a:cubicBezTo>
                    <a:pt x="1033" y="17"/>
                    <a:pt x="1033" y="17"/>
                    <a:pt x="1033" y="17"/>
                  </a:cubicBezTo>
                  <a:cubicBezTo>
                    <a:pt x="1033" y="271"/>
                    <a:pt x="1033" y="271"/>
                    <a:pt x="1033" y="271"/>
                  </a:cubicBezTo>
                  <a:cubicBezTo>
                    <a:pt x="654" y="271"/>
                    <a:pt x="654" y="271"/>
                    <a:pt x="654" y="271"/>
                  </a:cubicBezTo>
                  <a:cubicBezTo>
                    <a:pt x="654" y="1261"/>
                    <a:pt x="654" y="1261"/>
                    <a:pt x="654" y="1261"/>
                  </a:cubicBezTo>
                  <a:cubicBezTo>
                    <a:pt x="379" y="1261"/>
                    <a:pt x="379" y="1261"/>
                    <a:pt x="379" y="1261"/>
                  </a:cubicBezTo>
                  <a:lnTo>
                    <a:pt x="379" y="271"/>
                  </a:lnTo>
                  <a:close/>
                  <a:moveTo>
                    <a:pt x="1223" y="728"/>
                  </a:moveTo>
                  <a:lnTo>
                    <a:pt x="1223" y="728"/>
                  </a:lnTo>
                  <a:cubicBezTo>
                    <a:pt x="1223" y="17"/>
                    <a:pt x="1223" y="17"/>
                    <a:pt x="1223" y="17"/>
                  </a:cubicBezTo>
                  <a:cubicBezTo>
                    <a:pt x="1496" y="17"/>
                    <a:pt x="1496" y="17"/>
                    <a:pt x="1496" y="17"/>
                  </a:cubicBezTo>
                  <a:cubicBezTo>
                    <a:pt x="1496" y="722"/>
                    <a:pt x="1496" y="722"/>
                    <a:pt x="1496" y="722"/>
                  </a:cubicBezTo>
                  <a:cubicBezTo>
                    <a:pt x="1496" y="925"/>
                    <a:pt x="1598" y="1028"/>
                    <a:pt x="1765" y="1028"/>
                  </a:cubicBezTo>
                  <a:cubicBezTo>
                    <a:pt x="1932" y="1028"/>
                    <a:pt x="2034" y="927"/>
                    <a:pt x="2034" y="730"/>
                  </a:cubicBezTo>
                  <a:cubicBezTo>
                    <a:pt x="2034" y="17"/>
                    <a:pt x="2034" y="17"/>
                    <a:pt x="2034" y="17"/>
                  </a:cubicBezTo>
                  <a:cubicBezTo>
                    <a:pt x="2307" y="17"/>
                    <a:pt x="2307" y="17"/>
                    <a:pt x="2307" y="17"/>
                  </a:cubicBezTo>
                  <a:cubicBezTo>
                    <a:pt x="2307" y="719"/>
                    <a:pt x="2307" y="719"/>
                    <a:pt x="2307" y="719"/>
                  </a:cubicBezTo>
                  <a:cubicBezTo>
                    <a:pt x="2307" y="1096"/>
                    <a:pt x="2095" y="1280"/>
                    <a:pt x="1761" y="1280"/>
                  </a:cubicBezTo>
                  <a:cubicBezTo>
                    <a:pt x="1426" y="1280"/>
                    <a:pt x="1223" y="1094"/>
                    <a:pt x="1223" y="728"/>
                  </a:cubicBezTo>
                  <a:close/>
                  <a:moveTo>
                    <a:pt x="2586" y="17"/>
                  </a:moveTo>
                  <a:lnTo>
                    <a:pt x="2586" y="17"/>
                  </a:lnTo>
                  <a:cubicBezTo>
                    <a:pt x="3534" y="17"/>
                    <a:pt x="3534" y="17"/>
                    <a:pt x="3534" y="17"/>
                  </a:cubicBezTo>
                  <a:cubicBezTo>
                    <a:pt x="3534" y="267"/>
                    <a:pt x="3534" y="267"/>
                    <a:pt x="3534" y="267"/>
                  </a:cubicBezTo>
                  <a:cubicBezTo>
                    <a:pt x="2859" y="267"/>
                    <a:pt x="2859" y="267"/>
                    <a:pt x="2859" y="267"/>
                  </a:cubicBezTo>
                  <a:cubicBezTo>
                    <a:pt x="2859" y="531"/>
                    <a:pt x="2859" y="531"/>
                    <a:pt x="2859" y="531"/>
                  </a:cubicBezTo>
                  <a:cubicBezTo>
                    <a:pt x="3453" y="531"/>
                    <a:pt x="3453" y="531"/>
                    <a:pt x="3453" y="531"/>
                  </a:cubicBezTo>
                  <a:cubicBezTo>
                    <a:pt x="3453" y="781"/>
                    <a:pt x="3453" y="781"/>
                    <a:pt x="3453" y="781"/>
                  </a:cubicBezTo>
                  <a:cubicBezTo>
                    <a:pt x="2859" y="781"/>
                    <a:pt x="2859" y="781"/>
                    <a:pt x="2859" y="781"/>
                  </a:cubicBezTo>
                  <a:cubicBezTo>
                    <a:pt x="2859" y="1261"/>
                    <a:pt x="2859" y="1261"/>
                    <a:pt x="2859" y="1261"/>
                  </a:cubicBezTo>
                  <a:cubicBezTo>
                    <a:pt x="2586" y="1261"/>
                    <a:pt x="2586" y="1261"/>
                    <a:pt x="2586" y="1261"/>
                  </a:cubicBezTo>
                  <a:lnTo>
                    <a:pt x="2586" y="17"/>
                  </a:lnTo>
                  <a:close/>
                  <a:moveTo>
                    <a:pt x="4042" y="271"/>
                  </a:moveTo>
                  <a:lnTo>
                    <a:pt x="4042" y="271"/>
                  </a:lnTo>
                  <a:cubicBezTo>
                    <a:pt x="3663" y="271"/>
                    <a:pt x="3663" y="271"/>
                    <a:pt x="3663" y="271"/>
                  </a:cubicBezTo>
                  <a:cubicBezTo>
                    <a:pt x="3663" y="17"/>
                    <a:pt x="3663" y="17"/>
                    <a:pt x="3663" y="17"/>
                  </a:cubicBezTo>
                  <a:cubicBezTo>
                    <a:pt x="4693" y="17"/>
                    <a:pt x="4693" y="17"/>
                    <a:pt x="4693" y="17"/>
                  </a:cubicBezTo>
                  <a:cubicBezTo>
                    <a:pt x="4693" y="271"/>
                    <a:pt x="4693" y="271"/>
                    <a:pt x="4693" y="271"/>
                  </a:cubicBezTo>
                  <a:cubicBezTo>
                    <a:pt x="4315" y="271"/>
                    <a:pt x="4315" y="271"/>
                    <a:pt x="4315" y="271"/>
                  </a:cubicBezTo>
                  <a:cubicBezTo>
                    <a:pt x="4315" y="1261"/>
                    <a:pt x="4315" y="1261"/>
                    <a:pt x="4315" y="1261"/>
                  </a:cubicBezTo>
                  <a:cubicBezTo>
                    <a:pt x="4042" y="1261"/>
                    <a:pt x="4042" y="1261"/>
                    <a:pt x="4042" y="1261"/>
                  </a:cubicBezTo>
                  <a:lnTo>
                    <a:pt x="4042" y="271"/>
                  </a:lnTo>
                  <a:close/>
                  <a:moveTo>
                    <a:pt x="4793" y="1081"/>
                  </a:moveTo>
                  <a:lnTo>
                    <a:pt x="4793" y="1081"/>
                  </a:lnTo>
                  <a:cubicBezTo>
                    <a:pt x="4954" y="887"/>
                    <a:pt x="4954" y="887"/>
                    <a:pt x="4954" y="887"/>
                  </a:cubicBezTo>
                  <a:cubicBezTo>
                    <a:pt x="5066" y="980"/>
                    <a:pt x="5182" y="1037"/>
                    <a:pt x="5326" y="1037"/>
                  </a:cubicBezTo>
                  <a:cubicBezTo>
                    <a:pt x="5436" y="1037"/>
                    <a:pt x="5504" y="992"/>
                    <a:pt x="5504" y="920"/>
                  </a:cubicBezTo>
                  <a:cubicBezTo>
                    <a:pt x="5504" y="916"/>
                    <a:pt x="5504" y="916"/>
                    <a:pt x="5504" y="916"/>
                  </a:cubicBezTo>
                  <a:cubicBezTo>
                    <a:pt x="5504" y="846"/>
                    <a:pt x="5462" y="812"/>
                    <a:pt x="5254" y="758"/>
                  </a:cubicBezTo>
                  <a:cubicBezTo>
                    <a:pt x="5005" y="694"/>
                    <a:pt x="4842" y="624"/>
                    <a:pt x="4842" y="379"/>
                  </a:cubicBezTo>
                  <a:cubicBezTo>
                    <a:pt x="4842" y="375"/>
                    <a:pt x="4842" y="375"/>
                    <a:pt x="4842" y="375"/>
                  </a:cubicBezTo>
                  <a:cubicBezTo>
                    <a:pt x="4842" y="148"/>
                    <a:pt x="5024" y="0"/>
                    <a:pt x="5278" y="0"/>
                  </a:cubicBezTo>
                  <a:cubicBezTo>
                    <a:pt x="5459" y="0"/>
                    <a:pt x="5614" y="57"/>
                    <a:pt x="5739" y="159"/>
                  </a:cubicBezTo>
                  <a:cubicBezTo>
                    <a:pt x="5597" y="364"/>
                    <a:pt x="5597" y="364"/>
                    <a:pt x="5597" y="364"/>
                  </a:cubicBezTo>
                  <a:cubicBezTo>
                    <a:pt x="5487" y="288"/>
                    <a:pt x="5379" y="241"/>
                    <a:pt x="5273" y="241"/>
                  </a:cubicBezTo>
                  <a:cubicBezTo>
                    <a:pt x="5170" y="241"/>
                    <a:pt x="5115" y="290"/>
                    <a:pt x="5115" y="349"/>
                  </a:cubicBezTo>
                  <a:cubicBezTo>
                    <a:pt x="5115" y="353"/>
                    <a:pt x="5115" y="353"/>
                    <a:pt x="5115" y="353"/>
                  </a:cubicBezTo>
                  <a:cubicBezTo>
                    <a:pt x="5115" y="436"/>
                    <a:pt x="5167" y="461"/>
                    <a:pt x="5381" y="516"/>
                  </a:cubicBezTo>
                  <a:cubicBezTo>
                    <a:pt x="5635" y="582"/>
                    <a:pt x="5777" y="673"/>
                    <a:pt x="5777" y="891"/>
                  </a:cubicBezTo>
                  <a:cubicBezTo>
                    <a:pt x="5777" y="893"/>
                    <a:pt x="5777" y="893"/>
                    <a:pt x="5777" y="893"/>
                  </a:cubicBezTo>
                  <a:cubicBezTo>
                    <a:pt x="5777" y="1140"/>
                    <a:pt x="5589" y="1280"/>
                    <a:pt x="5320" y="1280"/>
                  </a:cubicBezTo>
                  <a:cubicBezTo>
                    <a:pt x="5132" y="1280"/>
                    <a:pt x="4941" y="1212"/>
                    <a:pt x="4793" y="1081"/>
                  </a:cubicBezTo>
                  <a:close/>
                  <a:moveTo>
                    <a:pt x="6549" y="17"/>
                  </a:moveTo>
                  <a:lnTo>
                    <a:pt x="6549" y="17"/>
                  </a:lnTo>
                  <a:cubicBezTo>
                    <a:pt x="6822" y="17"/>
                    <a:pt x="6822" y="17"/>
                    <a:pt x="6822" y="17"/>
                  </a:cubicBezTo>
                  <a:cubicBezTo>
                    <a:pt x="6822" y="510"/>
                    <a:pt x="6822" y="510"/>
                    <a:pt x="6822" y="510"/>
                  </a:cubicBezTo>
                  <a:cubicBezTo>
                    <a:pt x="7326" y="510"/>
                    <a:pt x="7326" y="510"/>
                    <a:pt x="7326" y="510"/>
                  </a:cubicBezTo>
                  <a:cubicBezTo>
                    <a:pt x="7326" y="17"/>
                    <a:pt x="7326" y="17"/>
                    <a:pt x="7326" y="17"/>
                  </a:cubicBezTo>
                  <a:cubicBezTo>
                    <a:pt x="7601" y="17"/>
                    <a:pt x="7601" y="17"/>
                    <a:pt x="7601" y="17"/>
                  </a:cubicBezTo>
                  <a:cubicBezTo>
                    <a:pt x="7601" y="1261"/>
                    <a:pt x="7601" y="1261"/>
                    <a:pt x="7601" y="1261"/>
                  </a:cubicBezTo>
                  <a:cubicBezTo>
                    <a:pt x="7326" y="1261"/>
                    <a:pt x="7326" y="1261"/>
                    <a:pt x="7326" y="1261"/>
                  </a:cubicBezTo>
                  <a:cubicBezTo>
                    <a:pt x="7326" y="762"/>
                    <a:pt x="7326" y="762"/>
                    <a:pt x="7326" y="762"/>
                  </a:cubicBezTo>
                  <a:cubicBezTo>
                    <a:pt x="6822" y="762"/>
                    <a:pt x="6822" y="762"/>
                    <a:pt x="6822" y="762"/>
                  </a:cubicBezTo>
                  <a:cubicBezTo>
                    <a:pt x="6822" y="1261"/>
                    <a:pt x="6822" y="1261"/>
                    <a:pt x="6822" y="1261"/>
                  </a:cubicBezTo>
                  <a:cubicBezTo>
                    <a:pt x="6549" y="1261"/>
                    <a:pt x="6549" y="1261"/>
                    <a:pt x="6549" y="1261"/>
                  </a:cubicBezTo>
                  <a:lnTo>
                    <a:pt x="6549" y="17"/>
                  </a:lnTo>
                  <a:close/>
                  <a:moveTo>
                    <a:pt x="7899" y="17"/>
                  </a:moveTo>
                  <a:lnTo>
                    <a:pt x="7899" y="17"/>
                  </a:lnTo>
                  <a:cubicBezTo>
                    <a:pt x="8837" y="17"/>
                    <a:pt x="8837" y="17"/>
                    <a:pt x="8837" y="17"/>
                  </a:cubicBezTo>
                  <a:cubicBezTo>
                    <a:pt x="8837" y="260"/>
                    <a:pt x="8837" y="260"/>
                    <a:pt x="8837" y="260"/>
                  </a:cubicBezTo>
                  <a:cubicBezTo>
                    <a:pt x="8172" y="260"/>
                    <a:pt x="8172" y="260"/>
                    <a:pt x="8172" y="260"/>
                  </a:cubicBezTo>
                  <a:cubicBezTo>
                    <a:pt x="8172" y="514"/>
                    <a:pt x="8172" y="514"/>
                    <a:pt x="8172" y="514"/>
                  </a:cubicBezTo>
                  <a:cubicBezTo>
                    <a:pt x="8758" y="514"/>
                    <a:pt x="8758" y="514"/>
                    <a:pt x="8758" y="514"/>
                  </a:cubicBezTo>
                  <a:cubicBezTo>
                    <a:pt x="8758" y="758"/>
                    <a:pt x="8758" y="758"/>
                    <a:pt x="8758" y="758"/>
                  </a:cubicBezTo>
                  <a:cubicBezTo>
                    <a:pt x="8172" y="758"/>
                    <a:pt x="8172" y="758"/>
                    <a:pt x="8172" y="758"/>
                  </a:cubicBezTo>
                  <a:cubicBezTo>
                    <a:pt x="8172" y="1018"/>
                    <a:pt x="8172" y="1018"/>
                    <a:pt x="8172" y="1018"/>
                  </a:cubicBezTo>
                  <a:cubicBezTo>
                    <a:pt x="8847" y="1018"/>
                    <a:pt x="8847" y="1018"/>
                    <a:pt x="8847" y="1018"/>
                  </a:cubicBezTo>
                  <a:cubicBezTo>
                    <a:pt x="8847" y="1261"/>
                    <a:pt x="8847" y="1261"/>
                    <a:pt x="8847" y="1261"/>
                  </a:cubicBezTo>
                  <a:cubicBezTo>
                    <a:pt x="7899" y="1261"/>
                    <a:pt x="7899" y="1261"/>
                    <a:pt x="7899" y="1261"/>
                  </a:cubicBezTo>
                  <a:lnTo>
                    <a:pt x="7899" y="17"/>
                  </a:lnTo>
                  <a:close/>
                  <a:moveTo>
                    <a:pt x="9516" y="8"/>
                  </a:moveTo>
                  <a:lnTo>
                    <a:pt x="9516" y="8"/>
                  </a:lnTo>
                  <a:cubicBezTo>
                    <a:pt x="9770" y="8"/>
                    <a:pt x="9770" y="8"/>
                    <a:pt x="9770" y="8"/>
                  </a:cubicBezTo>
                  <a:cubicBezTo>
                    <a:pt x="10303" y="1261"/>
                    <a:pt x="10303" y="1261"/>
                    <a:pt x="10303" y="1261"/>
                  </a:cubicBezTo>
                  <a:cubicBezTo>
                    <a:pt x="10015" y="1261"/>
                    <a:pt x="10015" y="1261"/>
                    <a:pt x="10015" y="1261"/>
                  </a:cubicBezTo>
                  <a:cubicBezTo>
                    <a:pt x="9903" y="982"/>
                    <a:pt x="9903" y="982"/>
                    <a:pt x="9903" y="982"/>
                  </a:cubicBezTo>
                  <a:cubicBezTo>
                    <a:pt x="9376" y="982"/>
                    <a:pt x="9376" y="982"/>
                    <a:pt x="9376" y="982"/>
                  </a:cubicBezTo>
                  <a:cubicBezTo>
                    <a:pt x="9262" y="1261"/>
                    <a:pt x="9262" y="1261"/>
                    <a:pt x="9262" y="1261"/>
                  </a:cubicBezTo>
                  <a:cubicBezTo>
                    <a:pt x="8983" y="1261"/>
                    <a:pt x="8983" y="1261"/>
                    <a:pt x="8983" y="1261"/>
                  </a:cubicBezTo>
                  <a:lnTo>
                    <a:pt x="9516" y="8"/>
                  </a:lnTo>
                  <a:close/>
                  <a:moveTo>
                    <a:pt x="9804" y="741"/>
                  </a:moveTo>
                  <a:lnTo>
                    <a:pt x="9804" y="741"/>
                  </a:lnTo>
                  <a:cubicBezTo>
                    <a:pt x="9639" y="336"/>
                    <a:pt x="9639" y="336"/>
                    <a:pt x="9639" y="336"/>
                  </a:cubicBezTo>
                  <a:cubicBezTo>
                    <a:pt x="9474" y="741"/>
                    <a:pt x="9474" y="741"/>
                    <a:pt x="9474" y="741"/>
                  </a:cubicBezTo>
                  <a:lnTo>
                    <a:pt x="9804" y="741"/>
                  </a:lnTo>
                  <a:close/>
                  <a:moveTo>
                    <a:pt x="10496" y="17"/>
                  </a:moveTo>
                  <a:lnTo>
                    <a:pt x="10496" y="17"/>
                  </a:lnTo>
                  <a:cubicBezTo>
                    <a:pt x="10769" y="17"/>
                    <a:pt x="10769" y="17"/>
                    <a:pt x="10769" y="17"/>
                  </a:cubicBezTo>
                  <a:cubicBezTo>
                    <a:pt x="10769" y="1014"/>
                    <a:pt x="10769" y="1014"/>
                    <a:pt x="10769" y="1014"/>
                  </a:cubicBezTo>
                  <a:cubicBezTo>
                    <a:pt x="11389" y="1014"/>
                    <a:pt x="11389" y="1014"/>
                    <a:pt x="11389" y="1014"/>
                  </a:cubicBezTo>
                  <a:cubicBezTo>
                    <a:pt x="11389" y="1261"/>
                    <a:pt x="11389" y="1261"/>
                    <a:pt x="11389" y="1261"/>
                  </a:cubicBezTo>
                  <a:cubicBezTo>
                    <a:pt x="10496" y="1261"/>
                    <a:pt x="10496" y="1261"/>
                    <a:pt x="10496" y="1261"/>
                  </a:cubicBezTo>
                  <a:lnTo>
                    <a:pt x="10496" y="17"/>
                  </a:lnTo>
                  <a:close/>
                  <a:moveTo>
                    <a:pt x="11706" y="271"/>
                  </a:moveTo>
                  <a:lnTo>
                    <a:pt x="11706" y="271"/>
                  </a:lnTo>
                  <a:cubicBezTo>
                    <a:pt x="11327" y="271"/>
                    <a:pt x="11327" y="271"/>
                    <a:pt x="11327" y="271"/>
                  </a:cubicBezTo>
                  <a:cubicBezTo>
                    <a:pt x="11327" y="17"/>
                    <a:pt x="11327" y="17"/>
                    <a:pt x="11327" y="17"/>
                  </a:cubicBezTo>
                  <a:cubicBezTo>
                    <a:pt x="12360" y="17"/>
                    <a:pt x="12360" y="17"/>
                    <a:pt x="12360" y="17"/>
                  </a:cubicBezTo>
                  <a:cubicBezTo>
                    <a:pt x="12360" y="271"/>
                    <a:pt x="12360" y="271"/>
                    <a:pt x="12360" y="271"/>
                  </a:cubicBezTo>
                  <a:cubicBezTo>
                    <a:pt x="11981" y="271"/>
                    <a:pt x="11981" y="271"/>
                    <a:pt x="11981" y="271"/>
                  </a:cubicBezTo>
                  <a:cubicBezTo>
                    <a:pt x="11981" y="1261"/>
                    <a:pt x="11981" y="1261"/>
                    <a:pt x="11981" y="1261"/>
                  </a:cubicBezTo>
                  <a:cubicBezTo>
                    <a:pt x="11706" y="1261"/>
                    <a:pt x="11706" y="1261"/>
                    <a:pt x="11706" y="1261"/>
                  </a:cubicBezTo>
                  <a:lnTo>
                    <a:pt x="11706" y="271"/>
                  </a:lnTo>
                  <a:close/>
                  <a:moveTo>
                    <a:pt x="12569" y="17"/>
                  </a:moveTo>
                  <a:lnTo>
                    <a:pt x="12569" y="17"/>
                  </a:lnTo>
                  <a:cubicBezTo>
                    <a:pt x="12843" y="17"/>
                    <a:pt x="12843" y="17"/>
                    <a:pt x="12843" y="17"/>
                  </a:cubicBezTo>
                  <a:cubicBezTo>
                    <a:pt x="12843" y="510"/>
                    <a:pt x="12843" y="510"/>
                    <a:pt x="12843" y="510"/>
                  </a:cubicBezTo>
                  <a:cubicBezTo>
                    <a:pt x="13348" y="510"/>
                    <a:pt x="13348" y="510"/>
                    <a:pt x="13348" y="510"/>
                  </a:cubicBezTo>
                  <a:cubicBezTo>
                    <a:pt x="13348" y="17"/>
                    <a:pt x="13348" y="17"/>
                    <a:pt x="13348" y="17"/>
                  </a:cubicBezTo>
                  <a:cubicBezTo>
                    <a:pt x="13621" y="17"/>
                    <a:pt x="13621" y="17"/>
                    <a:pt x="13621" y="17"/>
                  </a:cubicBezTo>
                  <a:cubicBezTo>
                    <a:pt x="13621" y="1261"/>
                    <a:pt x="13621" y="1261"/>
                    <a:pt x="13621" y="1261"/>
                  </a:cubicBezTo>
                  <a:cubicBezTo>
                    <a:pt x="13348" y="1261"/>
                    <a:pt x="13348" y="1261"/>
                    <a:pt x="13348" y="1261"/>
                  </a:cubicBezTo>
                  <a:cubicBezTo>
                    <a:pt x="13348" y="762"/>
                    <a:pt x="13348" y="762"/>
                    <a:pt x="13348" y="762"/>
                  </a:cubicBezTo>
                  <a:cubicBezTo>
                    <a:pt x="12843" y="762"/>
                    <a:pt x="12843" y="762"/>
                    <a:pt x="12843" y="762"/>
                  </a:cubicBezTo>
                  <a:cubicBezTo>
                    <a:pt x="12843" y="1261"/>
                    <a:pt x="12843" y="1261"/>
                    <a:pt x="12843" y="1261"/>
                  </a:cubicBezTo>
                  <a:cubicBezTo>
                    <a:pt x="12569" y="1261"/>
                    <a:pt x="12569" y="1261"/>
                    <a:pt x="12569" y="1261"/>
                  </a:cubicBezTo>
                  <a:lnTo>
                    <a:pt x="12569" y="17"/>
                  </a:lnTo>
                  <a:close/>
                </a:path>
              </a:pathLst>
            </a:custGeom>
            <a:solidFill>
              <a:srgbClr val="00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7" name="Freeform 3"/>
            <p:cNvSpPr>
              <a:spLocks noChangeArrowheads="1"/>
            </p:cNvSpPr>
            <p:nvPr/>
          </p:nvSpPr>
          <p:spPr bwMode="auto">
            <a:xfrm>
              <a:off x="6936196" y="1305686"/>
              <a:ext cx="1825819" cy="1774977"/>
            </a:xfrm>
            <a:custGeom>
              <a:avLst/>
              <a:gdLst>
                <a:gd name="T0" fmla="*/ 2221 w 5071"/>
                <a:gd name="T1" fmla="*/ 2050 h 4932"/>
                <a:gd name="T2" fmla="*/ 2221 w 5071"/>
                <a:gd name="T3" fmla="*/ 2050 h 4932"/>
                <a:gd name="T4" fmla="*/ 2767 w 5071"/>
                <a:gd name="T5" fmla="*/ 3259 h 4932"/>
                <a:gd name="T6" fmla="*/ 2767 w 5071"/>
                <a:gd name="T7" fmla="*/ 4598 h 4932"/>
                <a:gd name="T8" fmla="*/ 2767 w 5071"/>
                <a:gd name="T9" fmla="*/ 4607 h 4932"/>
                <a:gd name="T10" fmla="*/ 3087 w 5071"/>
                <a:gd name="T11" fmla="*/ 4461 h 4932"/>
                <a:gd name="T12" fmla="*/ 3087 w 5071"/>
                <a:gd name="T13" fmla="*/ 3259 h 4932"/>
                <a:gd name="T14" fmla="*/ 3635 w 5071"/>
                <a:gd name="T15" fmla="*/ 2052 h 4932"/>
                <a:gd name="T16" fmla="*/ 4837 w 5071"/>
                <a:gd name="T17" fmla="*/ 998 h 4932"/>
                <a:gd name="T18" fmla="*/ 4852 w 5071"/>
                <a:gd name="T19" fmla="*/ 988 h 4932"/>
                <a:gd name="T20" fmla="*/ 4805 w 5071"/>
                <a:gd name="T21" fmla="*/ 903 h 4932"/>
                <a:gd name="T22" fmla="*/ 1633 w 5071"/>
                <a:gd name="T23" fmla="*/ 892 h 4932"/>
                <a:gd name="T24" fmla="*/ 1263 w 5071"/>
                <a:gd name="T25" fmla="*/ 1203 h 4932"/>
                <a:gd name="T26" fmla="*/ 2221 w 5071"/>
                <a:gd name="T27" fmla="*/ 2050 h 4932"/>
                <a:gd name="T28" fmla="*/ 2926 w 5071"/>
                <a:gd name="T29" fmla="*/ 780 h 4932"/>
                <a:gd name="T30" fmla="*/ 2926 w 5071"/>
                <a:gd name="T31" fmla="*/ 780 h 4932"/>
                <a:gd name="T32" fmla="*/ 3510 w 5071"/>
                <a:gd name="T33" fmla="*/ 1396 h 4932"/>
                <a:gd name="T34" fmla="*/ 2899 w 5071"/>
                <a:gd name="T35" fmla="*/ 1984 h 4932"/>
                <a:gd name="T36" fmla="*/ 2348 w 5071"/>
                <a:gd name="T37" fmla="*/ 1390 h 4932"/>
                <a:gd name="T38" fmla="*/ 2926 w 5071"/>
                <a:gd name="T39" fmla="*/ 780 h 4932"/>
                <a:gd name="T40" fmla="*/ 5008 w 5071"/>
                <a:gd name="T41" fmla="*/ 1565 h 4932"/>
                <a:gd name="T42" fmla="*/ 5008 w 5071"/>
                <a:gd name="T43" fmla="*/ 1565 h 4932"/>
                <a:gd name="T44" fmla="*/ 3626 w 5071"/>
                <a:gd name="T45" fmla="*/ 4118 h 4932"/>
                <a:gd name="T46" fmla="*/ 3626 w 5071"/>
                <a:gd name="T47" fmla="*/ 3259 h 4932"/>
                <a:gd name="T48" fmla="*/ 3990 w 5071"/>
                <a:gd name="T49" fmla="*/ 2455 h 4932"/>
                <a:gd name="T50" fmla="*/ 5008 w 5071"/>
                <a:gd name="T51" fmla="*/ 1565 h 4932"/>
                <a:gd name="T52" fmla="*/ 2281 w 5071"/>
                <a:gd name="T53" fmla="*/ 4757 h 4932"/>
                <a:gd name="T54" fmla="*/ 2281 w 5071"/>
                <a:gd name="T55" fmla="*/ 4757 h 4932"/>
                <a:gd name="T56" fmla="*/ 412 w 5071"/>
                <a:gd name="T57" fmla="*/ 4139 h 4932"/>
                <a:gd name="T58" fmla="*/ 897 w 5071"/>
                <a:gd name="T59" fmla="*/ 1599 h 4932"/>
                <a:gd name="T60" fmla="*/ 1864 w 5071"/>
                <a:gd name="T61" fmla="*/ 2453 h 4932"/>
                <a:gd name="T62" fmla="*/ 2228 w 5071"/>
                <a:gd name="T63" fmla="*/ 3259 h 4932"/>
                <a:gd name="T64" fmla="*/ 2228 w 5071"/>
                <a:gd name="T65" fmla="*/ 4598 h 4932"/>
                <a:gd name="T66" fmla="*/ 2281 w 5071"/>
                <a:gd name="T67" fmla="*/ 4757 h 4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1" h="4932">
                  <a:moveTo>
                    <a:pt x="2221" y="2050"/>
                  </a:moveTo>
                  <a:lnTo>
                    <a:pt x="2221" y="2050"/>
                  </a:lnTo>
                  <a:cubicBezTo>
                    <a:pt x="2528" y="2320"/>
                    <a:pt x="2767" y="2851"/>
                    <a:pt x="2767" y="3259"/>
                  </a:cubicBezTo>
                  <a:cubicBezTo>
                    <a:pt x="2767" y="4598"/>
                    <a:pt x="2767" y="4598"/>
                    <a:pt x="2767" y="4598"/>
                  </a:cubicBezTo>
                  <a:cubicBezTo>
                    <a:pt x="2767" y="4603"/>
                    <a:pt x="2767" y="4605"/>
                    <a:pt x="2767" y="4607"/>
                  </a:cubicBezTo>
                  <a:cubicBezTo>
                    <a:pt x="2873" y="4565"/>
                    <a:pt x="2981" y="4516"/>
                    <a:pt x="3087" y="4461"/>
                  </a:cubicBezTo>
                  <a:cubicBezTo>
                    <a:pt x="3087" y="3259"/>
                    <a:pt x="3087" y="3259"/>
                    <a:pt x="3087" y="3259"/>
                  </a:cubicBezTo>
                  <a:cubicBezTo>
                    <a:pt x="3087" y="2851"/>
                    <a:pt x="3328" y="2320"/>
                    <a:pt x="3635" y="2052"/>
                  </a:cubicBezTo>
                  <a:cubicBezTo>
                    <a:pt x="4837" y="998"/>
                    <a:pt x="4837" y="998"/>
                    <a:pt x="4837" y="998"/>
                  </a:cubicBezTo>
                  <a:cubicBezTo>
                    <a:pt x="4841" y="994"/>
                    <a:pt x="4848" y="992"/>
                    <a:pt x="4852" y="988"/>
                  </a:cubicBezTo>
                  <a:cubicBezTo>
                    <a:pt x="4837" y="958"/>
                    <a:pt x="4822" y="931"/>
                    <a:pt x="4805" y="903"/>
                  </a:cubicBezTo>
                  <a:cubicBezTo>
                    <a:pt x="4268" y="4"/>
                    <a:pt x="2848" y="0"/>
                    <a:pt x="1633" y="892"/>
                  </a:cubicBezTo>
                  <a:cubicBezTo>
                    <a:pt x="1502" y="990"/>
                    <a:pt x="1379" y="1093"/>
                    <a:pt x="1263" y="1203"/>
                  </a:cubicBezTo>
                  <a:lnTo>
                    <a:pt x="2221" y="2050"/>
                  </a:lnTo>
                  <a:close/>
                  <a:moveTo>
                    <a:pt x="2926" y="780"/>
                  </a:moveTo>
                  <a:lnTo>
                    <a:pt x="2926" y="780"/>
                  </a:lnTo>
                  <a:cubicBezTo>
                    <a:pt x="3250" y="782"/>
                    <a:pt x="3510" y="1060"/>
                    <a:pt x="3510" y="1396"/>
                  </a:cubicBezTo>
                  <a:cubicBezTo>
                    <a:pt x="3508" y="1724"/>
                    <a:pt x="3227" y="1993"/>
                    <a:pt x="2899" y="1984"/>
                  </a:cubicBezTo>
                  <a:cubicBezTo>
                    <a:pt x="2579" y="1976"/>
                    <a:pt x="2351" y="1728"/>
                    <a:pt x="2348" y="1390"/>
                  </a:cubicBezTo>
                  <a:cubicBezTo>
                    <a:pt x="2346" y="1041"/>
                    <a:pt x="2596" y="776"/>
                    <a:pt x="2926" y="780"/>
                  </a:cubicBezTo>
                  <a:close/>
                  <a:moveTo>
                    <a:pt x="5008" y="1565"/>
                  </a:moveTo>
                  <a:lnTo>
                    <a:pt x="5008" y="1565"/>
                  </a:lnTo>
                  <a:cubicBezTo>
                    <a:pt x="5070" y="2402"/>
                    <a:pt x="4547" y="3420"/>
                    <a:pt x="3626" y="4118"/>
                  </a:cubicBezTo>
                  <a:cubicBezTo>
                    <a:pt x="3626" y="3259"/>
                    <a:pt x="3626" y="3259"/>
                    <a:pt x="3626" y="3259"/>
                  </a:cubicBezTo>
                  <a:cubicBezTo>
                    <a:pt x="3626" y="3001"/>
                    <a:pt x="3796" y="2626"/>
                    <a:pt x="3990" y="2455"/>
                  </a:cubicBezTo>
                  <a:lnTo>
                    <a:pt x="5008" y="1565"/>
                  </a:lnTo>
                  <a:close/>
                  <a:moveTo>
                    <a:pt x="2281" y="4757"/>
                  </a:moveTo>
                  <a:lnTo>
                    <a:pt x="2281" y="4757"/>
                  </a:lnTo>
                  <a:cubicBezTo>
                    <a:pt x="1485" y="4931"/>
                    <a:pt x="761" y="4723"/>
                    <a:pt x="412" y="4139"/>
                  </a:cubicBezTo>
                  <a:cubicBezTo>
                    <a:pt x="0" y="3450"/>
                    <a:pt x="224" y="2436"/>
                    <a:pt x="897" y="1599"/>
                  </a:cubicBezTo>
                  <a:cubicBezTo>
                    <a:pt x="1864" y="2453"/>
                    <a:pt x="1864" y="2453"/>
                    <a:pt x="1864" y="2453"/>
                  </a:cubicBezTo>
                  <a:cubicBezTo>
                    <a:pt x="2058" y="2624"/>
                    <a:pt x="2228" y="3001"/>
                    <a:pt x="2228" y="3259"/>
                  </a:cubicBezTo>
                  <a:cubicBezTo>
                    <a:pt x="2228" y="4598"/>
                    <a:pt x="2228" y="4598"/>
                    <a:pt x="2228" y="4598"/>
                  </a:cubicBezTo>
                  <a:cubicBezTo>
                    <a:pt x="2228" y="4658"/>
                    <a:pt x="2247" y="4713"/>
                    <a:pt x="2281" y="4757"/>
                  </a:cubicBezTo>
                  <a:close/>
                </a:path>
              </a:pathLst>
            </a:custGeom>
            <a:solidFill>
              <a:srgbClr val="72904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8" name="Freeform 4"/>
            <p:cNvSpPr>
              <a:spLocks noChangeArrowheads="1"/>
            </p:cNvSpPr>
            <p:nvPr/>
          </p:nvSpPr>
          <p:spPr bwMode="auto">
            <a:xfrm>
              <a:off x="642120" y="1415001"/>
              <a:ext cx="9951268" cy="1602666"/>
            </a:xfrm>
            <a:custGeom>
              <a:avLst/>
              <a:gdLst>
                <a:gd name="T0" fmla="*/ 0 w 27640"/>
                <a:gd name="T1" fmla="*/ 4453 h 4454"/>
                <a:gd name="T2" fmla="*/ 2914 w 27640"/>
                <a:gd name="T3" fmla="*/ 0 h 4454"/>
                <a:gd name="T4" fmla="*/ 734 w 27640"/>
                <a:gd name="T5" fmla="*/ 631 h 4454"/>
                <a:gd name="T6" fmla="*/ 2533 w 27640"/>
                <a:gd name="T7" fmla="*/ 1935 h 4454"/>
                <a:gd name="T8" fmla="*/ 734 w 27640"/>
                <a:gd name="T9" fmla="*/ 2566 h 4454"/>
                <a:gd name="T10" fmla="*/ 0 w 27640"/>
                <a:gd name="T11" fmla="*/ 4453 h 4454"/>
                <a:gd name="T12" fmla="*/ 3248 w 27640"/>
                <a:gd name="T13" fmla="*/ 4453 h 4454"/>
                <a:gd name="T14" fmla="*/ 4807 w 27640"/>
                <a:gd name="T15" fmla="*/ 0 h 4454"/>
                <a:gd name="T16" fmla="*/ 6431 w 27640"/>
                <a:gd name="T17" fmla="*/ 1365 h 4454"/>
                <a:gd name="T18" fmla="*/ 5190 w 27640"/>
                <a:gd name="T19" fmla="*/ 2693 h 4454"/>
                <a:gd name="T20" fmla="*/ 5755 w 27640"/>
                <a:gd name="T21" fmla="*/ 4453 h 4454"/>
                <a:gd name="T22" fmla="*/ 3970 w 27640"/>
                <a:gd name="T23" fmla="*/ 2725 h 4454"/>
                <a:gd name="T24" fmla="*/ 3248 w 27640"/>
                <a:gd name="T25" fmla="*/ 4453 h 4454"/>
                <a:gd name="T26" fmla="*/ 3970 w 27640"/>
                <a:gd name="T27" fmla="*/ 2105 h 4454"/>
                <a:gd name="T28" fmla="*/ 5730 w 27640"/>
                <a:gd name="T29" fmla="*/ 1365 h 4454"/>
                <a:gd name="T30" fmla="*/ 4778 w 27640"/>
                <a:gd name="T31" fmla="*/ 618 h 4454"/>
                <a:gd name="T32" fmla="*/ 3970 w 27640"/>
                <a:gd name="T33" fmla="*/ 2105 h 4454"/>
                <a:gd name="T34" fmla="*/ 6991 w 27640"/>
                <a:gd name="T35" fmla="*/ 4453 h 4454"/>
                <a:gd name="T36" fmla="*/ 9911 w 27640"/>
                <a:gd name="T37" fmla="*/ 0 h 4454"/>
                <a:gd name="T38" fmla="*/ 7723 w 27640"/>
                <a:gd name="T39" fmla="*/ 631 h 4454"/>
                <a:gd name="T40" fmla="*/ 9275 w 27640"/>
                <a:gd name="T41" fmla="*/ 1904 h 4454"/>
                <a:gd name="T42" fmla="*/ 7723 w 27640"/>
                <a:gd name="T43" fmla="*/ 2534 h 4454"/>
                <a:gd name="T44" fmla="*/ 9973 w 27640"/>
                <a:gd name="T45" fmla="*/ 3823 h 4454"/>
                <a:gd name="T46" fmla="*/ 6991 w 27640"/>
                <a:gd name="T47" fmla="*/ 4453 h 4454"/>
                <a:gd name="T48" fmla="*/ 10341 w 27640"/>
                <a:gd name="T49" fmla="*/ 4453 h 4454"/>
                <a:gd name="T50" fmla="*/ 13261 w 27640"/>
                <a:gd name="T51" fmla="*/ 0 h 4454"/>
                <a:gd name="T52" fmla="*/ 11075 w 27640"/>
                <a:gd name="T53" fmla="*/ 631 h 4454"/>
                <a:gd name="T54" fmla="*/ 12624 w 27640"/>
                <a:gd name="T55" fmla="*/ 1904 h 4454"/>
                <a:gd name="T56" fmla="*/ 11075 w 27640"/>
                <a:gd name="T57" fmla="*/ 2534 h 4454"/>
                <a:gd name="T58" fmla="*/ 13325 w 27640"/>
                <a:gd name="T59" fmla="*/ 3823 h 4454"/>
                <a:gd name="T60" fmla="*/ 10341 w 27640"/>
                <a:gd name="T61" fmla="*/ 4453 h 4454"/>
                <a:gd name="T62" fmla="*/ 13819 w 27640"/>
                <a:gd name="T63" fmla="*/ 4453 h 4454"/>
                <a:gd name="T64" fmla="*/ 15249 w 27640"/>
                <a:gd name="T65" fmla="*/ 0 h 4454"/>
                <a:gd name="T66" fmla="*/ 16824 w 27640"/>
                <a:gd name="T67" fmla="*/ 646 h 4454"/>
                <a:gd name="T68" fmla="*/ 17478 w 27640"/>
                <a:gd name="T69" fmla="*/ 2215 h 4454"/>
                <a:gd name="T70" fmla="*/ 16824 w 27640"/>
                <a:gd name="T71" fmla="*/ 3806 h 4454"/>
                <a:gd name="T72" fmla="*/ 15249 w 27640"/>
                <a:gd name="T73" fmla="*/ 4453 h 4454"/>
                <a:gd name="T74" fmla="*/ 14540 w 27640"/>
                <a:gd name="T75" fmla="*/ 3848 h 4454"/>
                <a:gd name="T76" fmla="*/ 15249 w 27640"/>
                <a:gd name="T77" fmla="*/ 3848 h 4454"/>
                <a:gd name="T78" fmla="*/ 16574 w 27640"/>
                <a:gd name="T79" fmla="*/ 3046 h 4454"/>
                <a:gd name="T80" fmla="*/ 16574 w 27640"/>
                <a:gd name="T81" fmla="*/ 1399 h 4454"/>
                <a:gd name="T82" fmla="*/ 15249 w 27640"/>
                <a:gd name="T83" fmla="*/ 605 h 4454"/>
                <a:gd name="T84" fmla="*/ 14540 w 27640"/>
                <a:gd name="T85" fmla="*/ 3848 h 4454"/>
                <a:gd name="T86" fmla="*/ 22876 w 27640"/>
                <a:gd name="T87" fmla="*/ 4453 h 4454"/>
                <a:gd name="T88" fmla="*/ 23009 w 27640"/>
                <a:gd name="T89" fmla="*/ 0 h 4454"/>
                <a:gd name="T90" fmla="*/ 27506 w 27640"/>
                <a:gd name="T91" fmla="*/ 0 h 4454"/>
                <a:gd name="T92" fmla="*/ 27639 w 27640"/>
                <a:gd name="T93" fmla="*/ 4453 h 4454"/>
                <a:gd name="T94" fmla="*/ 26905 w 27640"/>
                <a:gd name="T95" fmla="*/ 2031 h 4454"/>
                <a:gd name="T96" fmla="*/ 25193 w 27640"/>
                <a:gd name="T97" fmla="*/ 4392 h 4454"/>
                <a:gd name="T98" fmla="*/ 23610 w 27640"/>
                <a:gd name="T99" fmla="*/ 4453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640" h="4454">
                  <a:moveTo>
                    <a:pt x="0" y="4453"/>
                  </a:moveTo>
                  <a:lnTo>
                    <a:pt x="0" y="4453"/>
                  </a:lnTo>
                  <a:cubicBezTo>
                    <a:pt x="0" y="0"/>
                    <a:pt x="0" y="0"/>
                    <a:pt x="0" y="0"/>
                  </a:cubicBezTo>
                  <a:cubicBezTo>
                    <a:pt x="2914" y="0"/>
                    <a:pt x="2914" y="0"/>
                    <a:pt x="2914" y="0"/>
                  </a:cubicBezTo>
                  <a:cubicBezTo>
                    <a:pt x="2914" y="631"/>
                    <a:pt x="2914" y="631"/>
                    <a:pt x="2914" y="631"/>
                  </a:cubicBezTo>
                  <a:cubicBezTo>
                    <a:pt x="734" y="631"/>
                    <a:pt x="734" y="631"/>
                    <a:pt x="734" y="631"/>
                  </a:cubicBezTo>
                  <a:cubicBezTo>
                    <a:pt x="734" y="1935"/>
                    <a:pt x="734" y="1935"/>
                    <a:pt x="734" y="1935"/>
                  </a:cubicBezTo>
                  <a:cubicBezTo>
                    <a:pt x="2533" y="1935"/>
                    <a:pt x="2533" y="1935"/>
                    <a:pt x="2533" y="1935"/>
                  </a:cubicBezTo>
                  <a:cubicBezTo>
                    <a:pt x="2533" y="2566"/>
                    <a:pt x="2533" y="2566"/>
                    <a:pt x="2533" y="2566"/>
                  </a:cubicBezTo>
                  <a:cubicBezTo>
                    <a:pt x="734" y="2566"/>
                    <a:pt x="734" y="2566"/>
                    <a:pt x="734" y="2566"/>
                  </a:cubicBezTo>
                  <a:cubicBezTo>
                    <a:pt x="734" y="4453"/>
                    <a:pt x="734" y="4453"/>
                    <a:pt x="734" y="4453"/>
                  </a:cubicBezTo>
                  <a:lnTo>
                    <a:pt x="0" y="4453"/>
                  </a:lnTo>
                  <a:close/>
                  <a:moveTo>
                    <a:pt x="3248" y="4453"/>
                  </a:moveTo>
                  <a:lnTo>
                    <a:pt x="3248" y="4453"/>
                  </a:lnTo>
                  <a:cubicBezTo>
                    <a:pt x="3248" y="0"/>
                    <a:pt x="3248" y="0"/>
                    <a:pt x="3248" y="0"/>
                  </a:cubicBezTo>
                  <a:cubicBezTo>
                    <a:pt x="4807" y="0"/>
                    <a:pt x="4807" y="0"/>
                    <a:pt x="4807" y="0"/>
                  </a:cubicBezTo>
                  <a:cubicBezTo>
                    <a:pt x="5294" y="0"/>
                    <a:pt x="5686" y="129"/>
                    <a:pt x="5984" y="387"/>
                  </a:cubicBezTo>
                  <a:cubicBezTo>
                    <a:pt x="6280" y="646"/>
                    <a:pt x="6431" y="971"/>
                    <a:pt x="6431" y="1365"/>
                  </a:cubicBezTo>
                  <a:cubicBezTo>
                    <a:pt x="6431" y="1708"/>
                    <a:pt x="6318" y="1999"/>
                    <a:pt x="6098" y="2238"/>
                  </a:cubicBezTo>
                  <a:cubicBezTo>
                    <a:pt x="5876" y="2477"/>
                    <a:pt x="5573" y="2629"/>
                    <a:pt x="5190" y="2693"/>
                  </a:cubicBezTo>
                  <a:cubicBezTo>
                    <a:pt x="6653" y="4453"/>
                    <a:pt x="6653" y="4453"/>
                    <a:pt x="6653" y="4453"/>
                  </a:cubicBezTo>
                  <a:cubicBezTo>
                    <a:pt x="5755" y="4453"/>
                    <a:pt x="5755" y="4453"/>
                    <a:pt x="5755" y="4453"/>
                  </a:cubicBezTo>
                  <a:cubicBezTo>
                    <a:pt x="4401" y="2725"/>
                    <a:pt x="4401" y="2725"/>
                    <a:pt x="4401" y="2725"/>
                  </a:cubicBezTo>
                  <a:cubicBezTo>
                    <a:pt x="3970" y="2725"/>
                    <a:pt x="3970" y="2725"/>
                    <a:pt x="3970" y="2725"/>
                  </a:cubicBezTo>
                  <a:cubicBezTo>
                    <a:pt x="3970" y="4453"/>
                    <a:pt x="3970" y="4453"/>
                    <a:pt x="3970" y="4453"/>
                  </a:cubicBezTo>
                  <a:lnTo>
                    <a:pt x="3248" y="4453"/>
                  </a:lnTo>
                  <a:close/>
                  <a:moveTo>
                    <a:pt x="3970" y="2105"/>
                  </a:moveTo>
                  <a:lnTo>
                    <a:pt x="3970" y="2105"/>
                  </a:lnTo>
                  <a:cubicBezTo>
                    <a:pt x="4778" y="2105"/>
                    <a:pt x="4778" y="2105"/>
                    <a:pt x="4778" y="2105"/>
                  </a:cubicBezTo>
                  <a:cubicBezTo>
                    <a:pt x="5413" y="2105"/>
                    <a:pt x="5730" y="1858"/>
                    <a:pt x="5730" y="1365"/>
                  </a:cubicBezTo>
                  <a:cubicBezTo>
                    <a:pt x="5730" y="1113"/>
                    <a:pt x="5645" y="927"/>
                    <a:pt x="5476" y="802"/>
                  </a:cubicBezTo>
                  <a:cubicBezTo>
                    <a:pt x="5307" y="679"/>
                    <a:pt x="5072" y="618"/>
                    <a:pt x="4778" y="618"/>
                  </a:cubicBezTo>
                  <a:cubicBezTo>
                    <a:pt x="3970" y="618"/>
                    <a:pt x="3970" y="618"/>
                    <a:pt x="3970" y="618"/>
                  </a:cubicBezTo>
                  <a:lnTo>
                    <a:pt x="3970" y="2105"/>
                  </a:lnTo>
                  <a:close/>
                  <a:moveTo>
                    <a:pt x="6991" y="4453"/>
                  </a:moveTo>
                  <a:lnTo>
                    <a:pt x="6991" y="4453"/>
                  </a:lnTo>
                  <a:cubicBezTo>
                    <a:pt x="6991" y="0"/>
                    <a:pt x="6991" y="0"/>
                    <a:pt x="6991" y="0"/>
                  </a:cubicBezTo>
                  <a:cubicBezTo>
                    <a:pt x="9911" y="0"/>
                    <a:pt x="9911" y="0"/>
                    <a:pt x="9911" y="0"/>
                  </a:cubicBezTo>
                  <a:cubicBezTo>
                    <a:pt x="9911" y="631"/>
                    <a:pt x="9911" y="631"/>
                    <a:pt x="9911" y="631"/>
                  </a:cubicBezTo>
                  <a:cubicBezTo>
                    <a:pt x="7723" y="631"/>
                    <a:pt x="7723" y="631"/>
                    <a:pt x="7723" y="631"/>
                  </a:cubicBezTo>
                  <a:cubicBezTo>
                    <a:pt x="7723" y="1904"/>
                    <a:pt x="7723" y="1904"/>
                    <a:pt x="7723" y="1904"/>
                  </a:cubicBezTo>
                  <a:cubicBezTo>
                    <a:pt x="9275" y="1904"/>
                    <a:pt x="9275" y="1904"/>
                    <a:pt x="9275" y="1904"/>
                  </a:cubicBezTo>
                  <a:cubicBezTo>
                    <a:pt x="9275" y="2534"/>
                    <a:pt x="9275" y="2534"/>
                    <a:pt x="9275" y="2534"/>
                  </a:cubicBezTo>
                  <a:cubicBezTo>
                    <a:pt x="7723" y="2534"/>
                    <a:pt x="7723" y="2534"/>
                    <a:pt x="7723" y="2534"/>
                  </a:cubicBezTo>
                  <a:cubicBezTo>
                    <a:pt x="7723" y="3823"/>
                    <a:pt x="7723" y="3823"/>
                    <a:pt x="7723" y="3823"/>
                  </a:cubicBezTo>
                  <a:cubicBezTo>
                    <a:pt x="9973" y="3823"/>
                    <a:pt x="9973" y="3823"/>
                    <a:pt x="9973" y="3823"/>
                  </a:cubicBezTo>
                  <a:cubicBezTo>
                    <a:pt x="9973" y="4453"/>
                    <a:pt x="9973" y="4453"/>
                    <a:pt x="9973" y="4453"/>
                  </a:cubicBezTo>
                  <a:lnTo>
                    <a:pt x="6991" y="4453"/>
                  </a:lnTo>
                  <a:close/>
                  <a:moveTo>
                    <a:pt x="10341" y="4453"/>
                  </a:moveTo>
                  <a:lnTo>
                    <a:pt x="10341" y="4453"/>
                  </a:lnTo>
                  <a:cubicBezTo>
                    <a:pt x="10341" y="0"/>
                    <a:pt x="10341" y="0"/>
                    <a:pt x="10341" y="0"/>
                  </a:cubicBezTo>
                  <a:cubicBezTo>
                    <a:pt x="13261" y="0"/>
                    <a:pt x="13261" y="0"/>
                    <a:pt x="13261" y="0"/>
                  </a:cubicBezTo>
                  <a:cubicBezTo>
                    <a:pt x="13261" y="631"/>
                    <a:pt x="13261" y="631"/>
                    <a:pt x="13261" y="631"/>
                  </a:cubicBezTo>
                  <a:cubicBezTo>
                    <a:pt x="11075" y="631"/>
                    <a:pt x="11075" y="631"/>
                    <a:pt x="11075" y="631"/>
                  </a:cubicBezTo>
                  <a:cubicBezTo>
                    <a:pt x="11075" y="1904"/>
                    <a:pt x="11075" y="1904"/>
                    <a:pt x="11075" y="1904"/>
                  </a:cubicBezTo>
                  <a:cubicBezTo>
                    <a:pt x="12624" y="1904"/>
                    <a:pt x="12624" y="1904"/>
                    <a:pt x="12624" y="1904"/>
                  </a:cubicBezTo>
                  <a:cubicBezTo>
                    <a:pt x="12624" y="2534"/>
                    <a:pt x="12624" y="2534"/>
                    <a:pt x="12624" y="2534"/>
                  </a:cubicBezTo>
                  <a:cubicBezTo>
                    <a:pt x="11075" y="2534"/>
                    <a:pt x="11075" y="2534"/>
                    <a:pt x="11075" y="2534"/>
                  </a:cubicBezTo>
                  <a:cubicBezTo>
                    <a:pt x="11075" y="3823"/>
                    <a:pt x="11075" y="3823"/>
                    <a:pt x="11075" y="3823"/>
                  </a:cubicBezTo>
                  <a:cubicBezTo>
                    <a:pt x="13325" y="3823"/>
                    <a:pt x="13325" y="3823"/>
                    <a:pt x="13325" y="3823"/>
                  </a:cubicBezTo>
                  <a:cubicBezTo>
                    <a:pt x="13325" y="4453"/>
                    <a:pt x="13325" y="4453"/>
                    <a:pt x="13325" y="4453"/>
                  </a:cubicBezTo>
                  <a:lnTo>
                    <a:pt x="10341" y="4453"/>
                  </a:lnTo>
                  <a:close/>
                  <a:moveTo>
                    <a:pt x="13819" y="4453"/>
                  </a:moveTo>
                  <a:lnTo>
                    <a:pt x="13819" y="4453"/>
                  </a:lnTo>
                  <a:cubicBezTo>
                    <a:pt x="13819" y="0"/>
                    <a:pt x="13819" y="0"/>
                    <a:pt x="13819" y="0"/>
                  </a:cubicBezTo>
                  <a:cubicBezTo>
                    <a:pt x="15249" y="0"/>
                    <a:pt x="15249" y="0"/>
                    <a:pt x="15249" y="0"/>
                  </a:cubicBezTo>
                  <a:cubicBezTo>
                    <a:pt x="15550" y="0"/>
                    <a:pt x="15838" y="60"/>
                    <a:pt x="16113" y="176"/>
                  </a:cubicBezTo>
                  <a:cubicBezTo>
                    <a:pt x="16386" y="292"/>
                    <a:pt x="16625" y="449"/>
                    <a:pt x="16824" y="646"/>
                  </a:cubicBezTo>
                  <a:cubicBezTo>
                    <a:pt x="17025" y="842"/>
                    <a:pt x="17183" y="1079"/>
                    <a:pt x="17302" y="1352"/>
                  </a:cubicBezTo>
                  <a:cubicBezTo>
                    <a:pt x="17420" y="1627"/>
                    <a:pt x="17478" y="1914"/>
                    <a:pt x="17478" y="2215"/>
                  </a:cubicBezTo>
                  <a:cubicBezTo>
                    <a:pt x="17478" y="2521"/>
                    <a:pt x="17420" y="2813"/>
                    <a:pt x="17302" y="3091"/>
                  </a:cubicBezTo>
                  <a:cubicBezTo>
                    <a:pt x="17183" y="3368"/>
                    <a:pt x="17025" y="3607"/>
                    <a:pt x="16824" y="3806"/>
                  </a:cubicBezTo>
                  <a:cubicBezTo>
                    <a:pt x="16625" y="4005"/>
                    <a:pt x="16386" y="4161"/>
                    <a:pt x="16113" y="4278"/>
                  </a:cubicBezTo>
                  <a:cubicBezTo>
                    <a:pt x="15838" y="4396"/>
                    <a:pt x="15550" y="4453"/>
                    <a:pt x="15249" y="4453"/>
                  </a:cubicBezTo>
                  <a:lnTo>
                    <a:pt x="13819" y="4453"/>
                  </a:lnTo>
                  <a:close/>
                  <a:moveTo>
                    <a:pt x="14540" y="3848"/>
                  </a:moveTo>
                  <a:lnTo>
                    <a:pt x="14540" y="3848"/>
                  </a:lnTo>
                  <a:cubicBezTo>
                    <a:pt x="15249" y="3848"/>
                    <a:pt x="15249" y="3848"/>
                    <a:pt x="15249" y="3848"/>
                  </a:cubicBezTo>
                  <a:cubicBezTo>
                    <a:pt x="15548" y="3848"/>
                    <a:pt x="15812" y="3776"/>
                    <a:pt x="16043" y="3632"/>
                  </a:cubicBezTo>
                  <a:cubicBezTo>
                    <a:pt x="16274" y="3490"/>
                    <a:pt x="16449" y="3294"/>
                    <a:pt x="16574" y="3046"/>
                  </a:cubicBezTo>
                  <a:cubicBezTo>
                    <a:pt x="16697" y="2799"/>
                    <a:pt x="16758" y="2521"/>
                    <a:pt x="16758" y="2215"/>
                  </a:cubicBezTo>
                  <a:cubicBezTo>
                    <a:pt x="16758" y="1914"/>
                    <a:pt x="16697" y="1644"/>
                    <a:pt x="16574" y="1399"/>
                  </a:cubicBezTo>
                  <a:cubicBezTo>
                    <a:pt x="16449" y="1155"/>
                    <a:pt x="16274" y="963"/>
                    <a:pt x="16041" y="819"/>
                  </a:cubicBezTo>
                  <a:cubicBezTo>
                    <a:pt x="15810" y="677"/>
                    <a:pt x="15546" y="605"/>
                    <a:pt x="15249" y="605"/>
                  </a:cubicBezTo>
                  <a:cubicBezTo>
                    <a:pt x="14540" y="605"/>
                    <a:pt x="14540" y="605"/>
                    <a:pt x="14540" y="605"/>
                  </a:cubicBezTo>
                  <a:lnTo>
                    <a:pt x="14540" y="3848"/>
                  </a:lnTo>
                  <a:close/>
                  <a:moveTo>
                    <a:pt x="22876" y="4453"/>
                  </a:moveTo>
                  <a:lnTo>
                    <a:pt x="22876" y="4453"/>
                  </a:lnTo>
                  <a:cubicBezTo>
                    <a:pt x="22876" y="0"/>
                    <a:pt x="22876" y="0"/>
                    <a:pt x="22876" y="0"/>
                  </a:cubicBezTo>
                  <a:cubicBezTo>
                    <a:pt x="23009" y="0"/>
                    <a:pt x="23009" y="0"/>
                    <a:pt x="23009" y="0"/>
                  </a:cubicBezTo>
                  <a:cubicBezTo>
                    <a:pt x="25256" y="3277"/>
                    <a:pt x="25256" y="3277"/>
                    <a:pt x="25256" y="3277"/>
                  </a:cubicBezTo>
                  <a:cubicBezTo>
                    <a:pt x="27506" y="0"/>
                    <a:pt x="27506" y="0"/>
                    <a:pt x="27506" y="0"/>
                  </a:cubicBezTo>
                  <a:cubicBezTo>
                    <a:pt x="27639" y="0"/>
                    <a:pt x="27639" y="0"/>
                    <a:pt x="27639" y="0"/>
                  </a:cubicBezTo>
                  <a:cubicBezTo>
                    <a:pt x="27639" y="4453"/>
                    <a:pt x="27639" y="4453"/>
                    <a:pt x="27639" y="4453"/>
                  </a:cubicBezTo>
                  <a:cubicBezTo>
                    <a:pt x="26905" y="4453"/>
                    <a:pt x="26905" y="4453"/>
                    <a:pt x="26905" y="4453"/>
                  </a:cubicBezTo>
                  <a:cubicBezTo>
                    <a:pt x="26905" y="2031"/>
                    <a:pt x="26905" y="2031"/>
                    <a:pt x="26905" y="2031"/>
                  </a:cubicBezTo>
                  <a:cubicBezTo>
                    <a:pt x="25322" y="4392"/>
                    <a:pt x="25322" y="4392"/>
                    <a:pt x="25322" y="4392"/>
                  </a:cubicBezTo>
                  <a:cubicBezTo>
                    <a:pt x="25193" y="4392"/>
                    <a:pt x="25193" y="4392"/>
                    <a:pt x="25193" y="4392"/>
                  </a:cubicBezTo>
                  <a:cubicBezTo>
                    <a:pt x="23610" y="2031"/>
                    <a:pt x="23610" y="2031"/>
                    <a:pt x="23610" y="2031"/>
                  </a:cubicBezTo>
                  <a:cubicBezTo>
                    <a:pt x="23610" y="4453"/>
                    <a:pt x="23610" y="4453"/>
                    <a:pt x="23610" y="4453"/>
                  </a:cubicBezTo>
                  <a:lnTo>
                    <a:pt x="22876" y="4453"/>
                  </a:lnTo>
                  <a:close/>
                </a:path>
              </a:pathLst>
            </a:custGeom>
            <a:solidFill>
              <a:srgbClr val="00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spTree>
    <p:extLst>
      <p:ext uri="{BB962C8B-B14F-4D97-AF65-F5344CB8AC3E}">
        <p14:creationId xmlns:p14="http://schemas.microsoft.com/office/powerpoint/2010/main" val="33658953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50963" y="1162050"/>
            <a:ext cx="4179887" cy="3136900"/>
          </a:xfrm>
          <a:prstGeom prst="rect">
            <a:avLst/>
          </a:prstGeom>
          <a:noFill/>
          <a:ln w="3175" cmpd="sng">
            <a:solidFill>
              <a:schemeClr val="tx1"/>
            </a:solidFill>
          </a:ln>
        </p:spPr>
        <p:txBody>
          <a:bodyPr vert="horz" lIns="92446" tIns="46223" rIns="92446" bIns="46223" rtlCol="0" anchor="ctr"/>
          <a:lstStyle/>
          <a:p>
            <a:endParaRPr lang="en-US" dirty="0"/>
          </a:p>
        </p:txBody>
      </p:sp>
      <p:sp>
        <p:nvSpPr>
          <p:cNvPr id="9" name="Date Placeholder 2"/>
          <p:cNvSpPr>
            <a:spLocks noGrp="1"/>
          </p:cNvSpPr>
          <p:nvPr>
            <p:ph type="dt" sz="quarter" idx="1"/>
          </p:nvPr>
        </p:nvSpPr>
        <p:spPr>
          <a:xfrm>
            <a:off x="0" y="486830"/>
            <a:ext cx="4664340" cy="365340"/>
          </a:xfrm>
          <a:prstGeom prst="rect">
            <a:avLst/>
          </a:prstGeom>
        </p:spPr>
        <p:txBody>
          <a:bodyPr vert="horz" lIns="92446" tIns="46223" rIns="92446" bIns="46223" rtlCol="0"/>
          <a:lstStyle>
            <a:lvl1pPr algn="r">
              <a:defRPr sz="600"/>
            </a:lvl1pPr>
          </a:lstStyle>
          <a:p>
            <a:pPr algn="l"/>
            <a:fld id="{54537605-A030-47E8-944F-7C057132D169}" type="datetime4">
              <a:rPr lang="en-US" kern="0" cap="all" spc="202" smtClean="0">
                <a:solidFill>
                  <a:schemeClr val="accent3"/>
                </a:solidFill>
              </a:rPr>
              <a:t>April 20, 2022</a:t>
            </a:fld>
            <a:endParaRPr lang="en-US" kern="0" cap="all" spc="202" dirty="0">
              <a:solidFill>
                <a:schemeClr val="accent3"/>
              </a:solidFill>
            </a:endParaRPr>
          </a:p>
        </p:txBody>
      </p:sp>
      <p:sp>
        <p:nvSpPr>
          <p:cNvPr id="10" name="Footer Placeholder 3"/>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r>
              <a:rPr lang="en-US" sz="600" dirty="0">
                <a:solidFill>
                  <a:schemeClr val="tx1">
                    <a:lumMod val="20000"/>
                    <a:lumOff val="80000"/>
                  </a:schemeClr>
                </a:solidFill>
              </a:rPr>
              <a:t>© 2017 Tufts Associated Health Plans, Inc. All Rights Reserved</a:t>
            </a:r>
          </a:p>
        </p:txBody>
      </p:sp>
      <p:sp>
        <p:nvSpPr>
          <p:cNvPr id="11" name="Slide Number Placeholder 4"/>
          <p:cNvSpPr>
            <a:spLocks noGrp="1"/>
          </p:cNvSpPr>
          <p:nvPr>
            <p:ph type="sldNum" sz="quarter" idx="5"/>
          </p:nvPr>
        </p:nvSpPr>
        <p:spPr>
          <a:xfrm>
            <a:off x="2982119" y="8829967"/>
            <a:ext cx="917575" cy="466433"/>
          </a:xfrm>
          <a:prstGeom prst="rect">
            <a:avLst/>
          </a:prstGeom>
        </p:spPr>
        <p:txBody>
          <a:bodyPr vert="horz" lIns="92446" tIns="46223" rIns="92446" bIns="46223" rtlCol="0" anchor="b"/>
          <a:lstStyle>
            <a:lvl1pPr algn="r">
              <a:defRPr sz="1200"/>
            </a:lvl1pPr>
          </a:lstStyle>
          <a:p>
            <a:pPr algn="ctr"/>
            <a:fld id="{E90D82F6-87A7-4770-9311-F8E9CD16B6DE}" type="slidenum">
              <a:rPr lang="en-US" sz="800" b="1" smtClean="0"/>
              <a:pPr algn="ctr"/>
              <a:t>‹#›</a:t>
            </a:fld>
            <a:endParaRPr lang="en-US" sz="800" b="1" dirty="0"/>
          </a:p>
        </p:txBody>
      </p:sp>
      <p:sp>
        <p:nvSpPr>
          <p:cNvPr id="3" name="Header Placeholder 2"/>
          <p:cNvSpPr>
            <a:spLocks noGrp="1"/>
          </p:cNvSpPr>
          <p:nvPr>
            <p:ph type="hdr" sz="quarter"/>
          </p:nvPr>
        </p:nvSpPr>
        <p:spPr>
          <a:xfrm>
            <a:off x="0" y="0"/>
            <a:ext cx="2982119" cy="464820"/>
          </a:xfrm>
          <a:prstGeom prst="rect">
            <a:avLst/>
          </a:prstGeom>
        </p:spPr>
        <p:txBody>
          <a:bodyPr vert="horz" lIns="92446" tIns="46223" rIns="92446" bIns="46223" rtlCol="0" anchor="b" anchorCtr="0"/>
          <a:lstStyle>
            <a:lvl1pPr algn="l">
              <a:defRPr sz="1000" b="1" kern="0" cap="all" spc="303">
                <a:solidFill>
                  <a:srgbClr val="6FA84D"/>
                </a:solidFill>
              </a:defRPr>
            </a:lvl1pPr>
          </a:lstStyle>
          <a:p>
            <a:r>
              <a:rPr lang="en-US" dirty="0"/>
              <a:t>We’re with you</a:t>
            </a:r>
          </a:p>
        </p:txBody>
      </p:sp>
      <p:sp>
        <p:nvSpPr>
          <p:cNvPr id="6" name="Notes Placeholder 5"/>
          <p:cNvSpPr>
            <a:spLocks noGrp="1"/>
          </p:cNvSpPr>
          <p:nvPr>
            <p:ph type="body" sz="quarter" idx="3"/>
          </p:nvPr>
        </p:nvSpPr>
        <p:spPr>
          <a:xfrm>
            <a:off x="0" y="4415789"/>
            <a:ext cx="6881813" cy="4414177"/>
          </a:xfrm>
          <a:prstGeom prst="rect">
            <a:avLst/>
          </a:prstGeom>
        </p:spPr>
        <p:txBody>
          <a:bodyPr vert="horz" wrap="square" lIns="92446" tIns="46223" rIns="92446" bIns="4622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3" name="Group 1"/>
          <p:cNvGrpSpPr>
            <a:grpSpLocks/>
          </p:cNvGrpSpPr>
          <p:nvPr/>
        </p:nvGrpSpPr>
        <p:grpSpPr bwMode="auto">
          <a:xfrm>
            <a:off x="5607821" y="8913835"/>
            <a:ext cx="1206967" cy="334747"/>
            <a:chOff x="514350" y="701675"/>
            <a:chExt cx="10079038" cy="2760663"/>
          </a:xfrm>
        </p:grpSpPr>
        <p:sp>
          <p:nvSpPr>
            <p:cNvPr id="34" name="Freeform 33"/>
            <p:cNvSpPr>
              <a:spLocks noChangeArrowheads="1"/>
            </p:cNvSpPr>
            <p:nvPr/>
          </p:nvSpPr>
          <p:spPr bwMode="auto">
            <a:xfrm>
              <a:off x="7310248" y="3156628"/>
              <a:ext cx="1172153" cy="305710"/>
            </a:xfrm>
            <a:custGeom>
              <a:avLst/>
              <a:gdLst>
                <a:gd name="T0" fmla="*/ 0 w 3253"/>
                <a:gd name="T1" fmla="*/ 7 h 852"/>
                <a:gd name="T2" fmla="*/ 0 w 3253"/>
                <a:gd name="T3" fmla="*/ 7 h 852"/>
                <a:gd name="T4" fmla="*/ 344 w 3253"/>
                <a:gd name="T5" fmla="*/ 7 h 852"/>
                <a:gd name="T6" fmla="*/ 666 w 3253"/>
                <a:gd name="T7" fmla="*/ 299 h 852"/>
                <a:gd name="T8" fmla="*/ 666 w 3253"/>
                <a:gd name="T9" fmla="*/ 301 h 852"/>
                <a:gd name="T10" fmla="*/ 325 w 3253"/>
                <a:gd name="T11" fmla="*/ 597 h 852"/>
                <a:gd name="T12" fmla="*/ 186 w 3253"/>
                <a:gd name="T13" fmla="*/ 597 h 852"/>
                <a:gd name="T14" fmla="*/ 186 w 3253"/>
                <a:gd name="T15" fmla="*/ 851 h 852"/>
                <a:gd name="T16" fmla="*/ 0 w 3253"/>
                <a:gd name="T17" fmla="*/ 851 h 852"/>
                <a:gd name="T18" fmla="*/ 0 w 3253"/>
                <a:gd name="T19" fmla="*/ 7 h 852"/>
                <a:gd name="T20" fmla="*/ 332 w 3253"/>
                <a:gd name="T21" fmla="*/ 432 h 852"/>
                <a:gd name="T22" fmla="*/ 332 w 3253"/>
                <a:gd name="T23" fmla="*/ 432 h 852"/>
                <a:gd name="T24" fmla="*/ 480 w 3253"/>
                <a:gd name="T25" fmla="*/ 305 h 852"/>
                <a:gd name="T26" fmla="*/ 480 w 3253"/>
                <a:gd name="T27" fmla="*/ 303 h 852"/>
                <a:gd name="T28" fmla="*/ 328 w 3253"/>
                <a:gd name="T29" fmla="*/ 174 h 852"/>
                <a:gd name="T30" fmla="*/ 186 w 3253"/>
                <a:gd name="T31" fmla="*/ 174 h 852"/>
                <a:gd name="T32" fmla="*/ 186 w 3253"/>
                <a:gd name="T33" fmla="*/ 432 h 852"/>
                <a:gd name="T34" fmla="*/ 332 w 3253"/>
                <a:gd name="T35" fmla="*/ 432 h 852"/>
                <a:gd name="T36" fmla="*/ 804 w 3253"/>
                <a:gd name="T37" fmla="*/ 7 h 852"/>
                <a:gd name="T38" fmla="*/ 804 w 3253"/>
                <a:gd name="T39" fmla="*/ 7 h 852"/>
                <a:gd name="T40" fmla="*/ 990 w 3253"/>
                <a:gd name="T41" fmla="*/ 7 h 852"/>
                <a:gd name="T42" fmla="*/ 990 w 3253"/>
                <a:gd name="T43" fmla="*/ 682 h 852"/>
                <a:gd name="T44" fmla="*/ 1411 w 3253"/>
                <a:gd name="T45" fmla="*/ 682 h 852"/>
                <a:gd name="T46" fmla="*/ 1411 w 3253"/>
                <a:gd name="T47" fmla="*/ 851 h 852"/>
                <a:gd name="T48" fmla="*/ 804 w 3253"/>
                <a:gd name="T49" fmla="*/ 851 h 852"/>
                <a:gd name="T50" fmla="*/ 804 w 3253"/>
                <a:gd name="T51" fmla="*/ 7 h 852"/>
                <a:gd name="T52" fmla="*/ 1838 w 3253"/>
                <a:gd name="T53" fmla="*/ 0 h 852"/>
                <a:gd name="T54" fmla="*/ 1838 w 3253"/>
                <a:gd name="T55" fmla="*/ 0 h 852"/>
                <a:gd name="T56" fmla="*/ 2010 w 3253"/>
                <a:gd name="T57" fmla="*/ 0 h 852"/>
                <a:gd name="T58" fmla="*/ 2372 w 3253"/>
                <a:gd name="T59" fmla="*/ 851 h 852"/>
                <a:gd name="T60" fmla="*/ 2177 w 3253"/>
                <a:gd name="T61" fmla="*/ 851 h 852"/>
                <a:gd name="T62" fmla="*/ 2101 w 3253"/>
                <a:gd name="T63" fmla="*/ 661 h 852"/>
                <a:gd name="T64" fmla="*/ 1743 w 3253"/>
                <a:gd name="T65" fmla="*/ 661 h 852"/>
                <a:gd name="T66" fmla="*/ 1667 w 3253"/>
                <a:gd name="T67" fmla="*/ 851 h 852"/>
                <a:gd name="T68" fmla="*/ 1479 w 3253"/>
                <a:gd name="T69" fmla="*/ 851 h 852"/>
                <a:gd name="T70" fmla="*/ 1838 w 3253"/>
                <a:gd name="T71" fmla="*/ 0 h 852"/>
                <a:gd name="T72" fmla="*/ 2035 w 3253"/>
                <a:gd name="T73" fmla="*/ 498 h 852"/>
                <a:gd name="T74" fmla="*/ 2035 w 3253"/>
                <a:gd name="T75" fmla="*/ 498 h 852"/>
                <a:gd name="T76" fmla="*/ 1923 w 3253"/>
                <a:gd name="T77" fmla="*/ 225 h 852"/>
                <a:gd name="T78" fmla="*/ 1811 w 3253"/>
                <a:gd name="T79" fmla="*/ 498 h 852"/>
                <a:gd name="T80" fmla="*/ 2035 w 3253"/>
                <a:gd name="T81" fmla="*/ 498 h 852"/>
                <a:gd name="T82" fmla="*/ 2501 w 3253"/>
                <a:gd name="T83" fmla="*/ 7 h 852"/>
                <a:gd name="T84" fmla="*/ 2501 w 3253"/>
                <a:gd name="T85" fmla="*/ 7 h 852"/>
                <a:gd name="T86" fmla="*/ 2672 w 3253"/>
                <a:gd name="T87" fmla="*/ 7 h 852"/>
                <a:gd name="T88" fmla="*/ 3068 w 3253"/>
                <a:gd name="T89" fmla="*/ 527 h 852"/>
                <a:gd name="T90" fmla="*/ 3068 w 3253"/>
                <a:gd name="T91" fmla="*/ 7 h 852"/>
                <a:gd name="T92" fmla="*/ 3252 w 3253"/>
                <a:gd name="T93" fmla="*/ 7 h 852"/>
                <a:gd name="T94" fmla="*/ 3252 w 3253"/>
                <a:gd name="T95" fmla="*/ 851 h 852"/>
                <a:gd name="T96" fmla="*/ 3093 w 3253"/>
                <a:gd name="T97" fmla="*/ 851 h 852"/>
                <a:gd name="T98" fmla="*/ 2685 w 3253"/>
                <a:gd name="T99" fmla="*/ 314 h 852"/>
                <a:gd name="T100" fmla="*/ 2685 w 3253"/>
                <a:gd name="T101" fmla="*/ 851 h 852"/>
                <a:gd name="T102" fmla="*/ 2501 w 3253"/>
                <a:gd name="T103" fmla="*/ 851 h 852"/>
                <a:gd name="T104" fmla="*/ 2501 w 3253"/>
                <a:gd name="T105" fmla="*/ 7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53" h="852">
                  <a:moveTo>
                    <a:pt x="0" y="7"/>
                  </a:moveTo>
                  <a:lnTo>
                    <a:pt x="0" y="7"/>
                  </a:lnTo>
                  <a:cubicBezTo>
                    <a:pt x="344" y="7"/>
                    <a:pt x="344" y="7"/>
                    <a:pt x="344" y="7"/>
                  </a:cubicBezTo>
                  <a:cubicBezTo>
                    <a:pt x="545" y="7"/>
                    <a:pt x="666" y="127"/>
                    <a:pt x="666" y="299"/>
                  </a:cubicBezTo>
                  <a:cubicBezTo>
                    <a:pt x="666" y="301"/>
                    <a:pt x="666" y="301"/>
                    <a:pt x="666" y="301"/>
                  </a:cubicBezTo>
                  <a:cubicBezTo>
                    <a:pt x="666" y="495"/>
                    <a:pt x="516" y="597"/>
                    <a:pt x="325" y="597"/>
                  </a:cubicBezTo>
                  <a:cubicBezTo>
                    <a:pt x="186" y="597"/>
                    <a:pt x="186" y="597"/>
                    <a:pt x="186" y="597"/>
                  </a:cubicBezTo>
                  <a:cubicBezTo>
                    <a:pt x="186" y="851"/>
                    <a:pt x="186" y="851"/>
                    <a:pt x="186" y="851"/>
                  </a:cubicBezTo>
                  <a:cubicBezTo>
                    <a:pt x="0" y="851"/>
                    <a:pt x="0" y="851"/>
                    <a:pt x="0" y="851"/>
                  </a:cubicBezTo>
                  <a:lnTo>
                    <a:pt x="0" y="7"/>
                  </a:lnTo>
                  <a:close/>
                  <a:moveTo>
                    <a:pt x="332" y="432"/>
                  </a:moveTo>
                  <a:lnTo>
                    <a:pt x="332" y="432"/>
                  </a:lnTo>
                  <a:cubicBezTo>
                    <a:pt x="425" y="432"/>
                    <a:pt x="480" y="377"/>
                    <a:pt x="480" y="305"/>
                  </a:cubicBezTo>
                  <a:cubicBezTo>
                    <a:pt x="480" y="303"/>
                    <a:pt x="480" y="303"/>
                    <a:pt x="480" y="303"/>
                  </a:cubicBezTo>
                  <a:cubicBezTo>
                    <a:pt x="480" y="218"/>
                    <a:pt x="421" y="174"/>
                    <a:pt x="328" y="174"/>
                  </a:cubicBezTo>
                  <a:cubicBezTo>
                    <a:pt x="186" y="174"/>
                    <a:pt x="186" y="174"/>
                    <a:pt x="186" y="174"/>
                  </a:cubicBezTo>
                  <a:cubicBezTo>
                    <a:pt x="186" y="432"/>
                    <a:pt x="186" y="432"/>
                    <a:pt x="186" y="432"/>
                  </a:cubicBezTo>
                  <a:lnTo>
                    <a:pt x="332" y="432"/>
                  </a:lnTo>
                  <a:close/>
                  <a:moveTo>
                    <a:pt x="804" y="7"/>
                  </a:moveTo>
                  <a:lnTo>
                    <a:pt x="804" y="7"/>
                  </a:lnTo>
                  <a:cubicBezTo>
                    <a:pt x="990" y="7"/>
                    <a:pt x="990" y="7"/>
                    <a:pt x="990" y="7"/>
                  </a:cubicBezTo>
                  <a:cubicBezTo>
                    <a:pt x="990" y="682"/>
                    <a:pt x="990" y="682"/>
                    <a:pt x="990" y="682"/>
                  </a:cubicBezTo>
                  <a:cubicBezTo>
                    <a:pt x="1411" y="682"/>
                    <a:pt x="1411" y="682"/>
                    <a:pt x="1411" y="682"/>
                  </a:cubicBezTo>
                  <a:cubicBezTo>
                    <a:pt x="1411" y="851"/>
                    <a:pt x="1411" y="851"/>
                    <a:pt x="1411" y="851"/>
                  </a:cubicBezTo>
                  <a:cubicBezTo>
                    <a:pt x="804" y="851"/>
                    <a:pt x="804" y="851"/>
                    <a:pt x="804" y="851"/>
                  </a:cubicBezTo>
                  <a:lnTo>
                    <a:pt x="804" y="7"/>
                  </a:lnTo>
                  <a:close/>
                  <a:moveTo>
                    <a:pt x="1838" y="0"/>
                  </a:moveTo>
                  <a:lnTo>
                    <a:pt x="1838" y="0"/>
                  </a:lnTo>
                  <a:cubicBezTo>
                    <a:pt x="2010" y="0"/>
                    <a:pt x="2010" y="0"/>
                    <a:pt x="2010" y="0"/>
                  </a:cubicBezTo>
                  <a:cubicBezTo>
                    <a:pt x="2372" y="851"/>
                    <a:pt x="2372" y="851"/>
                    <a:pt x="2372" y="851"/>
                  </a:cubicBezTo>
                  <a:cubicBezTo>
                    <a:pt x="2177" y="851"/>
                    <a:pt x="2177" y="851"/>
                    <a:pt x="2177" y="851"/>
                  </a:cubicBezTo>
                  <a:cubicBezTo>
                    <a:pt x="2101" y="661"/>
                    <a:pt x="2101" y="661"/>
                    <a:pt x="2101" y="661"/>
                  </a:cubicBezTo>
                  <a:cubicBezTo>
                    <a:pt x="1743" y="661"/>
                    <a:pt x="1743" y="661"/>
                    <a:pt x="1743" y="661"/>
                  </a:cubicBezTo>
                  <a:cubicBezTo>
                    <a:pt x="1667" y="851"/>
                    <a:pt x="1667" y="851"/>
                    <a:pt x="1667" y="851"/>
                  </a:cubicBezTo>
                  <a:cubicBezTo>
                    <a:pt x="1479" y="851"/>
                    <a:pt x="1479" y="851"/>
                    <a:pt x="1479" y="851"/>
                  </a:cubicBezTo>
                  <a:lnTo>
                    <a:pt x="1838" y="0"/>
                  </a:lnTo>
                  <a:close/>
                  <a:moveTo>
                    <a:pt x="2035" y="498"/>
                  </a:moveTo>
                  <a:lnTo>
                    <a:pt x="2035" y="498"/>
                  </a:lnTo>
                  <a:cubicBezTo>
                    <a:pt x="1923" y="225"/>
                    <a:pt x="1923" y="225"/>
                    <a:pt x="1923" y="225"/>
                  </a:cubicBezTo>
                  <a:cubicBezTo>
                    <a:pt x="1811" y="498"/>
                    <a:pt x="1811" y="498"/>
                    <a:pt x="1811" y="498"/>
                  </a:cubicBezTo>
                  <a:lnTo>
                    <a:pt x="2035" y="498"/>
                  </a:lnTo>
                  <a:close/>
                  <a:moveTo>
                    <a:pt x="2501" y="7"/>
                  </a:moveTo>
                  <a:lnTo>
                    <a:pt x="2501" y="7"/>
                  </a:lnTo>
                  <a:cubicBezTo>
                    <a:pt x="2672" y="7"/>
                    <a:pt x="2672" y="7"/>
                    <a:pt x="2672" y="7"/>
                  </a:cubicBezTo>
                  <a:cubicBezTo>
                    <a:pt x="3068" y="527"/>
                    <a:pt x="3068" y="527"/>
                    <a:pt x="3068" y="527"/>
                  </a:cubicBezTo>
                  <a:cubicBezTo>
                    <a:pt x="3068" y="7"/>
                    <a:pt x="3068" y="7"/>
                    <a:pt x="3068" y="7"/>
                  </a:cubicBezTo>
                  <a:cubicBezTo>
                    <a:pt x="3252" y="7"/>
                    <a:pt x="3252" y="7"/>
                    <a:pt x="3252" y="7"/>
                  </a:cubicBezTo>
                  <a:cubicBezTo>
                    <a:pt x="3252" y="851"/>
                    <a:pt x="3252" y="851"/>
                    <a:pt x="3252" y="851"/>
                  </a:cubicBezTo>
                  <a:cubicBezTo>
                    <a:pt x="3093" y="851"/>
                    <a:pt x="3093" y="851"/>
                    <a:pt x="3093" y="851"/>
                  </a:cubicBezTo>
                  <a:cubicBezTo>
                    <a:pt x="2685" y="314"/>
                    <a:pt x="2685" y="314"/>
                    <a:pt x="2685" y="314"/>
                  </a:cubicBezTo>
                  <a:cubicBezTo>
                    <a:pt x="2685" y="851"/>
                    <a:pt x="2685" y="851"/>
                    <a:pt x="2685" y="851"/>
                  </a:cubicBezTo>
                  <a:cubicBezTo>
                    <a:pt x="2501" y="851"/>
                    <a:pt x="2501" y="851"/>
                    <a:pt x="2501" y="851"/>
                  </a:cubicBezTo>
                  <a:lnTo>
                    <a:pt x="2501" y="7"/>
                  </a:lnTo>
                  <a:close/>
                </a:path>
              </a:pathLst>
            </a:custGeom>
            <a:solidFill>
              <a:srgbClr val="00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5" name="Freeform 2"/>
            <p:cNvSpPr>
              <a:spLocks noChangeArrowheads="1"/>
            </p:cNvSpPr>
            <p:nvPr/>
          </p:nvSpPr>
          <p:spPr bwMode="auto">
            <a:xfrm>
              <a:off x="514350" y="701675"/>
              <a:ext cx="4903416" cy="459493"/>
            </a:xfrm>
            <a:custGeom>
              <a:avLst/>
              <a:gdLst>
                <a:gd name="T0" fmla="*/ 0 w 13622"/>
                <a:gd name="T1" fmla="*/ 271 h 1281"/>
                <a:gd name="T2" fmla="*/ 1033 w 13622"/>
                <a:gd name="T3" fmla="*/ 271 h 1281"/>
                <a:gd name="T4" fmla="*/ 379 w 13622"/>
                <a:gd name="T5" fmla="*/ 1261 h 1281"/>
                <a:gd name="T6" fmla="*/ 1223 w 13622"/>
                <a:gd name="T7" fmla="*/ 728 h 1281"/>
                <a:gd name="T8" fmla="*/ 1496 w 13622"/>
                <a:gd name="T9" fmla="*/ 722 h 1281"/>
                <a:gd name="T10" fmla="*/ 2034 w 13622"/>
                <a:gd name="T11" fmla="*/ 17 h 1281"/>
                <a:gd name="T12" fmla="*/ 1761 w 13622"/>
                <a:gd name="T13" fmla="*/ 1280 h 1281"/>
                <a:gd name="T14" fmla="*/ 2586 w 13622"/>
                <a:gd name="T15" fmla="*/ 17 h 1281"/>
                <a:gd name="T16" fmla="*/ 2859 w 13622"/>
                <a:gd name="T17" fmla="*/ 267 h 1281"/>
                <a:gd name="T18" fmla="*/ 3453 w 13622"/>
                <a:gd name="T19" fmla="*/ 781 h 1281"/>
                <a:gd name="T20" fmla="*/ 2586 w 13622"/>
                <a:gd name="T21" fmla="*/ 1261 h 1281"/>
                <a:gd name="T22" fmla="*/ 4042 w 13622"/>
                <a:gd name="T23" fmla="*/ 271 h 1281"/>
                <a:gd name="T24" fmla="*/ 4693 w 13622"/>
                <a:gd name="T25" fmla="*/ 17 h 1281"/>
                <a:gd name="T26" fmla="*/ 4315 w 13622"/>
                <a:gd name="T27" fmla="*/ 1261 h 1281"/>
                <a:gd name="T28" fmla="*/ 4793 w 13622"/>
                <a:gd name="T29" fmla="*/ 1081 h 1281"/>
                <a:gd name="T30" fmla="*/ 5326 w 13622"/>
                <a:gd name="T31" fmla="*/ 1037 h 1281"/>
                <a:gd name="T32" fmla="*/ 5254 w 13622"/>
                <a:gd name="T33" fmla="*/ 758 h 1281"/>
                <a:gd name="T34" fmla="*/ 5278 w 13622"/>
                <a:gd name="T35" fmla="*/ 0 h 1281"/>
                <a:gd name="T36" fmla="*/ 5273 w 13622"/>
                <a:gd name="T37" fmla="*/ 241 h 1281"/>
                <a:gd name="T38" fmla="*/ 5381 w 13622"/>
                <a:gd name="T39" fmla="*/ 516 h 1281"/>
                <a:gd name="T40" fmla="*/ 5320 w 13622"/>
                <a:gd name="T41" fmla="*/ 1280 h 1281"/>
                <a:gd name="T42" fmla="*/ 6549 w 13622"/>
                <a:gd name="T43" fmla="*/ 17 h 1281"/>
                <a:gd name="T44" fmla="*/ 7326 w 13622"/>
                <a:gd name="T45" fmla="*/ 510 h 1281"/>
                <a:gd name="T46" fmla="*/ 7601 w 13622"/>
                <a:gd name="T47" fmla="*/ 1261 h 1281"/>
                <a:gd name="T48" fmla="*/ 6822 w 13622"/>
                <a:gd name="T49" fmla="*/ 762 h 1281"/>
                <a:gd name="T50" fmla="*/ 6549 w 13622"/>
                <a:gd name="T51" fmla="*/ 17 h 1281"/>
                <a:gd name="T52" fmla="*/ 8837 w 13622"/>
                <a:gd name="T53" fmla="*/ 17 h 1281"/>
                <a:gd name="T54" fmla="*/ 8172 w 13622"/>
                <a:gd name="T55" fmla="*/ 514 h 1281"/>
                <a:gd name="T56" fmla="*/ 8172 w 13622"/>
                <a:gd name="T57" fmla="*/ 758 h 1281"/>
                <a:gd name="T58" fmla="*/ 8847 w 13622"/>
                <a:gd name="T59" fmla="*/ 1261 h 1281"/>
                <a:gd name="T60" fmla="*/ 9516 w 13622"/>
                <a:gd name="T61" fmla="*/ 8 h 1281"/>
                <a:gd name="T62" fmla="*/ 10303 w 13622"/>
                <a:gd name="T63" fmla="*/ 1261 h 1281"/>
                <a:gd name="T64" fmla="*/ 9376 w 13622"/>
                <a:gd name="T65" fmla="*/ 982 h 1281"/>
                <a:gd name="T66" fmla="*/ 9516 w 13622"/>
                <a:gd name="T67" fmla="*/ 8 h 1281"/>
                <a:gd name="T68" fmla="*/ 9639 w 13622"/>
                <a:gd name="T69" fmla="*/ 336 h 1281"/>
                <a:gd name="T70" fmla="*/ 10496 w 13622"/>
                <a:gd name="T71" fmla="*/ 17 h 1281"/>
                <a:gd name="T72" fmla="*/ 10769 w 13622"/>
                <a:gd name="T73" fmla="*/ 1014 h 1281"/>
                <a:gd name="T74" fmla="*/ 10496 w 13622"/>
                <a:gd name="T75" fmla="*/ 1261 h 1281"/>
                <a:gd name="T76" fmla="*/ 11706 w 13622"/>
                <a:gd name="T77" fmla="*/ 271 h 1281"/>
                <a:gd name="T78" fmla="*/ 12360 w 13622"/>
                <a:gd name="T79" fmla="*/ 17 h 1281"/>
                <a:gd name="T80" fmla="*/ 11981 w 13622"/>
                <a:gd name="T81" fmla="*/ 1261 h 1281"/>
                <a:gd name="T82" fmla="*/ 12569 w 13622"/>
                <a:gd name="T83" fmla="*/ 17 h 1281"/>
                <a:gd name="T84" fmla="*/ 12843 w 13622"/>
                <a:gd name="T85" fmla="*/ 510 h 1281"/>
                <a:gd name="T86" fmla="*/ 13621 w 13622"/>
                <a:gd name="T87" fmla="*/ 17 h 1281"/>
                <a:gd name="T88" fmla="*/ 13348 w 13622"/>
                <a:gd name="T89" fmla="*/ 762 h 1281"/>
                <a:gd name="T90" fmla="*/ 12569 w 13622"/>
                <a:gd name="T91" fmla="*/ 1261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2" h="1281">
                  <a:moveTo>
                    <a:pt x="379" y="271"/>
                  </a:moveTo>
                  <a:lnTo>
                    <a:pt x="379" y="271"/>
                  </a:lnTo>
                  <a:cubicBezTo>
                    <a:pt x="0" y="271"/>
                    <a:pt x="0" y="271"/>
                    <a:pt x="0" y="271"/>
                  </a:cubicBezTo>
                  <a:cubicBezTo>
                    <a:pt x="0" y="17"/>
                    <a:pt x="0" y="17"/>
                    <a:pt x="0" y="17"/>
                  </a:cubicBezTo>
                  <a:cubicBezTo>
                    <a:pt x="1033" y="17"/>
                    <a:pt x="1033" y="17"/>
                    <a:pt x="1033" y="17"/>
                  </a:cubicBezTo>
                  <a:cubicBezTo>
                    <a:pt x="1033" y="271"/>
                    <a:pt x="1033" y="271"/>
                    <a:pt x="1033" y="271"/>
                  </a:cubicBezTo>
                  <a:cubicBezTo>
                    <a:pt x="654" y="271"/>
                    <a:pt x="654" y="271"/>
                    <a:pt x="654" y="271"/>
                  </a:cubicBezTo>
                  <a:cubicBezTo>
                    <a:pt x="654" y="1261"/>
                    <a:pt x="654" y="1261"/>
                    <a:pt x="654" y="1261"/>
                  </a:cubicBezTo>
                  <a:cubicBezTo>
                    <a:pt x="379" y="1261"/>
                    <a:pt x="379" y="1261"/>
                    <a:pt x="379" y="1261"/>
                  </a:cubicBezTo>
                  <a:lnTo>
                    <a:pt x="379" y="271"/>
                  </a:lnTo>
                  <a:close/>
                  <a:moveTo>
                    <a:pt x="1223" y="728"/>
                  </a:moveTo>
                  <a:lnTo>
                    <a:pt x="1223" y="728"/>
                  </a:lnTo>
                  <a:cubicBezTo>
                    <a:pt x="1223" y="17"/>
                    <a:pt x="1223" y="17"/>
                    <a:pt x="1223" y="17"/>
                  </a:cubicBezTo>
                  <a:cubicBezTo>
                    <a:pt x="1496" y="17"/>
                    <a:pt x="1496" y="17"/>
                    <a:pt x="1496" y="17"/>
                  </a:cubicBezTo>
                  <a:cubicBezTo>
                    <a:pt x="1496" y="722"/>
                    <a:pt x="1496" y="722"/>
                    <a:pt x="1496" y="722"/>
                  </a:cubicBezTo>
                  <a:cubicBezTo>
                    <a:pt x="1496" y="925"/>
                    <a:pt x="1598" y="1028"/>
                    <a:pt x="1765" y="1028"/>
                  </a:cubicBezTo>
                  <a:cubicBezTo>
                    <a:pt x="1932" y="1028"/>
                    <a:pt x="2034" y="927"/>
                    <a:pt x="2034" y="730"/>
                  </a:cubicBezTo>
                  <a:cubicBezTo>
                    <a:pt x="2034" y="17"/>
                    <a:pt x="2034" y="17"/>
                    <a:pt x="2034" y="17"/>
                  </a:cubicBezTo>
                  <a:cubicBezTo>
                    <a:pt x="2307" y="17"/>
                    <a:pt x="2307" y="17"/>
                    <a:pt x="2307" y="17"/>
                  </a:cubicBezTo>
                  <a:cubicBezTo>
                    <a:pt x="2307" y="719"/>
                    <a:pt x="2307" y="719"/>
                    <a:pt x="2307" y="719"/>
                  </a:cubicBezTo>
                  <a:cubicBezTo>
                    <a:pt x="2307" y="1096"/>
                    <a:pt x="2095" y="1280"/>
                    <a:pt x="1761" y="1280"/>
                  </a:cubicBezTo>
                  <a:cubicBezTo>
                    <a:pt x="1426" y="1280"/>
                    <a:pt x="1223" y="1094"/>
                    <a:pt x="1223" y="728"/>
                  </a:cubicBezTo>
                  <a:close/>
                  <a:moveTo>
                    <a:pt x="2586" y="17"/>
                  </a:moveTo>
                  <a:lnTo>
                    <a:pt x="2586" y="17"/>
                  </a:lnTo>
                  <a:cubicBezTo>
                    <a:pt x="3534" y="17"/>
                    <a:pt x="3534" y="17"/>
                    <a:pt x="3534" y="17"/>
                  </a:cubicBezTo>
                  <a:cubicBezTo>
                    <a:pt x="3534" y="267"/>
                    <a:pt x="3534" y="267"/>
                    <a:pt x="3534" y="267"/>
                  </a:cubicBezTo>
                  <a:cubicBezTo>
                    <a:pt x="2859" y="267"/>
                    <a:pt x="2859" y="267"/>
                    <a:pt x="2859" y="267"/>
                  </a:cubicBezTo>
                  <a:cubicBezTo>
                    <a:pt x="2859" y="531"/>
                    <a:pt x="2859" y="531"/>
                    <a:pt x="2859" y="531"/>
                  </a:cubicBezTo>
                  <a:cubicBezTo>
                    <a:pt x="3453" y="531"/>
                    <a:pt x="3453" y="531"/>
                    <a:pt x="3453" y="531"/>
                  </a:cubicBezTo>
                  <a:cubicBezTo>
                    <a:pt x="3453" y="781"/>
                    <a:pt x="3453" y="781"/>
                    <a:pt x="3453" y="781"/>
                  </a:cubicBezTo>
                  <a:cubicBezTo>
                    <a:pt x="2859" y="781"/>
                    <a:pt x="2859" y="781"/>
                    <a:pt x="2859" y="781"/>
                  </a:cubicBezTo>
                  <a:cubicBezTo>
                    <a:pt x="2859" y="1261"/>
                    <a:pt x="2859" y="1261"/>
                    <a:pt x="2859" y="1261"/>
                  </a:cubicBezTo>
                  <a:cubicBezTo>
                    <a:pt x="2586" y="1261"/>
                    <a:pt x="2586" y="1261"/>
                    <a:pt x="2586" y="1261"/>
                  </a:cubicBezTo>
                  <a:lnTo>
                    <a:pt x="2586" y="17"/>
                  </a:lnTo>
                  <a:close/>
                  <a:moveTo>
                    <a:pt x="4042" y="271"/>
                  </a:moveTo>
                  <a:lnTo>
                    <a:pt x="4042" y="271"/>
                  </a:lnTo>
                  <a:cubicBezTo>
                    <a:pt x="3663" y="271"/>
                    <a:pt x="3663" y="271"/>
                    <a:pt x="3663" y="271"/>
                  </a:cubicBezTo>
                  <a:cubicBezTo>
                    <a:pt x="3663" y="17"/>
                    <a:pt x="3663" y="17"/>
                    <a:pt x="3663" y="17"/>
                  </a:cubicBezTo>
                  <a:cubicBezTo>
                    <a:pt x="4693" y="17"/>
                    <a:pt x="4693" y="17"/>
                    <a:pt x="4693" y="17"/>
                  </a:cubicBezTo>
                  <a:cubicBezTo>
                    <a:pt x="4693" y="271"/>
                    <a:pt x="4693" y="271"/>
                    <a:pt x="4693" y="271"/>
                  </a:cubicBezTo>
                  <a:cubicBezTo>
                    <a:pt x="4315" y="271"/>
                    <a:pt x="4315" y="271"/>
                    <a:pt x="4315" y="271"/>
                  </a:cubicBezTo>
                  <a:cubicBezTo>
                    <a:pt x="4315" y="1261"/>
                    <a:pt x="4315" y="1261"/>
                    <a:pt x="4315" y="1261"/>
                  </a:cubicBezTo>
                  <a:cubicBezTo>
                    <a:pt x="4042" y="1261"/>
                    <a:pt x="4042" y="1261"/>
                    <a:pt x="4042" y="1261"/>
                  </a:cubicBezTo>
                  <a:lnTo>
                    <a:pt x="4042" y="271"/>
                  </a:lnTo>
                  <a:close/>
                  <a:moveTo>
                    <a:pt x="4793" y="1081"/>
                  </a:moveTo>
                  <a:lnTo>
                    <a:pt x="4793" y="1081"/>
                  </a:lnTo>
                  <a:cubicBezTo>
                    <a:pt x="4954" y="887"/>
                    <a:pt x="4954" y="887"/>
                    <a:pt x="4954" y="887"/>
                  </a:cubicBezTo>
                  <a:cubicBezTo>
                    <a:pt x="5066" y="980"/>
                    <a:pt x="5182" y="1037"/>
                    <a:pt x="5326" y="1037"/>
                  </a:cubicBezTo>
                  <a:cubicBezTo>
                    <a:pt x="5436" y="1037"/>
                    <a:pt x="5504" y="992"/>
                    <a:pt x="5504" y="920"/>
                  </a:cubicBezTo>
                  <a:cubicBezTo>
                    <a:pt x="5504" y="916"/>
                    <a:pt x="5504" y="916"/>
                    <a:pt x="5504" y="916"/>
                  </a:cubicBezTo>
                  <a:cubicBezTo>
                    <a:pt x="5504" y="846"/>
                    <a:pt x="5462" y="812"/>
                    <a:pt x="5254" y="758"/>
                  </a:cubicBezTo>
                  <a:cubicBezTo>
                    <a:pt x="5005" y="694"/>
                    <a:pt x="4842" y="624"/>
                    <a:pt x="4842" y="379"/>
                  </a:cubicBezTo>
                  <a:cubicBezTo>
                    <a:pt x="4842" y="375"/>
                    <a:pt x="4842" y="375"/>
                    <a:pt x="4842" y="375"/>
                  </a:cubicBezTo>
                  <a:cubicBezTo>
                    <a:pt x="4842" y="148"/>
                    <a:pt x="5024" y="0"/>
                    <a:pt x="5278" y="0"/>
                  </a:cubicBezTo>
                  <a:cubicBezTo>
                    <a:pt x="5459" y="0"/>
                    <a:pt x="5614" y="57"/>
                    <a:pt x="5739" y="159"/>
                  </a:cubicBezTo>
                  <a:cubicBezTo>
                    <a:pt x="5597" y="364"/>
                    <a:pt x="5597" y="364"/>
                    <a:pt x="5597" y="364"/>
                  </a:cubicBezTo>
                  <a:cubicBezTo>
                    <a:pt x="5487" y="288"/>
                    <a:pt x="5379" y="241"/>
                    <a:pt x="5273" y="241"/>
                  </a:cubicBezTo>
                  <a:cubicBezTo>
                    <a:pt x="5170" y="241"/>
                    <a:pt x="5115" y="290"/>
                    <a:pt x="5115" y="349"/>
                  </a:cubicBezTo>
                  <a:cubicBezTo>
                    <a:pt x="5115" y="353"/>
                    <a:pt x="5115" y="353"/>
                    <a:pt x="5115" y="353"/>
                  </a:cubicBezTo>
                  <a:cubicBezTo>
                    <a:pt x="5115" y="436"/>
                    <a:pt x="5167" y="461"/>
                    <a:pt x="5381" y="516"/>
                  </a:cubicBezTo>
                  <a:cubicBezTo>
                    <a:pt x="5635" y="582"/>
                    <a:pt x="5777" y="673"/>
                    <a:pt x="5777" y="891"/>
                  </a:cubicBezTo>
                  <a:cubicBezTo>
                    <a:pt x="5777" y="893"/>
                    <a:pt x="5777" y="893"/>
                    <a:pt x="5777" y="893"/>
                  </a:cubicBezTo>
                  <a:cubicBezTo>
                    <a:pt x="5777" y="1140"/>
                    <a:pt x="5589" y="1280"/>
                    <a:pt x="5320" y="1280"/>
                  </a:cubicBezTo>
                  <a:cubicBezTo>
                    <a:pt x="5132" y="1280"/>
                    <a:pt x="4941" y="1212"/>
                    <a:pt x="4793" y="1081"/>
                  </a:cubicBezTo>
                  <a:close/>
                  <a:moveTo>
                    <a:pt x="6549" y="17"/>
                  </a:moveTo>
                  <a:lnTo>
                    <a:pt x="6549" y="17"/>
                  </a:lnTo>
                  <a:cubicBezTo>
                    <a:pt x="6822" y="17"/>
                    <a:pt x="6822" y="17"/>
                    <a:pt x="6822" y="17"/>
                  </a:cubicBezTo>
                  <a:cubicBezTo>
                    <a:pt x="6822" y="510"/>
                    <a:pt x="6822" y="510"/>
                    <a:pt x="6822" y="510"/>
                  </a:cubicBezTo>
                  <a:cubicBezTo>
                    <a:pt x="7326" y="510"/>
                    <a:pt x="7326" y="510"/>
                    <a:pt x="7326" y="510"/>
                  </a:cubicBezTo>
                  <a:cubicBezTo>
                    <a:pt x="7326" y="17"/>
                    <a:pt x="7326" y="17"/>
                    <a:pt x="7326" y="17"/>
                  </a:cubicBezTo>
                  <a:cubicBezTo>
                    <a:pt x="7601" y="17"/>
                    <a:pt x="7601" y="17"/>
                    <a:pt x="7601" y="17"/>
                  </a:cubicBezTo>
                  <a:cubicBezTo>
                    <a:pt x="7601" y="1261"/>
                    <a:pt x="7601" y="1261"/>
                    <a:pt x="7601" y="1261"/>
                  </a:cubicBezTo>
                  <a:cubicBezTo>
                    <a:pt x="7326" y="1261"/>
                    <a:pt x="7326" y="1261"/>
                    <a:pt x="7326" y="1261"/>
                  </a:cubicBezTo>
                  <a:cubicBezTo>
                    <a:pt x="7326" y="762"/>
                    <a:pt x="7326" y="762"/>
                    <a:pt x="7326" y="762"/>
                  </a:cubicBezTo>
                  <a:cubicBezTo>
                    <a:pt x="6822" y="762"/>
                    <a:pt x="6822" y="762"/>
                    <a:pt x="6822" y="762"/>
                  </a:cubicBezTo>
                  <a:cubicBezTo>
                    <a:pt x="6822" y="1261"/>
                    <a:pt x="6822" y="1261"/>
                    <a:pt x="6822" y="1261"/>
                  </a:cubicBezTo>
                  <a:cubicBezTo>
                    <a:pt x="6549" y="1261"/>
                    <a:pt x="6549" y="1261"/>
                    <a:pt x="6549" y="1261"/>
                  </a:cubicBezTo>
                  <a:lnTo>
                    <a:pt x="6549" y="17"/>
                  </a:lnTo>
                  <a:close/>
                  <a:moveTo>
                    <a:pt x="7899" y="17"/>
                  </a:moveTo>
                  <a:lnTo>
                    <a:pt x="7899" y="17"/>
                  </a:lnTo>
                  <a:cubicBezTo>
                    <a:pt x="8837" y="17"/>
                    <a:pt x="8837" y="17"/>
                    <a:pt x="8837" y="17"/>
                  </a:cubicBezTo>
                  <a:cubicBezTo>
                    <a:pt x="8837" y="260"/>
                    <a:pt x="8837" y="260"/>
                    <a:pt x="8837" y="260"/>
                  </a:cubicBezTo>
                  <a:cubicBezTo>
                    <a:pt x="8172" y="260"/>
                    <a:pt x="8172" y="260"/>
                    <a:pt x="8172" y="260"/>
                  </a:cubicBezTo>
                  <a:cubicBezTo>
                    <a:pt x="8172" y="514"/>
                    <a:pt x="8172" y="514"/>
                    <a:pt x="8172" y="514"/>
                  </a:cubicBezTo>
                  <a:cubicBezTo>
                    <a:pt x="8758" y="514"/>
                    <a:pt x="8758" y="514"/>
                    <a:pt x="8758" y="514"/>
                  </a:cubicBezTo>
                  <a:cubicBezTo>
                    <a:pt x="8758" y="758"/>
                    <a:pt x="8758" y="758"/>
                    <a:pt x="8758" y="758"/>
                  </a:cubicBezTo>
                  <a:cubicBezTo>
                    <a:pt x="8172" y="758"/>
                    <a:pt x="8172" y="758"/>
                    <a:pt x="8172" y="758"/>
                  </a:cubicBezTo>
                  <a:cubicBezTo>
                    <a:pt x="8172" y="1018"/>
                    <a:pt x="8172" y="1018"/>
                    <a:pt x="8172" y="1018"/>
                  </a:cubicBezTo>
                  <a:cubicBezTo>
                    <a:pt x="8847" y="1018"/>
                    <a:pt x="8847" y="1018"/>
                    <a:pt x="8847" y="1018"/>
                  </a:cubicBezTo>
                  <a:cubicBezTo>
                    <a:pt x="8847" y="1261"/>
                    <a:pt x="8847" y="1261"/>
                    <a:pt x="8847" y="1261"/>
                  </a:cubicBezTo>
                  <a:cubicBezTo>
                    <a:pt x="7899" y="1261"/>
                    <a:pt x="7899" y="1261"/>
                    <a:pt x="7899" y="1261"/>
                  </a:cubicBezTo>
                  <a:lnTo>
                    <a:pt x="7899" y="17"/>
                  </a:lnTo>
                  <a:close/>
                  <a:moveTo>
                    <a:pt x="9516" y="8"/>
                  </a:moveTo>
                  <a:lnTo>
                    <a:pt x="9516" y="8"/>
                  </a:lnTo>
                  <a:cubicBezTo>
                    <a:pt x="9770" y="8"/>
                    <a:pt x="9770" y="8"/>
                    <a:pt x="9770" y="8"/>
                  </a:cubicBezTo>
                  <a:cubicBezTo>
                    <a:pt x="10303" y="1261"/>
                    <a:pt x="10303" y="1261"/>
                    <a:pt x="10303" y="1261"/>
                  </a:cubicBezTo>
                  <a:cubicBezTo>
                    <a:pt x="10015" y="1261"/>
                    <a:pt x="10015" y="1261"/>
                    <a:pt x="10015" y="1261"/>
                  </a:cubicBezTo>
                  <a:cubicBezTo>
                    <a:pt x="9903" y="982"/>
                    <a:pt x="9903" y="982"/>
                    <a:pt x="9903" y="982"/>
                  </a:cubicBezTo>
                  <a:cubicBezTo>
                    <a:pt x="9376" y="982"/>
                    <a:pt x="9376" y="982"/>
                    <a:pt x="9376" y="982"/>
                  </a:cubicBezTo>
                  <a:cubicBezTo>
                    <a:pt x="9262" y="1261"/>
                    <a:pt x="9262" y="1261"/>
                    <a:pt x="9262" y="1261"/>
                  </a:cubicBezTo>
                  <a:cubicBezTo>
                    <a:pt x="8983" y="1261"/>
                    <a:pt x="8983" y="1261"/>
                    <a:pt x="8983" y="1261"/>
                  </a:cubicBezTo>
                  <a:lnTo>
                    <a:pt x="9516" y="8"/>
                  </a:lnTo>
                  <a:close/>
                  <a:moveTo>
                    <a:pt x="9804" y="741"/>
                  </a:moveTo>
                  <a:lnTo>
                    <a:pt x="9804" y="741"/>
                  </a:lnTo>
                  <a:cubicBezTo>
                    <a:pt x="9639" y="336"/>
                    <a:pt x="9639" y="336"/>
                    <a:pt x="9639" y="336"/>
                  </a:cubicBezTo>
                  <a:cubicBezTo>
                    <a:pt x="9474" y="741"/>
                    <a:pt x="9474" y="741"/>
                    <a:pt x="9474" y="741"/>
                  </a:cubicBezTo>
                  <a:lnTo>
                    <a:pt x="9804" y="741"/>
                  </a:lnTo>
                  <a:close/>
                  <a:moveTo>
                    <a:pt x="10496" y="17"/>
                  </a:moveTo>
                  <a:lnTo>
                    <a:pt x="10496" y="17"/>
                  </a:lnTo>
                  <a:cubicBezTo>
                    <a:pt x="10769" y="17"/>
                    <a:pt x="10769" y="17"/>
                    <a:pt x="10769" y="17"/>
                  </a:cubicBezTo>
                  <a:cubicBezTo>
                    <a:pt x="10769" y="1014"/>
                    <a:pt x="10769" y="1014"/>
                    <a:pt x="10769" y="1014"/>
                  </a:cubicBezTo>
                  <a:cubicBezTo>
                    <a:pt x="11389" y="1014"/>
                    <a:pt x="11389" y="1014"/>
                    <a:pt x="11389" y="1014"/>
                  </a:cubicBezTo>
                  <a:cubicBezTo>
                    <a:pt x="11389" y="1261"/>
                    <a:pt x="11389" y="1261"/>
                    <a:pt x="11389" y="1261"/>
                  </a:cubicBezTo>
                  <a:cubicBezTo>
                    <a:pt x="10496" y="1261"/>
                    <a:pt x="10496" y="1261"/>
                    <a:pt x="10496" y="1261"/>
                  </a:cubicBezTo>
                  <a:lnTo>
                    <a:pt x="10496" y="17"/>
                  </a:lnTo>
                  <a:close/>
                  <a:moveTo>
                    <a:pt x="11706" y="271"/>
                  </a:moveTo>
                  <a:lnTo>
                    <a:pt x="11706" y="271"/>
                  </a:lnTo>
                  <a:cubicBezTo>
                    <a:pt x="11327" y="271"/>
                    <a:pt x="11327" y="271"/>
                    <a:pt x="11327" y="271"/>
                  </a:cubicBezTo>
                  <a:cubicBezTo>
                    <a:pt x="11327" y="17"/>
                    <a:pt x="11327" y="17"/>
                    <a:pt x="11327" y="17"/>
                  </a:cubicBezTo>
                  <a:cubicBezTo>
                    <a:pt x="12360" y="17"/>
                    <a:pt x="12360" y="17"/>
                    <a:pt x="12360" y="17"/>
                  </a:cubicBezTo>
                  <a:cubicBezTo>
                    <a:pt x="12360" y="271"/>
                    <a:pt x="12360" y="271"/>
                    <a:pt x="12360" y="271"/>
                  </a:cubicBezTo>
                  <a:cubicBezTo>
                    <a:pt x="11981" y="271"/>
                    <a:pt x="11981" y="271"/>
                    <a:pt x="11981" y="271"/>
                  </a:cubicBezTo>
                  <a:cubicBezTo>
                    <a:pt x="11981" y="1261"/>
                    <a:pt x="11981" y="1261"/>
                    <a:pt x="11981" y="1261"/>
                  </a:cubicBezTo>
                  <a:cubicBezTo>
                    <a:pt x="11706" y="1261"/>
                    <a:pt x="11706" y="1261"/>
                    <a:pt x="11706" y="1261"/>
                  </a:cubicBezTo>
                  <a:lnTo>
                    <a:pt x="11706" y="271"/>
                  </a:lnTo>
                  <a:close/>
                  <a:moveTo>
                    <a:pt x="12569" y="17"/>
                  </a:moveTo>
                  <a:lnTo>
                    <a:pt x="12569" y="17"/>
                  </a:lnTo>
                  <a:cubicBezTo>
                    <a:pt x="12843" y="17"/>
                    <a:pt x="12843" y="17"/>
                    <a:pt x="12843" y="17"/>
                  </a:cubicBezTo>
                  <a:cubicBezTo>
                    <a:pt x="12843" y="510"/>
                    <a:pt x="12843" y="510"/>
                    <a:pt x="12843" y="510"/>
                  </a:cubicBezTo>
                  <a:cubicBezTo>
                    <a:pt x="13348" y="510"/>
                    <a:pt x="13348" y="510"/>
                    <a:pt x="13348" y="510"/>
                  </a:cubicBezTo>
                  <a:cubicBezTo>
                    <a:pt x="13348" y="17"/>
                    <a:pt x="13348" y="17"/>
                    <a:pt x="13348" y="17"/>
                  </a:cubicBezTo>
                  <a:cubicBezTo>
                    <a:pt x="13621" y="17"/>
                    <a:pt x="13621" y="17"/>
                    <a:pt x="13621" y="17"/>
                  </a:cubicBezTo>
                  <a:cubicBezTo>
                    <a:pt x="13621" y="1261"/>
                    <a:pt x="13621" y="1261"/>
                    <a:pt x="13621" y="1261"/>
                  </a:cubicBezTo>
                  <a:cubicBezTo>
                    <a:pt x="13348" y="1261"/>
                    <a:pt x="13348" y="1261"/>
                    <a:pt x="13348" y="1261"/>
                  </a:cubicBezTo>
                  <a:cubicBezTo>
                    <a:pt x="13348" y="762"/>
                    <a:pt x="13348" y="762"/>
                    <a:pt x="13348" y="762"/>
                  </a:cubicBezTo>
                  <a:cubicBezTo>
                    <a:pt x="12843" y="762"/>
                    <a:pt x="12843" y="762"/>
                    <a:pt x="12843" y="762"/>
                  </a:cubicBezTo>
                  <a:cubicBezTo>
                    <a:pt x="12843" y="1261"/>
                    <a:pt x="12843" y="1261"/>
                    <a:pt x="12843" y="1261"/>
                  </a:cubicBezTo>
                  <a:cubicBezTo>
                    <a:pt x="12569" y="1261"/>
                    <a:pt x="12569" y="1261"/>
                    <a:pt x="12569" y="1261"/>
                  </a:cubicBezTo>
                  <a:lnTo>
                    <a:pt x="12569" y="17"/>
                  </a:lnTo>
                  <a:close/>
                </a:path>
              </a:pathLst>
            </a:custGeom>
            <a:solidFill>
              <a:srgbClr val="00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6" name="Freeform 3"/>
            <p:cNvSpPr>
              <a:spLocks noChangeArrowheads="1"/>
            </p:cNvSpPr>
            <p:nvPr/>
          </p:nvSpPr>
          <p:spPr bwMode="auto">
            <a:xfrm>
              <a:off x="6936196" y="1305686"/>
              <a:ext cx="1825819" cy="1774977"/>
            </a:xfrm>
            <a:custGeom>
              <a:avLst/>
              <a:gdLst>
                <a:gd name="T0" fmla="*/ 2221 w 5071"/>
                <a:gd name="T1" fmla="*/ 2050 h 4932"/>
                <a:gd name="T2" fmla="*/ 2221 w 5071"/>
                <a:gd name="T3" fmla="*/ 2050 h 4932"/>
                <a:gd name="T4" fmla="*/ 2767 w 5071"/>
                <a:gd name="T5" fmla="*/ 3259 h 4932"/>
                <a:gd name="T6" fmla="*/ 2767 w 5071"/>
                <a:gd name="T7" fmla="*/ 4598 h 4932"/>
                <a:gd name="T8" fmla="*/ 2767 w 5071"/>
                <a:gd name="T9" fmla="*/ 4607 h 4932"/>
                <a:gd name="T10" fmla="*/ 3087 w 5071"/>
                <a:gd name="T11" fmla="*/ 4461 h 4932"/>
                <a:gd name="T12" fmla="*/ 3087 w 5071"/>
                <a:gd name="T13" fmla="*/ 3259 h 4932"/>
                <a:gd name="T14" fmla="*/ 3635 w 5071"/>
                <a:gd name="T15" fmla="*/ 2052 h 4932"/>
                <a:gd name="T16" fmla="*/ 4837 w 5071"/>
                <a:gd name="T17" fmla="*/ 998 h 4932"/>
                <a:gd name="T18" fmla="*/ 4852 w 5071"/>
                <a:gd name="T19" fmla="*/ 988 h 4932"/>
                <a:gd name="T20" fmla="*/ 4805 w 5071"/>
                <a:gd name="T21" fmla="*/ 903 h 4932"/>
                <a:gd name="T22" fmla="*/ 1633 w 5071"/>
                <a:gd name="T23" fmla="*/ 892 h 4932"/>
                <a:gd name="T24" fmla="*/ 1263 w 5071"/>
                <a:gd name="T25" fmla="*/ 1203 h 4932"/>
                <a:gd name="T26" fmla="*/ 2221 w 5071"/>
                <a:gd name="T27" fmla="*/ 2050 h 4932"/>
                <a:gd name="T28" fmla="*/ 2926 w 5071"/>
                <a:gd name="T29" fmla="*/ 780 h 4932"/>
                <a:gd name="T30" fmla="*/ 2926 w 5071"/>
                <a:gd name="T31" fmla="*/ 780 h 4932"/>
                <a:gd name="T32" fmla="*/ 3510 w 5071"/>
                <a:gd name="T33" fmla="*/ 1396 h 4932"/>
                <a:gd name="T34" fmla="*/ 2899 w 5071"/>
                <a:gd name="T35" fmla="*/ 1984 h 4932"/>
                <a:gd name="T36" fmla="*/ 2348 w 5071"/>
                <a:gd name="T37" fmla="*/ 1390 h 4932"/>
                <a:gd name="T38" fmla="*/ 2926 w 5071"/>
                <a:gd name="T39" fmla="*/ 780 h 4932"/>
                <a:gd name="T40" fmla="*/ 5008 w 5071"/>
                <a:gd name="T41" fmla="*/ 1565 h 4932"/>
                <a:gd name="T42" fmla="*/ 5008 w 5071"/>
                <a:gd name="T43" fmla="*/ 1565 h 4932"/>
                <a:gd name="T44" fmla="*/ 3626 w 5071"/>
                <a:gd name="T45" fmla="*/ 4118 h 4932"/>
                <a:gd name="T46" fmla="*/ 3626 w 5071"/>
                <a:gd name="T47" fmla="*/ 3259 h 4932"/>
                <a:gd name="T48" fmla="*/ 3990 w 5071"/>
                <a:gd name="T49" fmla="*/ 2455 h 4932"/>
                <a:gd name="T50" fmla="*/ 5008 w 5071"/>
                <a:gd name="T51" fmla="*/ 1565 h 4932"/>
                <a:gd name="T52" fmla="*/ 2281 w 5071"/>
                <a:gd name="T53" fmla="*/ 4757 h 4932"/>
                <a:gd name="T54" fmla="*/ 2281 w 5071"/>
                <a:gd name="T55" fmla="*/ 4757 h 4932"/>
                <a:gd name="T56" fmla="*/ 412 w 5071"/>
                <a:gd name="T57" fmla="*/ 4139 h 4932"/>
                <a:gd name="T58" fmla="*/ 897 w 5071"/>
                <a:gd name="T59" fmla="*/ 1599 h 4932"/>
                <a:gd name="T60" fmla="*/ 1864 w 5071"/>
                <a:gd name="T61" fmla="*/ 2453 h 4932"/>
                <a:gd name="T62" fmla="*/ 2228 w 5071"/>
                <a:gd name="T63" fmla="*/ 3259 h 4932"/>
                <a:gd name="T64" fmla="*/ 2228 w 5071"/>
                <a:gd name="T65" fmla="*/ 4598 h 4932"/>
                <a:gd name="T66" fmla="*/ 2281 w 5071"/>
                <a:gd name="T67" fmla="*/ 4757 h 4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71" h="4932">
                  <a:moveTo>
                    <a:pt x="2221" y="2050"/>
                  </a:moveTo>
                  <a:lnTo>
                    <a:pt x="2221" y="2050"/>
                  </a:lnTo>
                  <a:cubicBezTo>
                    <a:pt x="2528" y="2320"/>
                    <a:pt x="2767" y="2851"/>
                    <a:pt x="2767" y="3259"/>
                  </a:cubicBezTo>
                  <a:cubicBezTo>
                    <a:pt x="2767" y="4598"/>
                    <a:pt x="2767" y="4598"/>
                    <a:pt x="2767" y="4598"/>
                  </a:cubicBezTo>
                  <a:cubicBezTo>
                    <a:pt x="2767" y="4603"/>
                    <a:pt x="2767" y="4605"/>
                    <a:pt x="2767" y="4607"/>
                  </a:cubicBezTo>
                  <a:cubicBezTo>
                    <a:pt x="2873" y="4565"/>
                    <a:pt x="2981" y="4516"/>
                    <a:pt x="3087" y="4461"/>
                  </a:cubicBezTo>
                  <a:cubicBezTo>
                    <a:pt x="3087" y="3259"/>
                    <a:pt x="3087" y="3259"/>
                    <a:pt x="3087" y="3259"/>
                  </a:cubicBezTo>
                  <a:cubicBezTo>
                    <a:pt x="3087" y="2851"/>
                    <a:pt x="3328" y="2320"/>
                    <a:pt x="3635" y="2052"/>
                  </a:cubicBezTo>
                  <a:cubicBezTo>
                    <a:pt x="4837" y="998"/>
                    <a:pt x="4837" y="998"/>
                    <a:pt x="4837" y="998"/>
                  </a:cubicBezTo>
                  <a:cubicBezTo>
                    <a:pt x="4841" y="994"/>
                    <a:pt x="4848" y="992"/>
                    <a:pt x="4852" y="988"/>
                  </a:cubicBezTo>
                  <a:cubicBezTo>
                    <a:pt x="4837" y="958"/>
                    <a:pt x="4822" y="931"/>
                    <a:pt x="4805" y="903"/>
                  </a:cubicBezTo>
                  <a:cubicBezTo>
                    <a:pt x="4268" y="4"/>
                    <a:pt x="2848" y="0"/>
                    <a:pt x="1633" y="892"/>
                  </a:cubicBezTo>
                  <a:cubicBezTo>
                    <a:pt x="1502" y="990"/>
                    <a:pt x="1379" y="1093"/>
                    <a:pt x="1263" y="1203"/>
                  </a:cubicBezTo>
                  <a:lnTo>
                    <a:pt x="2221" y="2050"/>
                  </a:lnTo>
                  <a:close/>
                  <a:moveTo>
                    <a:pt x="2926" y="780"/>
                  </a:moveTo>
                  <a:lnTo>
                    <a:pt x="2926" y="780"/>
                  </a:lnTo>
                  <a:cubicBezTo>
                    <a:pt x="3250" y="782"/>
                    <a:pt x="3510" y="1060"/>
                    <a:pt x="3510" y="1396"/>
                  </a:cubicBezTo>
                  <a:cubicBezTo>
                    <a:pt x="3508" y="1724"/>
                    <a:pt x="3227" y="1993"/>
                    <a:pt x="2899" y="1984"/>
                  </a:cubicBezTo>
                  <a:cubicBezTo>
                    <a:pt x="2579" y="1976"/>
                    <a:pt x="2351" y="1728"/>
                    <a:pt x="2348" y="1390"/>
                  </a:cubicBezTo>
                  <a:cubicBezTo>
                    <a:pt x="2346" y="1041"/>
                    <a:pt x="2596" y="776"/>
                    <a:pt x="2926" y="780"/>
                  </a:cubicBezTo>
                  <a:close/>
                  <a:moveTo>
                    <a:pt x="5008" y="1565"/>
                  </a:moveTo>
                  <a:lnTo>
                    <a:pt x="5008" y="1565"/>
                  </a:lnTo>
                  <a:cubicBezTo>
                    <a:pt x="5070" y="2402"/>
                    <a:pt x="4547" y="3420"/>
                    <a:pt x="3626" y="4118"/>
                  </a:cubicBezTo>
                  <a:cubicBezTo>
                    <a:pt x="3626" y="3259"/>
                    <a:pt x="3626" y="3259"/>
                    <a:pt x="3626" y="3259"/>
                  </a:cubicBezTo>
                  <a:cubicBezTo>
                    <a:pt x="3626" y="3001"/>
                    <a:pt x="3796" y="2626"/>
                    <a:pt x="3990" y="2455"/>
                  </a:cubicBezTo>
                  <a:lnTo>
                    <a:pt x="5008" y="1565"/>
                  </a:lnTo>
                  <a:close/>
                  <a:moveTo>
                    <a:pt x="2281" y="4757"/>
                  </a:moveTo>
                  <a:lnTo>
                    <a:pt x="2281" y="4757"/>
                  </a:lnTo>
                  <a:cubicBezTo>
                    <a:pt x="1485" y="4931"/>
                    <a:pt x="761" y="4723"/>
                    <a:pt x="412" y="4139"/>
                  </a:cubicBezTo>
                  <a:cubicBezTo>
                    <a:pt x="0" y="3450"/>
                    <a:pt x="224" y="2436"/>
                    <a:pt x="897" y="1599"/>
                  </a:cubicBezTo>
                  <a:cubicBezTo>
                    <a:pt x="1864" y="2453"/>
                    <a:pt x="1864" y="2453"/>
                    <a:pt x="1864" y="2453"/>
                  </a:cubicBezTo>
                  <a:cubicBezTo>
                    <a:pt x="2058" y="2624"/>
                    <a:pt x="2228" y="3001"/>
                    <a:pt x="2228" y="3259"/>
                  </a:cubicBezTo>
                  <a:cubicBezTo>
                    <a:pt x="2228" y="4598"/>
                    <a:pt x="2228" y="4598"/>
                    <a:pt x="2228" y="4598"/>
                  </a:cubicBezTo>
                  <a:cubicBezTo>
                    <a:pt x="2228" y="4658"/>
                    <a:pt x="2247" y="4713"/>
                    <a:pt x="2281" y="4757"/>
                  </a:cubicBezTo>
                  <a:close/>
                </a:path>
              </a:pathLst>
            </a:custGeom>
            <a:solidFill>
              <a:srgbClr val="72904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37" name="Freeform 4"/>
            <p:cNvSpPr>
              <a:spLocks noChangeArrowheads="1"/>
            </p:cNvSpPr>
            <p:nvPr/>
          </p:nvSpPr>
          <p:spPr bwMode="auto">
            <a:xfrm>
              <a:off x="642120" y="1415001"/>
              <a:ext cx="9951268" cy="1602666"/>
            </a:xfrm>
            <a:custGeom>
              <a:avLst/>
              <a:gdLst>
                <a:gd name="T0" fmla="*/ 0 w 27640"/>
                <a:gd name="T1" fmla="*/ 4453 h 4454"/>
                <a:gd name="T2" fmla="*/ 2914 w 27640"/>
                <a:gd name="T3" fmla="*/ 0 h 4454"/>
                <a:gd name="T4" fmla="*/ 734 w 27640"/>
                <a:gd name="T5" fmla="*/ 631 h 4454"/>
                <a:gd name="T6" fmla="*/ 2533 w 27640"/>
                <a:gd name="T7" fmla="*/ 1935 h 4454"/>
                <a:gd name="T8" fmla="*/ 734 w 27640"/>
                <a:gd name="T9" fmla="*/ 2566 h 4454"/>
                <a:gd name="T10" fmla="*/ 0 w 27640"/>
                <a:gd name="T11" fmla="*/ 4453 h 4454"/>
                <a:gd name="T12" fmla="*/ 3248 w 27640"/>
                <a:gd name="T13" fmla="*/ 4453 h 4454"/>
                <a:gd name="T14" fmla="*/ 4807 w 27640"/>
                <a:gd name="T15" fmla="*/ 0 h 4454"/>
                <a:gd name="T16" fmla="*/ 6431 w 27640"/>
                <a:gd name="T17" fmla="*/ 1365 h 4454"/>
                <a:gd name="T18" fmla="*/ 5190 w 27640"/>
                <a:gd name="T19" fmla="*/ 2693 h 4454"/>
                <a:gd name="T20" fmla="*/ 5755 w 27640"/>
                <a:gd name="T21" fmla="*/ 4453 h 4454"/>
                <a:gd name="T22" fmla="*/ 3970 w 27640"/>
                <a:gd name="T23" fmla="*/ 2725 h 4454"/>
                <a:gd name="T24" fmla="*/ 3248 w 27640"/>
                <a:gd name="T25" fmla="*/ 4453 h 4454"/>
                <a:gd name="T26" fmla="*/ 3970 w 27640"/>
                <a:gd name="T27" fmla="*/ 2105 h 4454"/>
                <a:gd name="T28" fmla="*/ 5730 w 27640"/>
                <a:gd name="T29" fmla="*/ 1365 h 4454"/>
                <a:gd name="T30" fmla="*/ 4778 w 27640"/>
                <a:gd name="T31" fmla="*/ 618 h 4454"/>
                <a:gd name="T32" fmla="*/ 3970 w 27640"/>
                <a:gd name="T33" fmla="*/ 2105 h 4454"/>
                <a:gd name="T34" fmla="*/ 6991 w 27640"/>
                <a:gd name="T35" fmla="*/ 4453 h 4454"/>
                <a:gd name="T36" fmla="*/ 9911 w 27640"/>
                <a:gd name="T37" fmla="*/ 0 h 4454"/>
                <a:gd name="T38" fmla="*/ 7723 w 27640"/>
                <a:gd name="T39" fmla="*/ 631 h 4454"/>
                <a:gd name="T40" fmla="*/ 9275 w 27640"/>
                <a:gd name="T41" fmla="*/ 1904 h 4454"/>
                <a:gd name="T42" fmla="*/ 7723 w 27640"/>
                <a:gd name="T43" fmla="*/ 2534 h 4454"/>
                <a:gd name="T44" fmla="*/ 9973 w 27640"/>
                <a:gd name="T45" fmla="*/ 3823 h 4454"/>
                <a:gd name="T46" fmla="*/ 6991 w 27640"/>
                <a:gd name="T47" fmla="*/ 4453 h 4454"/>
                <a:gd name="T48" fmla="*/ 10341 w 27640"/>
                <a:gd name="T49" fmla="*/ 4453 h 4454"/>
                <a:gd name="T50" fmla="*/ 13261 w 27640"/>
                <a:gd name="T51" fmla="*/ 0 h 4454"/>
                <a:gd name="T52" fmla="*/ 11075 w 27640"/>
                <a:gd name="T53" fmla="*/ 631 h 4454"/>
                <a:gd name="T54" fmla="*/ 12624 w 27640"/>
                <a:gd name="T55" fmla="*/ 1904 h 4454"/>
                <a:gd name="T56" fmla="*/ 11075 w 27640"/>
                <a:gd name="T57" fmla="*/ 2534 h 4454"/>
                <a:gd name="T58" fmla="*/ 13325 w 27640"/>
                <a:gd name="T59" fmla="*/ 3823 h 4454"/>
                <a:gd name="T60" fmla="*/ 10341 w 27640"/>
                <a:gd name="T61" fmla="*/ 4453 h 4454"/>
                <a:gd name="T62" fmla="*/ 13819 w 27640"/>
                <a:gd name="T63" fmla="*/ 4453 h 4454"/>
                <a:gd name="T64" fmla="*/ 15249 w 27640"/>
                <a:gd name="T65" fmla="*/ 0 h 4454"/>
                <a:gd name="T66" fmla="*/ 16824 w 27640"/>
                <a:gd name="T67" fmla="*/ 646 h 4454"/>
                <a:gd name="T68" fmla="*/ 17478 w 27640"/>
                <a:gd name="T69" fmla="*/ 2215 h 4454"/>
                <a:gd name="T70" fmla="*/ 16824 w 27640"/>
                <a:gd name="T71" fmla="*/ 3806 h 4454"/>
                <a:gd name="T72" fmla="*/ 15249 w 27640"/>
                <a:gd name="T73" fmla="*/ 4453 h 4454"/>
                <a:gd name="T74" fmla="*/ 14540 w 27640"/>
                <a:gd name="T75" fmla="*/ 3848 h 4454"/>
                <a:gd name="T76" fmla="*/ 15249 w 27640"/>
                <a:gd name="T77" fmla="*/ 3848 h 4454"/>
                <a:gd name="T78" fmla="*/ 16574 w 27640"/>
                <a:gd name="T79" fmla="*/ 3046 h 4454"/>
                <a:gd name="T80" fmla="*/ 16574 w 27640"/>
                <a:gd name="T81" fmla="*/ 1399 h 4454"/>
                <a:gd name="T82" fmla="*/ 15249 w 27640"/>
                <a:gd name="T83" fmla="*/ 605 h 4454"/>
                <a:gd name="T84" fmla="*/ 14540 w 27640"/>
                <a:gd name="T85" fmla="*/ 3848 h 4454"/>
                <a:gd name="T86" fmla="*/ 22876 w 27640"/>
                <a:gd name="T87" fmla="*/ 4453 h 4454"/>
                <a:gd name="T88" fmla="*/ 23009 w 27640"/>
                <a:gd name="T89" fmla="*/ 0 h 4454"/>
                <a:gd name="T90" fmla="*/ 27506 w 27640"/>
                <a:gd name="T91" fmla="*/ 0 h 4454"/>
                <a:gd name="T92" fmla="*/ 27639 w 27640"/>
                <a:gd name="T93" fmla="*/ 4453 h 4454"/>
                <a:gd name="T94" fmla="*/ 26905 w 27640"/>
                <a:gd name="T95" fmla="*/ 2031 h 4454"/>
                <a:gd name="T96" fmla="*/ 25193 w 27640"/>
                <a:gd name="T97" fmla="*/ 4392 h 4454"/>
                <a:gd name="T98" fmla="*/ 23610 w 27640"/>
                <a:gd name="T99" fmla="*/ 4453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640" h="4454">
                  <a:moveTo>
                    <a:pt x="0" y="4453"/>
                  </a:moveTo>
                  <a:lnTo>
                    <a:pt x="0" y="4453"/>
                  </a:lnTo>
                  <a:cubicBezTo>
                    <a:pt x="0" y="0"/>
                    <a:pt x="0" y="0"/>
                    <a:pt x="0" y="0"/>
                  </a:cubicBezTo>
                  <a:cubicBezTo>
                    <a:pt x="2914" y="0"/>
                    <a:pt x="2914" y="0"/>
                    <a:pt x="2914" y="0"/>
                  </a:cubicBezTo>
                  <a:cubicBezTo>
                    <a:pt x="2914" y="631"/>
                    <a:pt x="2914" y="631"/>
                    <a:pt x="2914" y="631"/>
                  </a:cubicBezTo>
                  <a:cubicBezTo>
                    <a:pt x="734" y="631"/>
                    <a:pt x="734" y="631"/>
                    <a:pt x="734" y="631"/>
                  </a:cubicBezTo>
                  <a:cubicBezTo>
                    <a:pt x="734" y="1935"/>
                    <a:pt x="734" y="1935"/>
                    <a:pt x="734" y="1935"/>
                  </a:cubicBezTo>
                  <a:cubicBezTo>
                    <a:pt x="2533" y="1935"/>
                    <a:pt x="2533" y="1935"/>
                    <a:pt x="2533" y="1935"/>
                  </a:cubicBezTo>
                  <a:cubicBezTo>
                    <a:pt x="2533" y="2566"/>
                    <a:pt x="2533" y="2566"/>
                    <a:pt x="2533" y="2566"/>
                  </a:cubicBezTo>
                  <a:cubicBezTo>
                    <a:pt x="734" y="2566"/>
                    <a:pt x="734" y="2566"/>
                    <a:pt x="734" y="2566"/>
                  </a:cubicBezTo>
                  <a:cubicBezTo>
                    <a:pt x="734" y="4453"/>
                    <a:pt x="734" y="4453"/>
                    <a:pt x="734" y="4453"/>
                  </a:cubicBezTo>
                  <a:lnTo>
                    <a:pt x="0" y="4453"/>
                  </a:lnTo>
                  <a:close/>
                  <a:moveTo>
                    <a:pt x="3248" y="4453"/>
                  </a:moveTo>
                  <a:lnTo>
                    <a:pt x="3248" y="4453"/>
                  </a:lnTo>
                  <a:cubicBezTo>
                    <a:pt x="3248" y="0"/>
                    <a:pt x="3248" y="0"/>
                    <a:pt x="3248" y="0"/>
                  </a:cubicBezTo>
                  <a:cubicBezTo>
                    <a:pt x="4807" y="0"/>
                    <a:pt x="4807" y="0"/>
                    <a:pt x="4807" y="0"/>
                  </a:cubicBezTo>
                  <a:cubicBezTo>
                    <a:pt x="5294" y="0"/>
                    <a:pt x="5686" y="129"/>
                    <a:pt x="5984" y="387"/>
                  </a:cubicBezTo>
                  <a:cubicBezTo>
                    <a:pt x="6280" y="646"/>
                    <a:pt x="6431" y="971"/>
                    <a:pt x="6431" y="1365"/>
                  </a:cubicBezTo>
                  <a:cubicBezTo>
                    <a:pt x="6431" y="1708"/>
                    <a:pt x="6318" y="1999"/>
                    <a:pt x="6098" y="2238"/>
                  </a:cubicBezTo>
                  <a:cubicBezTo>
                    <a:pt x="5876" y="2477"/>
                    <a:pt x="5573" y="2629"/>
                    <a:pt x="5190" y="2693"/>
                  </a:cubicBezTo>
                  <a:cubicBezTo>
                    <a:pt x="6653" y="4453"/>
                    <a:pt x="6653" y="4453"/>
                    <a:pt x="6653" y="4453"/>
                  </a:cubicBezTo>
                  <a:cubicBezTo>
                    <a:pt x="5755" y="4453"/>
                    <a:pt x="5755" y="4453"/>
                    <a:pt x="5755" y="4453"/>
                  </a:cubicBezTo>
                  <a:cubicBezTo>
                    <a:pt x="4401" y="2725"/>
                    <a:pt x="4401" y="2725"/>
                    <a:pt x="4401" y="2725"/>
                  </a:cubicBezTo>
                  <a:cubicBezTo>
                    <a:pt x="3970" y="2725"/>
                    <a:pt x="3970" y="2725"/>
                    <a:pt x="3970" y="2725"/>
                  </a:cubicBezTo>
                  <a:cubicBezTo>
                    <a:pt x="3970" y="4453"/>
                    <a:pt x="3970" y="4453"/>
                    <a:pt x="3970" y="4453"/>
                  </a:cubicBezTo>
                  <a:lnTo>
                    <a:pt x="3248" y="4453"/>
                  </a:lnTo>
                  <a:close/>
                  <a:moveTo>
                    <a:pt x="3970" y="2105"/>
                  </a:moveTo>
                  <a:lnTo>
                    <a:pt x="3970" y="2105"/>
                  </a:lnTo>
                  <a:cubicBezTo>
                    <a:pt x="4778" y="2105"/>
                    <a:pt x="4778" y="2105"/>
                    <a:pt x="4778" y="2105"/>
                  </a:cubicBezTo>
                  <a:cubicBezTo>
                    <a:pt x="5413" y="2105"/>
                    <a:pt x="5730" y="1858"/>
                    <a:pt x="5730" y="1365"/>
                  </a:cubicBezTo>
                  <a:cubicBezTo>
                    <a:pt x="5730" y="1113"/>
                    <a:pt x="5645" y="927"/>
                    <a:pt x="5476" y="802"/>
                  </a:cubicBezTo>
                  <a:cubicBezTo>
                    <a:pt x="5307" y="679"/>
                    <a:pt x="5072" y="618"/>
                    <a:pt x="4778" y="618"/>
                  </a:cubicBezTo>
                  <a:cubicBezTo>
                    <a:pt x="3970" y="618"/>
                    <a:pt x="3970" y="618"/>
                    <a:pt x="3970" y="618"/>
                  </a:cubicBezTo>
                  <a:lnTo>
                    <a:pt x="3970" y="2105"/>
                  </a:lnTo>
                  <a:close/>
                  <a:moveTo>
                    <a:pt x="6991" y="4453"/>
                  </a:moveTo>
                  <a:lnTo>
                    <a:pt x="6991" y="4453"/>
                  </a:lnTo>
                  <a:cubicBezTo>
                    <a:pt x="6991" y="0"/>
                    <a:pt x="6991" y="0"/>
                    <a:pt x="6991" y="0"/>
                  </a:cubicBezTo>
                  <a:cubicBezTo>
                    <a:pt x="9911" y="0"/>
                    <a:pt x="9911" y="0"/>
                    <a:pt x="9911" y="0"/>
                  </a:cubicBezTo>
                  <a:cubicBezTo>
                    <a:pt x="9911" y="631"/>
                    <a:pt x="9911" y="631"/>
                    <a:pt x="9911" y="631"/>
                  </a:cubicBezTo>
                  <a:cubicBezTo>
                    <a:pt x="7723" y="631"/>
                    <a:pt x="7723" y="631"/>
                    <a:pt x="7723" y="631"/>
                  </a:cubicBezTo>
                  <a:cubicBezTo>
                    <a:pt x="7723" y="1904"/>
                    <a:pt x="7723" y="1904"/>
                    <a:pt x="7723" y="1904"/>
                  </a:cubicBezTo>
                  <a:cubicBezTo>
                    <a:pt x="9275" y="1904"/>
                    <a:pt x="9275" y="1904"/>
                    <a:pt x="9275" y="1904"/>
                  </a:cubicBezTo>
                  <a:cubicBezTo>
                    <a:pt x="9275" y="2534"/>
                    <a:pt x="9275" y="2534"/>
                    <a:pt x="9275" y="2534"/>
                  </a:cubicBezTo>
                  <a:cubicBezTo>
                    <a:pt x="7723" y="2534"/>
                    <a:pt x="7723" y="2534"/>
                    <a:pt x="7723" y="2534"/>
                  </a:cubicBezTo>
                  <a:cubicBezTo>
                    <a:pt x="7723" y="3823"/>
                    <a:pt x="7723" y="3823"/>
                    <a:pt x="7723" y="3823"/>
                  </a:cubicBezTo>
                  <a:cubicBezTo>
                    <a:pt x="9973" y="3823"/>
                    <a:pt x="9973" y="3823"/>
                    <a:pt x="9973" y="3823"/>
                  </a:cubicBezTo>
                  <a:cubicBezTo>
                    <a:pt x="9973" y="4453"/>
                    <a:pt x="9973" y="4453"/>
                    <a:pt x="9973" y="4453"/>
                  </a:cubicBezTo>
                  <a:lnTo>
                    <a:pt x="6991" y="4453"/>
                  </a:lnTo>
                  <a:close/>
                  <a:moveTo>
                    <a:pt x="10341" y="4453"/>
                  </a:moveTo>
                  <a:lnTo>
                    <a:pt x="10341" y="4453"/>
                  </a:lnTo>
                  <a:cubicBezTo>
                    <a:pt x="10341" y="0"/>
                    <a:pt x="10341" y="0"/>
                    <a:pt x="10341" y="0"/>
                  </a:cubicBezTo>
                  <a:cubicBezTo>
                    <a:pt x="13261" y="0"/>
                    <a:pt x="13261" y="0"/>
                    <a:pt x="13261" y="0"/>
                  </a:cubicBezTo>
                  <a:cubicBezTo>
                    <a:pt x="13261" y="631"/>
                    <a:pt x="13261" y="631"/>
                    <a:pt x="13261" y="631"/>
                  </a:cubicBezTo>
                  <a:cubicBezTo>
                    <a:pt x="11075" y="631"/>
                    <a:pt x="11075" y="631"/>
                    <a:pt x="11075" y="631"/>
                  </a:cubicBezTo>
                  <a:cubicBezTo>
                    <a:pt x="11075" y="1904"/>
                    <a:pt x="11075" y="1904"/>
                    <a:pt x="11075" y="1904"/>
                  </a:cubicBezTo>
                  <a:cubicBezTo>
                    <a:pt x="12624" y="1904"/>
                    <a:pt x="12624" y="1904"/>
                    <a:pt x="12624" y="1904"/>
                  </a:cubicBezTo>
                  <a:cubicBezTo>
                    <a:pt x="12624" y="2534"/>
                    <a:pt x="12624" y="2534"/>
                    <a:pt x="12624" y="2534"/>
                  </a:cubicBezTo>
                  <a:cubicBezTo>
                    <a:pt x="11075" y="2534"/>
                    <a:pt x="11075" y="2534"/>
                    <a:pt x="11075" y="2534"/>
                  </a:cubicBezTo>
                  <a:cubicBezTo>
                    <a:pt x="11075" y="3823"/>
                    <a:pt x="11075" y="3823"/>
                    <a:pt x="11075" y="3823"/>
                  </a:cubicBezTo>
                  <a:cubicBezTo>
                    <a:pt x="13325" y="3823"/>
                    <a:pt x="13325" y="3823"/>
                    <a:pt x="13325" y="3823"/>
                  </a:cubicBezTo>
                  <a:cubicBezTo>
                    <a:pt x="13325" y="4453"/>
                    <a:pt x="13325" y="4453"/>
                    <a:pt x="13325" y="4453"/>
                  </a:cubicBezTo>
                  <a:lnTo>
                    <a:pt x="10341" y="4453"/>
                  </a:lnTo>
                  <a:close/>
                  <a:moveTo>
                    <a:pt x="13819" y="4453"/>
                  </a:moveTo>
                  <a:lnTo>
                    <a:pt x="13819" y="4453"/>
                  </a:lnTo>
                  <a:cubicBezTo>
                    <a:pt x="13819" y="0"/>
                    <a:pt x="13819" y="0"/>
                    <a:pt x="13819" y="0"/>
                  </a:cubicBezTo>
                  <a:cubicBezTo>
                    <a:pt x="15249" y="0"/>
                    <a:pt x="15249" y="0"/>
                    <a:pt x="15249" y="0"/>
                  </a:cubicBezTo>
                  <a:cubicBezTo>
                    <a:pt x="15550" y="0"/>
                    <a:pt x="15838" y="60"/>
                    <a:pt x="16113" y="176"/>
                  </a:cubicBezTo>
                  <a:cubicBezTo>
                    <a:pt x="16386" y="292"/>
                    <a:pt x="16625" y="449"/>
                    <a:pt x="16824" y="646"/>
                  </a:cubicBezTo>
                  <a:cubicBezTo>
                    <a:pt x="17025" y="842"/>
                    <a:pt x="17183" y="1079"/>
                    <a:pt x="17302" y="1352"/>
                  </a:cubicBezTo>
                  <a:cubicBezTo>
                    <a:pt x="17420" y="1627"/>
                    <a:pt x="17478" y="1914"/>
                    <a:pt x="17478" y="2215"/>
                  </a:cubicBezTo>
                  <a:cubicBezTo>
                    <a:pt x="17478" y="2521"/>
                    <a:pt x="17420" y="2813"/>
                    <a:pt x="17302" y="3091"/>
                  </a:cubicBezTo>
                  <a:cubicBezTo>
                    <a:pt x="17183" y="3368"/>
                    <a:pt x="17025" y="3607"/>
                    <a:pt x="16824" y="3806"/>
                  </a:cubicBezTo>
                  <a:cubicBezTo>
                    <a:pt x="16625" y="4005"/>
                    <a:pt x="16386" y="4161"/>
                    <a:pt x="16113" y="4278"/>
                  </a:cubicBezTo>
                  <a:cubicBezTo>
                    <a:pt x="15838" y="4396"/>
                    <a:pt x="15550" y="4453"/>
                    <a:pt x="15249" y="4453"/>
                  </a:cubicBezTo>
                  <a:lnTo>
                    <a:pt x="13819" y="4453"/>
                  </a:lnTo>
                  <a:close/>
                  <a:moveTo>
                    <a:pt x="14540" y="3848"/>
                  </a:moveTo>
                  <a:lnTo>
                    <a:pt x="14540" y="3848"/>
                  </a:lnTo>
                  <a:cubicBezTo>
                    <a:pt x="15249" y="3848"/>
                    <a:pt x="15249" y="3848"/>
                    <a:pt x="15249" y="3848"/>
                  </a:cubicBezTo>
                  <a:cubicBezTo>
                    <a:pt x="15548" y="3848"/>
                    <a:pt x="15812" y="3776"/>
                    <a:pt x="16043" y="3632"/>
                  </a:cubicBezTo>
                  <a:cubicBezTo>
                    <a:pt x="16274" y="3490"/>
                    <a:pt x="16449" y="3294"/>
                    <a:pt x="16574" y="3046"/>
                  </a:cubicBezTo>
                  <a:cubicBezTo>
                    <a:pt x="16697" y="2799"/>
                    <a:pt x="16758" y="2521"/>
                    <a:pt x="16758" y="2215"/>
                  </a:cubicBezTo>
                  <a:cubicBezTo>
                    <a:pt x="16758" y="1914"/>
                    <a:pt x="16697" y="1644"/>
                    <a:pt x="16574" y="1399"/>
                  </a:cubicBezTo>
                  <a:cubicBezTo>
                    <a:pt x="16449" y="1155"/>
                    <a:pt x="16274" y="963"/>
                    <a:pt x="16041" y="819"/>
                  </a:cubicBezTo>
                  <a:cubicBezTo>
                    <a:pt x="15810" y="677"/>
                    <a:pt x="15546" y="605"/>
                    <a:pt x="15249" y="605"/>
                  </a:cubicBezTo>
                  <a:cubicBezTo>
                    <a:pt x="14540" y="605"/>
                    <a:pt x="14540" y="605"/>
                    <a:pt x="14540" y="605"/>
                  </a:cubicBezTo>
                  <a:lnTo>
                    <a:pt x="14540" y="3848"/>
                  </a:lnTo>
                  <a:close/>
                  <a:moveTo>
                    <a:pt x="22876" y="4453"/>
                  </a:moveTo>
                  <a:lnTo>
                    <a:pt x="22876" y="4453"/>
                  </a:lnTo>
                  <a:cubicBezTo>
                    <a:pt x="22876" y="0"/>
                    <a:pt x="22876" y="0"/>
                    <a:pt x="22876" y="0"/>
                  </a:cubicBezTo>
                  <a:cubicBezTo>
                    <a:pt x="23009" y="0"/>
                    <a:pt x="23009" y="0"/>
                    <a:pt x="23009" y="0"/>
                  </a:cubicBezTo>
                  <a:cubicBezTo>
                    <a:pt x="25256" y="3277"/>
                    <a:pt x="25256" y="3277"/>
                    <a:pt x="25256" y="3277"/>
                  </a:cubicBezTo>
                  <a:cubicBezTo>
                    <a:pt x="27506" y="0"/>
                    <a:pt x="27506" y="0"/>
                    <a:pt x="27506" y="0"/>
                  </a:cubicBezTo>
                  <a:cubicBezTo>
                    <a:pt x="27639" y="0"/>
                    <a:pt x="27639" y="0"/>
                    <a:pt x="27639" y="0"/>
                  </a:cubicBezTo>
                  <a:cubicBezTo>
                    <a:pt x="27639" y="4453"/>
                    <a:pt x="27639" y="4453"/>
                    <a:pt x="27639" y="4453"/>
                  </a:cubicBezTo>
                  <a:cubicBezTo>
                    <a:pt x="26905" y="4453"/>
                    <a:pt x="26905" y="4453"/>
                    <a:pt x="26905" y="4453"/>
                  </a:cubicBezTo>
                  <a:cubicBezTo>
                    <a:pt x="26905" y="2031"/>
                    <a:pt x="26905" y="2031"/>
                    <a:pt x="26905" y="2031"/>
                  </a:cubicBezTo>
                  <a:cubicBezTo>
                    <a:pt x="25322" y="4392"/>
                    <a:pt x="25322" y="4392"/>
                    <a:pt x="25322" y="4392"/>
                  </a:cubicBezTo>
                  <a:cubicBezTo>
                    <a:pt x="25193" y="4392"/>
                    <a:pt x="25193" y="4392"/>
                    <a:pt x="25193" y="4392"/>
                  </a:cubicBezTo>
                  <a:cubicBezTo>
                    <a:pt x="23610" y="2031"/>
                    <a:pt x="23610" y="2031"/>
                    <a:pt x="23610" y="2031"/>
                  </a:cubicBezTo>
                  <a:cubicBezTo>
                    <a:pt x="23610" y="4453"/>
                    <a:pt x="23610" y="4453"/>
                    <a:pt x="23610" y="4453"/>
                  </a:cubicBezTo>
                  <a:lnTo>
                    <a:pt x="22876" y="4453"/>
                  </a:lnTo>
                  <a:close/>
                </a:path>
              </a:pathLst>
            </a:custGeom>
            <a:solidFill>
              <a:srgbClr val="0000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grpSp>
    </p:spTree>
    <p:extLst>
      <p:ext uri="{BB962C8B-B14F-4D97-AF65-F5344CB8AC3E}">
        <p14:creationId xmlns:p14="http://schemas.microsoft.com/office/powerpoint/2010/main" val="3453658414"/>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20000"/>
      </a:lnSpc>
      <a:defRPr sz="800" kern="1200" baseline="0">
        <a:solidFill>
          <a:schemeClr val="tx1"/>
        </a:solidFill>
        <a:latin typeface="+mn-lt"/>
        <a:ea typeface="+mn-ea"/>
        <a:cs typeface="+mn-cs"/>
      </a:defRPr>
    </a:lvl1pPr>
    <a:lvl2pPr marL="457200" algn="l" defTabSz="914400" rtl="0" eaLnBrk="1" latinLnBrk="0" hangingPunct="1">
      <a:lnSpc>
        <a:spcPct val="120000"/>
      </a:lnSpc>
      <a:defRPr sz="800" kern="1200" baseline="0">
        <a:solidFill>
          <a:schemeClr val="tx1"/>
        </a:solidFill>
        <a:latin typeface="+mn-lt"/>
        <a:ea typeface="+mn-ea"/>
        <a:cs typeface="+mn-cs"/>
      </a:defRPr>
    </a:lvl2pPr>
    <a:lvl3pPr marL="914400" algn="l" defTabSz="914400" rtl="0" eaLnBrk="1" latinLnBrk="0" hangingPunct="1">
      <a:lnSpc>
        <a:spcPct val="120000"/>
      </a:lnSpc>
      <a:defRPr sz="800" kern="1200" baseline="0">
        <a:solidFill>
          <a:schemeClr val="tx1"/>
        </a:solidFill>
        <a:latin typeface="+mn-lt"/>
        <a:ea typeface="+mn-ea"/>
        <a:cs typeface="+mn-cs"/>
      </a:defRPr>
    </a:lvl3pPr>
    <a:lvl4pPr marL="1371600" algn="l" defTabSz="914400" rtl="0" eaLnBrk="1" latinLnBrk="0" hangingPunct="1">
      <a:lnSpc>
        <a:spcPct val="120000"/>
      </a:lnSpc>
      <a:defRPr sz="800" kern="1200" baseline="0">
        <a:solidFill>
          <a:schemeClr val="tx1"/>
        </a:solidFill>
        <a:latin typeface="+mn-lt"/>
        <a:ea typeface="+mn-ea"/>
        <a:cs typeface="+mn-cs"/>
      </a:defRPr>
    </a:lvl4pPr>
    <a:lvl5pPr marL="1828800" algn="l" defTabSz="914400" rtl="0" eaLnBrk="1" latinLnBrk="0" hangingPunct="1">
      <a:lnSpc>
        <a:spcPct val="120000"/>
      </a:lnSpc>
      <a:defRPr sz="8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xfrm>
            <a:off x="3899071" y="9017646"/>
            <a:ext cx="2982742" cy="278754"/>
          </a:xfrm>
          <a:noFill/>
        </p:spPr>
        <p:txBody>
          <a:bodyPr/>
          <a:lstStyle/>
          <a:p>
            <a:fld id="{8D49B3C6-36C7-43D9-9693-5D31801093D2}" type="slidenum">
              <a:rPr lang="en-US" smtClean="0"/>
              <a:pPr/>
              <a:t>4</a:t>
            </a:fld>
            <a:endParaRPr lang="en-US"/>
          </a:p>
        </p:txBody>
      </p:sp>
      <p:sp>
        <p:nvSpPr>
          <p:cNvPr id="52226" name="Rectangle 2"/>
          <p:cNvSpPr>
            <a:spLocks noGrp="1" noRot="1" noChangeAspect="1" noChangeArrowheads="1" noTextEdit="1"/>
          </p:cNvSpPr>
          <p:nvPr>
            <p:ph type="sldImg"/>
          </p:nvPr>
        </p:nvSpPr>
        <p:spPr>
          <a:xfrm>
            <a:off x="1092200" y="676275"/>
            <a:ext cx="4700588" cy="3527425"/>
          </a:xfrm>
          <a:ln/>
        </p:spPr>
      </p:sp>
      <p:sp>
        <p:nvSpPr>
          <p:cNvPr id="52227" name="Rectangle 3"/>
          <p:cNvSpPr>
            <a:spLocks noGrp="1" noChangeArrowheads="1"/>
          </p:cNvSpPr>
          <p:nvPr>
            <p:ph type="body" idx="1"/>
          </p:nvPr>
        </p:nvSpPr>
        <p:spPr>
          <a:xfrm>
            <a:off x="917888" y="4416427"/>
            <a:ext cx="5046040" cy="278754"/>
          </a:xfrm>
          <a:noFill/>
          <a:ln/>
        </p:spPr>
        <p:txBody>
          <a:bodyPr/>
          <a:lstStyle/>
          <a:p>
            <a:pPr eaLnBrk="1" hangingPunct="1"/>
            <a:endParaRPr lang="en-US"/>
          </a:p>
        </p:txBody>
      </p:sp>
    </p:spTree>
    <p:extLst>
      <p:ext uri="{BB962C8B-B14F-4D97-AF65-F5344CB8AC3E}">
        <p14:creationId xmlns:p14="http://schemas.microsoft.com/office/powerpoint/2010/main" val="26379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3971925" y="9017000"/>
            <a:ext cx="3038475"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D51DDF-C656-430F-974A-14F632C824B7}" type="slidenum">
              <a:rPr lang="en-US" altLang="en-US" smtClean="0">
                <a:latin typeface="Arial" panose="020B0604020202020204" pitchFamily="34" charset="0"/>
              </a:rPr>
              <a:pPr>
                <a:spcBef>
                  <a:spcPct val="0"/>
                </a:spcBef>
              </a:pPr>
              <a:t>27</a:t>
            </a:fld>
            <a:endParaRPr lang="en-US" altLang="en-US">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35038" y="4416425"/>
            <a:ext cx="5140325" cy="26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spcBef>
                <a:spcPct val="60000"/>
              </a:spcBef>
            </a:pPr>
            <a:endParaRPr lang="en-US" altLang="en-US"/>
          </a:p>
        </p:txBody>
      </p:sp>
    </p:spTree>
    <p:extLst>
      <p:ext uri="{BB962C8B-B14F-4D97-AF65-F5344CB8AC3E}">
        <p14:creationId xmlns:p14="http://schemas.microsoft.com/office/powerpoint/2010/main" val="159794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2D21-8797-5246-ACB5-CD019DB6F625}"/>
              </a:ext>
            </a:extLst>
          </p:cNvPr>
          <p:cNvSpPr>
            <a:spLocks noGrp="1"/>
          </p:cNvSpPr>
          <p:nvPr>
            <p:ph type="title"/>
          </p:nvPr>
        </p:nvSpPr>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A47E9A47-0FD1-BE42-B906-15AE87934B3B}"/>
              </a:ext>
            </a:extLst>
          </p:cNvPr>
          <p:cNvSpPr>
            <a:spLocks noGrp="1"/>
          </p:cNvSpPr>
          <p:nvPr>
            <p:ph sz="quarter" idx="10"/>
          </p:nvPr>
        </p:nvSpPr>
        <p:spPr>
          <a:xfrm>
            <a:off x="481013" y="1249363"/>
            <a:ext cx="8181975" cy="5173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440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a:lum/>
          </a:blip>
          <a:srcRect/>
          <a:stretch>
            <a:fillRect t="-10000" b="32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387" y="4553371"/>
            <a:ext cx="9144000" cy="2304630"/>
          </a:xfrm>
          <a:custGeom>
            <a:avLst/>
            <a:gdLst/>
            <a:ahLst/>
            <a:cxnLst/>
            <a:rect l="l" t="t" r="r" b="b"/>
            <a:pathLst>
              <a:path w="9144000" h="2304630">
                <a:moveTo>
                  <a:pt x="4572000" y="0"/>
                </a:moveTo>
                <a:cubicBezTo>
                  <a:pt x="5903568" y="0"/>
                  <a:pt x="7220363" y="42166"/>
                  <a:pt x="8519544" y="124605"/>
                </a:cubicBezTo>
                <a:lnTo>
                  <a:pt x="9144000" y="168207"/>
                </a:lnTo>
                <a:lnTo>
                  <a:pt x="9144000" y="2304630"/>
                </a:lnTo>
                <a:lnTo>
                  <a:pt x="0" y="2304630"/>
                </a:lnTo>
                <a:lnTo>
                  <a:pt x="0" y="168208"/>
                </a:lnTo>
                <a:lnTo>
                  <a:pt x="624457" y="124605"/>
                </a:lnTo>
                <a:cubicBezTo>
                  <a:pt x="1923639" y="42166"/>
                  <a:pt x="3240433" y="0"/>
                  <a:pt x="457200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81331" y="4670612"/>
            <a:ext cx="5233669" cy="1202884"/>
          </a:xfrm>
        </p:spPr>
        <p:txBody>
          <a:bodyPr anchor="b">
            <a:normAutofit/>
          </a:bodyPr>
          <a:lstStyle>
            <a:lvl1pPr>
              <a:defRPr sz="3200">
                <a:solidFill>
                  <a:schemeClr val="accent1"/>
                </a:solidFill>
                <a:latin typeface="Calibri" panose="020F0502020204030204" pitchFamily="34" charset="0"/>
                <a:cs typeface="Calibri" panose="020F0502020204030204" pitchFamily="34" charset="0"/>
              </a:defRPr>
            </a:lvl1pPr>
          </a:lstStyle>
          <a:p>
            <a:r>
              <a:rPr lang="en-US" dirty="0"/>
              <a:t>Presentation title</a:t>
            </a:r>
          </a:p>
        </p:txBody>
      </p:sp>
      <p:sp>
        <p:nvSpPr>
          <p:cNvPr id="3" name="Subtitle 2"/>
          <p:cNvSpPr>
            <a:spLocks noGrp="1"/>
          </p:cNvSpPr>
          <p:nvPr>
            <p:ph type="subTitle" idx="1" hasCustomPrompt="1"/>
          </p:nvPr>
        </p:nvSpPr>
        <p:spPr>
          <a:xfrm>
            <a:off x="481331" y="6066306"/>
            <a:ext cx="5233669" cy="440267"/>
          </a:xfrm>
          <a:prstGeom prst="rect">
            <a:avLst/>
          </a:prstGeom>
        </p:spPr>
        <p:txBody>
          <a:bodyPr>
            <a:normAutofit/>
          </a:bodyPr>
          <a:lstStyle>
            <a:lvl1pPr marL="0" indent="0" algn="l">
              <a:lnSpc>
                <a:spcPct val="100000"/>
              </a:lnSpc>
              <a:buNone/>
              <a:defRPr sz="1400" cap="all" spc="200" baseline="0">
                <a:solidFill>
                  <a:srgbClr val="888B8D"/>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Class, Week, subtitle</a:t>
            </a:r>
          </a:p>
        </p:txBody>
      </p:sp>
      <p:sp>
        <p:nvSpPr>
          <p:cNvPr id="34" name="Rectangle 33"/>
          <p:cNvSpPr/>
          <p:nvPr userDrawn="1"/>
        </p:nvSpPr>
        <p:spPr>
          <a:xfrm>
            <a:off x="485245" y="5873496"/>
            <a:ext cx="338554" cy="276999"/>
          </a:xfrm>
          <a:prstGeom prst="rect">
            <a:avLst/>
          </a:prstGeom>
        </p:spPr>
        <p:txBody>
          <a:bodyPr wrap="none">
            <a:spAutoFit/>
          </a:bodyPr>
          <a:lstStyle/>
          <a:p>
            <a:r>
              <a:rPr lang="en-US" sz="1200" kern="1200" cap="all" spc="200" dirty="0">
                <a:solidFill>
                  <a:schemeClr val="accent3">
                    <a:lumMod val="60000"/>
                    <a:lumOff val="40000"/>
                  </a:schemeClr>
                </a:solidFill>
                <a:latin typeface="+mn-lt"/>
                <a:ea typeface="+mn-ea"/>
                <a:cs typeface="+mn-cs"/>
              </a:rPr>
              <a:t>—</a:t>
            </a:r>
          </a:p>
        </p:txBody>
      </p:sp>
      <p:grpSp>
        <p:nvGrpSpPr>
          <p:cNvPr id="12" name="Group 11">
            <a:extLst>
              <a:ext uri="{FF2B5EF4-FFF2-40B4-BE49-F238E27FC236}">
                <a16:creationId xmlns:a16="http://schemas.microsoft.com/office/drawing/2014/main" id="{C9BB0A33-6152-5743-B4EA-E696A34FC3DB}"/>
              </a:ext>
            </a:extLst>
          </p:cNvPr>
          <p:cNvGrpSpPr/>
          <p:nvPr userDrawn="1"/>
        </p:nvGrpSpPr>
        <p:grpSpPr>
          <a:xfrm>
            <a:off x="5974943" y="5701492"/>
            <a:ext cx="2883574" cy="650493"/>
            <a:chOff x="5974943" y="5701492"/>
            <a:chExt cx="2883574" cy="650493"/>
          </a:xfrm>
        </p:grpSpPr>
        <p:pic>
          <p:nvPicPr>
            <p:cNvPr id="6" name="Picture 5">
              <a:extLst>
                <a:ext uri="{FF2B5EF4-FFF2-40B4-BE49-F238E27FC236}">
                  <a16:creationId xmlns:a16="http://schemas.microsoft.com/office/drawing/2014/main" id="{1A23CFA0-F750-4B44-8D1D-16ED500F9A40}"/>
                </a:ext>
              </a:extLst>
            </p:cNvPr>
            <p:cNvPicPr>
              <a:picLocks noChangeAspect="1"/>
            </p:cNvPicPr>
            <p:nvPr userDrawn="1"/>
          </p:nvPicPr>
          <p:blipFill rotWithShape="1">
            <a:blip r:embed="rId3"/>
            <a:srcRect l="1" t="-2" r="53588" b="-6922"/>
            <a:stretch/>
          </p:blipFill>
          <p:spPr>
            <a:xfrm>
              <a:off x="6000483" y="5701492"/>
              <a:ext cx="2858034" cy="319989"/>
            </a:xfrm>
            <a:prstGeom prst="rect">
              <a:avLst/>
            </a:prstGeom>
          </p:spPr>
        </p:pic>
        <p:pic>
          <p:nvPicPr>
            <p:cNvPr id="17" name="Picture 16">
              <a:extLst>
                <a:ext uri="{FF2B5EF4-FFF2-40B4-BE49-F238E27FC236}">
                  <a16:creationId xmlns:a16="http://schemas.microsoft.com/office/drawing/2014/main" id="{95C68BF0-F7EC-5E4E-A0CA-8770DA18C3D5}"/>
                </a:ext>
              </a:extLst>
            </p:cNvPr>
            <p:cNvPicPr>
              <a:picLocks noChangeAspect="1"/>
            </p:cNvPicPr>
            <p:nvPr userDrawn="1"/>
          </p:nvPicPr>
          <p:blipFill rotWithShape="1">
            <a:blip r:embed="rId3"/>
            <a:srcRect l="47790" t="-2" r="-420" b="-6922"/>
            <a:stretch/>
          </p:blipFill>
          <p:spPr>
            <a:xfrm>
              <a:off x="5974943" y="6069810"/>
              <a:ext cx="2858034" cy="282175"/>
            </a:xfrm>
            <a:prstGeom prst="rect">
              <a:avLst/>
            </a:prstGeom>
          </p:spPr>
        </p:pic>
        <p:cxnSp>
          <p:nvCxnSpPr>
            <p:cNvPr id="8" name="Straight Connector 7">
              <a:extLst>
                <a:ext uri="{FF2B5EF4-FFF2-40B4-BE49-F238E27FC236}">
                  <a16:creationId xmlns:a16="http://schemas.microsoft.com/office/drawing/2014/main" id="{1CD9AF00-7975-134C-9056-1EDDB349F5FF}"/>
                </a:ext>
              </a:extLst>
            </p:cNvPr>
            <p:cNvCxnSpPr>
              <a:cxnSpLocks/>
            </p:cNvCxnSpPr>
            <p:nvPr userDrawn="1"/>
          </p:nvCxnSpPr>
          <p:spPr>
            <a:xfrm flipV="1">
              <a:off x="6000483" y="6025675"/>
              <a:ext cx="2799568" cy="2591"/>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8789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allout -- main point">
    <p:bg>
      <p:bgPr>
        <a:blipFill dpi="0" rotWithShape="1">
          <a:blip r:embed="rId2">
            <a:lum/>
          </a:blip>
          <a:srcRect/>
          <a:stretch>
            <a:fillRect l="-27000" r="-3000"/>
          </a:stretch>
        </a:blipFill>
        <a:effectLst/>
      </p:bgPr>
    </p:bg>
    <p:spTree>
      <p:nvGrpSpPr>
        <p:cNvPr id="1" name=""/>
        <p:cNvGrpSpPr/>
        <p:nvPr/>
      </p:nvGrpSpPr>
      <p:grpSpPr>
        <a:xfrm>
          <a:off x="0" y="0"/>
          <a:ext cx="0" cy="0"/>
          <a:chOff x="0" y="0"/>
          <a:chExt cx="0" cy="0"/>
        </a:xfrm>
      </p:grpSpPr>
      <p:sp>
        <p:nvSpPr>
          <p:cNvPr id="4" name="Oval 3"/>
          <p:cNvSpPr>
            <a:spLocks noChangeAspect="1"/>
          </p:cNvSpPr>
          <p:nvPr userDrawn="1"/>
        </p:nvSpPr>
        <p:spPr>
          <a:xfrm>
            <a:off x="661190" y="0"/>
            <a:ext cx="7821620" cy="6858000"/>
          </a:xfrm>
          <a:custGeom>
            <a:avLst/>
            <a:gdLst/>
            <a:ahLst/>
            <a:cxnLst/>
            <a:rect l="l" t="t" r="r" b="b"/>
            <a:pathLst>
              <a:path w="7821620" h="6858000">
                <a:moveTo>
                  <a:pt x="2032366" y="0"/>
                </a:moveTo>
                <a:lnTo>
                  <a:pt x="5789255" y="0"/>
                </a:lnTo>
                <a:lnTo>
                  <a:pt x="5847198" y="30456"/>
                </a:lnTo>
                <a:cubicBezTo>
                  <a:pt x="7026621" y="703905"/>
                  <a:pt x="7821620" y="1973612"/>
                  <a:pt x="7821620" y="3429000"/>
                </a:cubicBezTo>
                <a:cubicBezTo>
                  <a:pt x="7821620" y="4884389"/>
                  <a:pt x="7026621" y="6154095"/>
                  <a:pt x="5847198" y="6827544"/>
                </a:cubicBezTo>
                <a:lnTo>
                  <a:pt x="5789256" y="6858000"/>
                </a:lnTo>
                <a:lnTo>
                  <a:pt x="2032366" y="6858000"/>
                </a:lnTo>
                <a:lnTo>
                  <a:pt x="1974423" y="6827544"/>
                </a:lnTo>
                <a:cubicBezTo>
                  <a:pt x="795000" y="6154095"/>
                  <a:pt x="0" y="4884389"/>
                  <a:pt x="0" y="3429000"/>
                </a:cubicBezTo>
                <a:cubicBezTo>
                  <a:pt x="0" y="1973612"/>
                  <a:pt x="795000" y="703905"/>
                  <a:pt x="1974423" y="30456"/>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8342011" y="6575171"/>
            <a:ext cx="320659" cy="282829"/>
          </a:xfrm>
          <a:prstGeom prst="round2SameRect">
            <a:avLst/>
          </a:prstGeom>
        </p:spPr>
        <p:txBody>
          <a:bodyPr/>
          <a:lstStyle/>
          <a:p>
            <a:fld id="{4B88A040-9ABA-7945-8CBD-EC3C51FFC5B9}" type="slidenum">
              <a:rPr lang="en-US" smtClean="0"/>
              <a:t>‹#›</a:t>
            </a:fld>
            <a:endParaRPr lang="en-US" dirty="0"/>
          </a:p>
        </p:txBody>
      </p:sp>
      <p:sp>
        <p:nvSpPr>
          <p:cNvPr id="5" name="Content Placeholder 4">
            <a:extLst>
              <a:ext uri="{FF2B5EF4-FFF2-40B4-BE49-F238E27FC236}">
                <a16:creationId xmlns:a16="http://schemas.microsoft.com/office/drawing/2014/main" id="{0F8F7E54-DECF-A846-BFF2-4F5D02390303}"/>
              </a:ext>
            </a:extLst>
          </p:cNvPr>
          <p:cNvSpPr>
            <a:spLocks noGrp="1"/>
          </p:cNvSpPr>
          <p:nvPr>
            <p:ph sz="quarter" idx="13"/>
          </p:nvPr>
        </p:nvSpPr>
        <p:spPr>
          <a:xfrm>
            <a:off x="1412875" y="1104900"/>
            <a:ext cx="6413500" cy="4606925"/>
          </a:xfrm>
          <a:prstGeom prst="rect">
            <a:avLst/>
          </a:prstGeom>
        </p:spPr>
        <p:txBody>
          <a:bodyPr anchor="ctr" anchorCtr="0"/>
          <a:lstStyle>
            <a:lvl1pPr marL="7938" indent="0" algn="ctr">
              <a:lnSpc>
                <a:spcPct val="120000"/>
              </a:lnSpc>
              <a:spcAft>
                <a:spcPts val="600"/>
              </a:spcAft>
              <a:buFontTx/>
              <a:buNone/>
              <a:tabLst/>
              <a:defRPr sz="1800"/>
            </a:lvl1pPr>
            <a:lvl2pPr marL="7938" indent="0" algn="ctr">
              <a:buFontTx/>
              <a:buNone/>
              <a:tabLst/>
              <a:defRPr sz="1800"/>
            </a:lvl2pPr>
            <a:lvl3pPr marL="7938" indent="0" algn="ctr">
              <a:buFontTx/>
              <a:buNone/>
              <a:tabLst/>
              <a:defRPr sz="1800"/>
            </a:lvl3pPr>
            <a:lvl4pPr marL="7938" indent="0" algn="ctr">
              <a:buFontTx/>
              <a:buNone/>
              <a:tabLst/>
              <a:defRPr sz="1800"/>
            </a:lvl4pPr>
            <a:lvl5pPr marL="7938" indent="0" algn="ctr">
              <a:buFontTx/>
              <a:buNone/>
              <a:tabLst/>
              <a:defRPr sz="1800"/>
            </a:lvl5pPr>
          </a:lstStyle>
          <a:p>
            <a:pPr lvl="0"/>
            <a:r>
              <a:rPr lang="en-US" dirty="0"/>
              <a:t>Click to edit Master text styles</a:t>
            </a:r>
          </a:p>
        </p:txBody>
      </p:sp>
    </p:spTree>
    <p:extLst>
      <p:ext uri="{BB962C8B-B14F-4D97-AF65-F5344CB8AC3E}">
        <p14:creationId xmlns:p14="http://schemas.microsoft.com/office/powerpoint/2010/main" val="518500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13" name="Rectangle 6"/>
          <p:cNvSpPr/>
          <p:nvPr userDrawn="1"/>
        </p:nvSpPr>
        <p:spPr>
          <a:xfrm>
            <a:off x="94270"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4" name="Rectangle 3"/>
          <p:cNvSpPr/>
          <p:nvPr userDrawn="1"/>
        </p:nvSpPr>
        <p:spPr>
          <a:xfrm>
            <a:off x="0" y="0"/>
            <a:ext cx="458372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29053F8-F84D-F44C-A641-75C7772E58E5}"/>
              </a:ext>
            </a:extLst>
          </p:cNvPr>
          <p:cNvPicPr>
            <a:picLocks noChangeAspect="1"/>
          </p:cNvPicPr>
          <p:nvPr userDrawn="1"/>
        </p:nvPicPr>
        <p:blipFill>
          <a:blip r:embed="rId3"/>
          <a:stretch>
            <a:fillRect/>
          </a:stretch>
        </p:blipFill>
        <p:spPr>
          <a:xfrm>
            <a:off x="609146" y="6600122"/>
            <a:ext cx="2717800" cy="132080"/>
          </a:xfrm>
          <a:prstGeom prst="rect">
            <a:avLst/>
          </a:prstGeom>
        </p:spPr>
      </p:pic>
      <p:sp>
        <p:nvSpPr>
          <p:cNvPr id="17" name="Title Placeholder 1">
            <a:extLst>
              <a:ext uri="{FF2B5EF4-FFF2-40B4-BE49-F238E27FC236}">
                <a16:creationId xmlns:a16="http://schemas.microsoft.com/office/drawing/2014/main" id="{75FF9A8C-A44F-1E43-8B68-C3205E4511C8}"/>
              </a:ext>
            </a:extLst>
          </p:cNvPr>
          <p:cNvSpPr>
            <a:spLocks noGrp="1"/>
          </p:cNvSpPr>
          <p:nvPr>
            <p:ph type="title"/>
          </p:nvPr>
        </p:nvSpPr>
        <p:spPr>
          <a:xfrm>
            <a:off x="481331" y="1"/>
            <a:ext cx="3710658" cy="1401288"/>
          </a:xfrm>
          <a:prstGeom prst="rect">
            <a:avLst/>
          </a:prstGeom>
          <a:noFill/>
        </p:spPr>
        <p:txBody>
          <a:bodyPr vert="horz" lIns="91440" tIns="45720" rIns="91440" bIns="45720" rtlCol="0" anchor="ct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52E99DCE-2C13-8848-9C32-992B697A0056}"/>
              </a:ext>
            </a:extLst>
          </p:cNvPr>
          <p:cNvSpPr>
            <a:spLocks noGrp="1"/>
          </p:cNvSpPr>
          <p:nvPr>
            <p:ph sz="quarter" idx="13"/>
          </p:nvPr>
        </p:nvSpPr>
        <p:spPr>
          <a:xfrm>
            <a:off x="481013" y="1584325"/>
            <a:ext cx="3711575" cy="4845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3533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l="50000"/>
          </a:stretch>
        </a:blipFill>
        <a:effectLst/>
      </p:bgPr>
    </p:bg>
    <p:spTree>
      <p:nvGrpSpPr>
        <p:cNvPr id="1" name=""/>
        <p:cNvGrpSpPr/>
        <p:nvPr/>
      </p:nvGrpSpPr>
      <p:grpSpPr>
        <a:xfrm>
          <a:off x="0" y="0"/>
          <a:ext cx="0" cy="0"/>
          <a:chOff x="0" y="0"/>
          <a:chExt cx="0" cy="0"/>
        </a:xfrm>
      </p:grpSpPr>
      <p:sp>
        <p:nvSpPr>
          <p:cNvPr id="13" name="Rectangle 6"/>
          <p:cNvSpPr/>
          <p:nvPr userDrawn="1"/>
        </p:nvSpPr>
        <p:spPr>
          <a:xfrm>
            <a:off x="94270"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4" name="Rectangle 3"/>
          <p:cNvSpPr/>
          <p:nvPr userDrawn="1"/>
        </p:nvSpPr>
        <p:spPr>
          <a:xfrm>
            <a:off x="0" y="0"/>
            <a:ext cx="458372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29053F8-F84D-F44C-A641-75C7772E58E5}"/>
              </a:ext>
            </a:extLst>
          </p:cNvPr>
          <p:cNvPicPr>
            <a:picLocks noChangeAspect="1"/>
          </p:cNvPicPr>
          <p:nvPr userDrawn="1"/>
        </p:nvPicPr>
        <p:blipFill>
          <a:blip r:embed="rId3"/>
          <a:stretch>
            <a:fillRect/>
          </a:stretch>
        </p:blipFill>
        <p:spPr>
          <a:xfrm>
            <a:off x="609146" y="6600122"/>
            <a:ext cx="2717800" cy="132080"/>
          </a:xfrm>
          <a:prstGeom prst="rect">
            <a:avLst/>
          </a:prstGeom>
        </p:spPr>
      </p:pic>
      <p:sp>
        <p:nvSpPr>
          <p:cNvPr id="17" name="Title Placeholder 1">
            <a:extLst>
              <a:ext uri="{FF2B5EF4-FFF2-40B4-BE49-F238E27FC236}">
                <a16:creationId xmlns:a16="http://schemas.microsoft.com/office/drawing/2014/main" id="{75FF9A8C-A44F-1E43-8B68-C3205E4511C8}"/>
              </a:ext>
            </a:extLst>
          </p:cNvPr>
          <p:cNvSpPr>
            <a:spLocks noGrp="1"/>
          </p:cNvSpPr>
          <p:nvPr>
            <p:ph type="title"/>
          </p:nvPr>
        </p:nvSpPr>
        <p:spPr>
          <a:xfrm>
            <a:off x="481331" y="1"/>
            <a:ext cx="3710658" cy="1401288"/>
          </a:xfrm>
          <a:prstGeom prst="rect">
            <a:avLst/>
          </a:prstGeom>
          <a:noFill/>
        </p:spPr>
        <p:txBody>
          <a:bodyPr vert="horz" lIns="91440" tIns="45720" rIns="91440" bIns="45720" rtlCol="0" anchor="ct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52E99DCE-2C13-8848-9C32-992B697A0056}"/>
              </a:ext>
            </a:extLst>
          </p:cNvPr>
          <p:cNvSpPr>
            <a:spLocks noGrp="1"/>
          </p:cNvSpPr>
          <p:nvPr>
            <p:ph sz="quarter" idx="13"/>
          </p:nvPr>
        </p:nvSpPr>
        <p:spPr>
          <a:xfrm>
            <a:off x="481013" y="1584325"/>
            <a:ext cx="3711575" cy="4845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0122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l="50000"/>
          </a:stretch>
        </a:blipFill>
        <a:effectLst/>
      </p:bgPr>
    </p:bg>
    <p:spTree>
      <p:nvGrpSpPr>
        <p:cNvPr id="1" name=""/>
        <p:cNvGrpSpPr/>
        <p:nvPr/>
      </p:nvGrpSpPr>
      <p:grpSpPr>
        <a:xfrm>
          <a:off x="0" y="0"/>
          <a:ext cx="0" cy="0"/>
          <a:chOff x="0" y="0"/>
          <a:chExt cx="0" cy="0"/>
        </a:xfrm>
      </p:grpSpPr>
      <p:sp>
        <p:nvSpPr>
          <p:cNvPr id="13" name="Rectangle 6"/>
          <p:cNvSpPr/>
          <p:nvPr userDrawn="1"/>
        </p:nvSpPr>
        <p:spPr>
          <a:xfrm>
            <a:off x="94270"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4" name="Rectangle 3"/>
          <p:cNvSpPr/>
          <p:nvPr userDrawn="1"/>
        </p:nvSpPr>
        <p:spPr>
          <a:xfrm>
            <a:off x="-11720" y="0"/>
            <a:ext cx="458372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29053F8-F84D-F44C-A641-75C7772E58E5}"/>
              </a:ext>
            </a:extLst>
          </p:cNvPr>
          <p:cNvPicPr>
            <a:picLocks noChangeAspect="1"/>
          </p:cNvPicPr>
          <p:nvPr userDrawn="1"/>
        </p:nvPicPr>
        <p:blipFill>
          <a:blip r:embed="rId3"/>
          <a:stretch>
            <a:fillRect/>
          </a:stretch>
        </p:blipFill>
        <p:spPr>
          <a:xfrm>
            <a:off x="609146" y="6600122"/>
            <a:ext cx="2717800" cy="132080"/>
          </a:xfrm>
          <a:prstGeom prst="rect">
            <a:avLst/>
          </a:prstGeom>
        </p:spPr>
      </p:pic>
      <p:sp>
        <p:nvSpPr>
          <p:cNvPr id="17" name="Title Placeholder 1">
            <a:extLst>
              <a:ext uri="{FF2B5EF4-FFF2-40B4-BE49-F238E27FC236}">
                <a16:creationId xmlns:a16="http://schemas.microsoft.com/office/drawing/2014/main" id="{75FF9A8C-A44F-1E43-8B68-C3205E4511C8}"/>
              </a:ext>
            </a:extLst>
          </p:cNvPr>
          <p:cNvSpPr>
            <a:spLocks noGrp="1"/>
          </p:cNvSpPr>
          <p:nvPr>
            <p:ph type="title"/>
          </p:nvPr>
        </p:nvSpPr>
        <p:spPr>
          <a:xfrm>
            <a:off x="481331" y="1"/>
            <a:ext cx="3710658" cy="1401288"/>
          </a:xfrm>
          <a:prstGeom prst="rect">
            <a:avLst/>
          </a:prstGeom>
          <a:noFill/>
        </p:spPr>
        <p:txBody>
          <a:bodyPr vert="horz" lIns="91440" tIns="45720" rIns="91440" bIns="45720" rtlCol="0" anchor="ct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52E99DCE-2C13-8848-9C32-992B697A0056}"/>
              </a:ext>
            </a:extLst>
          </p:cNvPr>
          <p:cNvSpPr>
            <a:spLocks noGrp="1"/>
          </p:cNvSpPr>
          <p:nvPr>
            <p:ph sz="quarter" idx="13"/>
          </p:nvPr>
        </p:nvSpPr>
        <p:spPr>
          <a:xfrm>
            <a:off x="481013" y="1584325"/>
            <a:ext cx="3711575" cy="4845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245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Left picture">
    <p:bg>
      <p:bgPr>
        <a:blipFill dpi="0" rotWithShape="1">
          <a:blip r:embed="rId2">
            <a:lum/>
          </a:blip>
          <a:srcRect/>
          <a:stretch>
            <a:fillRect r="40000"/>
          </a:stretch>
        </a:blipFill>
        <a:effectLst/>
      </p:bgPr>
    </p:bg>
    <p:spTree>
      <p:nvGrpSpPr>
        <p:cNvPr id="1" name=""/>
        <p:cNvGrpSpPr/>
        <p:nvPr/>
      </p:nvGrpSpPr>
      <p:grpSpPr>
        <a:xfrm>
          <a:off x="0" y="0"/>
          <a:ext cx="0" cy="0"/>
          <a:chOff x="0" y="0"/>
          <a:chExt cx="0" cy="0"/>
        </a:xfrm>
      </p:grpSpPr>
      <p:sp>
        <p:nvSpPr>
          <p:cNvPr id="11" name="Rectangle 6"/>
          <p:cNvSpPr/>
          <p:nvPr userDrawn="1"/>
        </p:nvSpPr>
        <p:spPr>
          <a:xfrm flipH="1">
            <a:off x="4364166"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2" name="Rectangle 3"/>
          <p:cNvSpPr/>
          <p:nvPr userDrawn="1"/>
        </p:nvSpPr>
        <p:spPr>
          <a:xfrm flipH="1">
            <a:off x="4654550" y="0"/>
            <a:ext cx="448945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9D9D2CA-ECFB-1D42-BA7A-9A0B23B05146}"/>
              </a:ext>
            </a:extLst>
          </p:cNvPr>
          <p:cNvSpPr>
            <a:spLocks noGrp="1"/>
          </p:cNvSpPr>
          <p:nvPr>
            <p:ph sz="quarter" idx="13"/>
          </p:nvPr>
        </p:nvSpPr>
        <p:spPr>
          <a:xfrm>
            <a:off x="5065713" y="1416424"/>
            <a:ext cx="3684587" cy="5244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4F98B886-8E20-3E4A-A652-91A8E7084257}"/>
              </a:ext>
            </a:extLst>
          </p:cNvPr>
          <p:cNvSpPr>
            <a:spLocks noGrp="1"/>
          </p:cNvSpPr>
          <p:nvPr>
            <p:ph type="title"/>
          </p:nvPr>
        </p:nvSpPr>
        <p:spPr>
          <a:xfrm>
            <a:off x="5065713" y="0"/>
            <a:ext cx="3684587" cy="1416423"/>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1880703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Left picture">
    <p:bg>
      <p:bgPr>
        <a:blipFill dpi="0" rotWithShape="1">
          <a:blip r:embed="rId2">
            <a:lum/>
          </a:blip>
          <a:srcRect/>
          <a:stretch>
            <a:fillRect l="-9000" t="-1000" r="9000" b="-1000"/>
          </a:stretch>
        </a:blipFill>
        <a:effectLst/>
      </p:bgPr>
    </p:bg>
    <p:spTree>
      <p:nvGrpSpPr>
        <p:cNvPr id="1" name=""/>
        <p:cNvGrpSpPr/>
        <p:nvPr/>
      </p:nvGrpSpPr>
      <p:grpSpPr>
        <a:xfrm>
          <a:off x="0" y="0"/>
          <a:ext cx="0" cy="0"/>
          <a:chOff x="0" y="0"/>
          <a:chExt cx="0" cy="0"/>
        </a:xfrm>
      </p:grpSpPr>
      <p:sp>
        <p:nvSpPr>
          <p:cNvPr id="11" name="Rectangle 6"/>
          <p:cNvSpPr/>
          <p:nvPr userDrawn="1"/>
        </p:nvSpPr>
        <p:spPr>
          <a:xfrm flipH="1">
            <a:off x="4364166"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2" name="Rectangle 3"/>
          <p:cNvSpPr/>
          <p:nvPr userDrawn="1"/>
        </p:nvSpPr>
        <p:spPr>
          <a:xfrm flipH="1">
            <a:off x="4654550" y="0"/>
            <a:ext cx="448945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9D9D2CA-ECFB-1D42-BA7A-9A0B23B05146}"/>
              </a:ext>
            </a:extLst>
          </p:cNvPr>
          <p:cNvSpPr>
            <a:spLocks noGrp="1"/>
          </p:cNvSpPr>
          <p:nvPr>
            <p:ph sz="quarter" idx="13"/>
          </p:nvPr>
        </p:nvSpPr>
        <p:spPr>
          <a:xfrm>
            <a:off x="5065713" y="1416424"/>
            <a:ext cx="3684587" cy="5244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4F98B886-8E20-3E4A-A652-91A8E7084257}"/>
              </a:ext>
            </a:extLst>
          </p:cNvPr>
          <p:cNvSpPr>
            <a:spLocks noGrp="1"/>
          </p:cNvSpPr>
          <p:nvPr>
            <p:ph type="title"/>
          </p:nvPr>
        </p:nvSpPr>
        <p:spPr>
          <a:xfrm>
            <a:off x="5065713" y="0"/>
            <a:ext cx="3684587" cy="1416423"/>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1879147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Left pictur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Rectangle 6"/>
          <p:cNvSpPr/>
          <p:nvPr userDrawn="1"/>
        </p:nvSpPr>
        <p:spPr>
          <a:xfrm flipH="1">
            <a:off x="4364166"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2" name="Rectangle 3"/>
          <p:cNvSpPr/>
          <p:nvPr userDrawn="1"/>
        </p:nvSpPr>
        <p:spPr>
          <a:xfrm flipH="1">
            <a:off x="4654550" y="0"/>
            <a:ext cx="448945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9D9D2CA-ECFB-1D42-BA7A-9A0B23B05146}"/>
              </a:ext>
            </a:extLst>
          </p:cNvPr>
          <p:cNvSpPr>
            <a:spLocks noGrp="1"/>
          </p:cNvSpPr>
          <p:nvPr>
            <p:ph sz="quarter" idx="13"/>
          </p:nvPr>
        </p:nvSpPr>
        <p:spPr>
          <a:xfrm>
            <a:off x="5065713" y="1416424"/>
            <a:ext cx="3684587" cy="5244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4F98B886-8E20-3E4A-A652-91A8E7084257}"/>
              </a:ext>
            </a:extLst>
          </p:cNvPr>
          <p:cNvSpPr>
            <a:spLocks noGrp="1"/>
          </p:cNvSpPr>
          <p:nvPr>
            <p:ph type="title"/>
          </p:nvPr>
        </p:nvSpPr>
        <p:spPr>
          <a:xfrm>
            <a:off x="5065713" y="0"/>
            <a:ext cx="3684587" cy="1416423"/>
          </a:xfrm>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4218382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enter content with pictur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6"/>
          <p:cNvSpPr/>
          <p:nvPr userDrawn="1"/>
        </p:nvSpPr>
        <p:spPr>
          <a:xfrm flipH="1">
            <a:off x="2111331" y="0"/>
            <a:ext cx="4921338" cy="6858000"/>
          </a:xfrm>
          <a:custGeom>
            <a:avLst/>
            <a:gdLst/>
            <a:ahLst/>
            <a:cxnLst/>
            <a:rect l="l" t="t" r="r" b="b"/>
            <a:pathLst>
              <a:path w="4921338" h="6858000">
                <a:moveTo>
                  <a:pt x="4921338" y="0"/>
                </a:moveTo>
                <a:lnTo>
                  <a:pt x="0" y="0"/>
                </a:lnTo>
                <a:lnTo>
                  <a:pt x="59003" y="777506"/>
                </a:lnTo>
                <a:cubicBezTo>
                  <a:pt x="115732" y="1650143"/>
                  <a:pt x="144748" y="2534611"/>
                  <a:pt x="144748" y="3429000"/>
                </a:cubicBezTo>
                <a:cubicBezTo>
                  <a:pt x="144748" y="4323391"/>
                  <a:pt x="115732" y="5207858"/>
                  <a:pt x="59003" y="6080495"/>
                </a:cubicBezTo>
                <a:lnTo>
                  <a:pt x="0" y="6858000"/>
                </a:lnTo>
                <a:lnTo>
                  <a:pt x="4921337" y="6858000"/>
                </a:lnTo>
                <a:lnTo>
                  <a:pt x="4862334" y="6080495"/>
                </a:lnTo>
                <a:cubicBezTo>
                  <a:pt x="4805605" y="5207858"/>
                  <a:pt x="4776589" y="4323391"/>
                  <a:pt x="4776589" y="3429000"/>
                </a:cubicBezTo>
                <a:cubicBezTo>
                  <a:pt x="4776589" y="2534611"/>
                  <a:pt x="4805605" y="1650143"/>
                  <a:pt x="4862334" y="777506"/>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a:xfrm>
            <a:off x="2352556" y="409066"/>
            <a:ext cx="4438888" cy="1787526"/>
          </a:xfrm>
          <a:prstGeom prst="rect">
            <a:avLst/>
          </a:prstGeom>
          <a:noFill/>
          <a:ln>
            <a:noFill/>
          </a:ln>
        </p:spPr>
        <p:txBody>
          <a:bodyPr anchor="ctr">
            <a:normAutofit/>
          </a:bodyPr>
          <a:lstStyle>
            <a:lvl1pPr algn="ctr">
              <a:lnSpc>
                <a:spcPct val="150000"/>
              </a:lnSpc>
              <a:defRPr sz="2400" b="0" cap="none" spc="60" baseline="0">
                <a:solidFill>
                  <a:schemeClr val="accent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10681513-57EF-2544-B995-387F565B8D45}"/>
              </a:ext>
            </a:extLst>
          </p:cNvPr>
          <p:cNvSpPr>
            <a:spLocks noGrp="1"/>
          </p:cNvSpPr>
          <p:nvPr>
            <p:ph sz="quarter" idx="10"/>
          </p:nvPr>
        </p:nvSpPr>
        <p:spPr>
          <a:xfrm>
            <a:off x="2573338" y="2268312"/>
            <a:ext cx="3997325" cy="4356326"/>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Tree>
    <p:extLst>
      <p:ext uri="{BB962C8B-B14F-4D97-AF65-F5344CB8AC3E}">
        <p14:creationId xmlns:p14="http://schemas.microsoft.com/office/powerpoint/2010/main" val="26874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0">
              <a:schemeClr val="accent1"/>
            </a:gs>
            <a:gs pos="69000">
              <a:schemeClr val="accent5"/>
            </a:gs>
          </a:gsLst>
          <a:lin ang="14400000" scaled="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9128E-CE44-B844-83C1-63223F74B432}"/>
              </a:ext>
            </a:extLst>
          </p:cNvPr>
          <p:cNvSpPr>
            <a:spLocks noGrp="1"/>
          </p:cNvSpPr>
          <p:nvPr>
            <p:ph type="title"/>
          </p:nvPr>
        </p:nvSpPr>
        <p:spPr>
          <a:xfrm>
            <a:off x="481331" y="1961941"/>
            <a:ext cx="8181339" cy="2934117"/>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3727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three key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059" y="527033"/>
            <a:ext cx="8183904" cy="1151965"/>
          </a:xfrm>
        </p:spPr>
        <p:txBody>
          <a:bodyPr anchor="ctr">
            <a:noAutofit/>
          </a:bodyPr>
          <a:lstStyle>
            <a:lvl1pPr algn="ctr">
              <a:lnSpc>
                <a:spcPct val="120000"/>
              </a:lnSpc>
              <a:defRPr sz="3600" b="1"/>
            </a:lvl1pPr>
          </a:lstStyle>
          <a:p>
            <a:r>
              <a:rPr lang="en-US" dirty="0"/>
              <a:t>Slide title</a:t>
            </a:r>
          </a:p>
        </p:txBody>
      </p:sp>
      <p:sp>
        <p:nvSpPr>
          <p:cNvPr id="10" name="Subtitle 2"/>
          <p:cNvSpPr>
            <a:spLocks noGrp="1"/>
          </p:cNvSpPr>
          <p:nvPr>
            <p:ph type="subTitle" idx="1" hasCustomPrompt="1"/>
          </p:nvPr>
        </p:nvSpPr>
        <p:spPr>
          <a:xfrm>
            <a:off x="480048" y="1678999"/>
            <a:ext cx="8183904" cy="947660"/>
          </a:xfrm>
          <a:prstGeom prst="rect">
            <a:avLst/>
          </a:prstGeom>
        </p:spPr>
        <p:txBody>
          <a:bodyPr anchor="t" anchorCtr="0">
            <a:normAutofit/>
          </a:bodyPr>
          <a:lstStyle>
            <a:lvl1pPr marL="0" indent="0" algn="ctr">
              <a:lnSpc>
                <a:spcPct val="120000"/>
              </a:lnSpc>
              <a:buNone/>
              <a:defRPr sz="1600" b="0" cap="none" spc="5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a:t>
            </a:r>
          </a:p>
        </p:txBody>
      </p:sp>
      <p:sp>
        <p:nvSpPr>
          <p:cNvPr id="7" name="Text Placeholder 6"/>
          <p:cNvSpPr>
            <a:spLocks noGrp="1"/>
          </p:cNvSpPr>
          <p:nvPr>
            <p:ph type="body" sz="quarter" idx="14" hasCustomPrompt="1"/>
          </p:nvPr>
        </p:nvSpPr>
        <p:spPr>
          <a:xfrm>
            <a:off x="490613" y="2846295"/>
            <a:ext cx="2603582" cy="582705"/>
          </a:xfrm>
          <a:prstGeom prst="rect">
            <a:avLst/>
          </a:prstGeom>
        </p:spPr>
        <p:txBody>
          <a:bodyPr>
            <a:noAutofit/>
          </a:bodyPr>
          <a:lstStyle>
            <a:lvl1pPr marL="0" indent="0" algn="l">
              <a:buNone/>
              <a:defRPr sz="1200" b="1" i="0" cap="all" spc="50" baseline="0">
                <a:solidFill>
                  <a:srgbClr val="C00000"/>
                </a:solidFill>
              </a:defRPr>
            </a:lvl1pPr>
            <a:lvl2pPr algn="ctr">
              <a:defRPr/>
            </a:lvl2pPr>
            <a:lvl3pPr algn="ctr">
              <a:defRPr/>
            </a:lvl3pPr>
            <a:lvl4pPr algn="ctr">
              <a:defRPr/>
            </a:lvl4pPr>
            <a:lvl5pPr algn="ctr">
              <a:defRPr/>
            </a:lvl5pPr>
          </a:lstStyle>
          <a:p>
            <a:pPr lvl="0"/>
            <a:r>
              <a:rPr lang="en-US" dirty="0"/>
              <a:t>key message</a:t>
            </a:r>
          </a:p>
        </p:txBody>
      </p:sp>
      <p:sp>
        <p:nvSpPr>
          <p:cNvPr id="36" name="Text Placeholder 6"/>
          <p:cNvSpPr>
            <a:spLocks noGrp="1"/>
          </p:cNvSpPr>
          <p:nvPr>
            <p:ph type="body" sz="quarter" idx="16" hasCustomPrompt="1"/>
          </p:nvPr>
        </p:nvSpPr>
        <p:spPr>
          <a:xfrm>
            <a:off x="3271997" y="2846295"/>
            <a:ext cx="2603582" cy="582705"/>
          </a:xfrm>
          <a:prstGeom prst="rect">
            <a:avLst/>
          </a:prstGeom>
        </p:spPr>
        <p:txBody>
          <a:bodyPr>
            <a:noAutofit/>
          </a:bodyPr>
          <a:lstStyle>
            <a:lvl1pPr marL="0" indent="0" algn="l">
              <a:buNone/>
              <a:defRPr sz="1200" b="1" i="0" cap="all" spc="50" baseline="0">
                <a:solidFill>
                  <a:srgbClr val="C00000"/>
                </a:solidFill>
              </a:defRPr>
            </a:lvl1pPr>
            <a:lvl2pPr algn="ctr">
              <a:defRPr/>
            </a:lvl2pPr>
            <a:lvl3pPr algn="ctr">
              <a:defRPr/>
            </a:lvl3pPr>
            <a:lvl4pPr algn="ctr">
              <a:defRPr/>
            </a:lvl4pPr>
            <a:lvl5pPr algn="ctr">
              <a:defRPr/>
            </a:lvl5pPr>
          </a:lstStyle>
          <a:p>
            <a:pPr lvl="0"/>
            <a:r>
              <a:rPr lang="en-US" dirty="0"/>
              <a:t>Key message</a:t>
            </a:r>
          </a:p>
        </p:txBody>
      </p:sp>
      <p:sp>
        <p:nvSpPr>
          <p:cNvPr id="38" name="Text Placeholder 6"/>
          <p:cNvSpPr>
            <a:spLocks noGrp="1"/>
          </p:cNvSpPr>
          <p:nvPr>
            <p:ph type="body" sz="quarter" idx="18" hasCustomPrompt="1"/>
          </p:nvPr>
        </p:nvSpPr>
        <p:spPr>
          <a:xfrm>
            <a:off x="6053381" y="2846295"/>
            <a:ext cx="2603582" cy="582705"/>
          </a:xfrm>
          <a:prstGeom prst="rect">
            <a:avLst/>
          </a:prstGeom>
        </p:spPr>
        <p:txBody>
          <a:bodyPr>
            <a:noAutofit/>
          </a:bodyPr>
          <a:lstStyle>
            <a:lvl1pPr marL="0" indent="0" algn="l">
              <a:buNone/>
              <a:defRPr sz="1200" b="1" i="0" cap="all" spc="50" baseline="0">
                <a:solidFill>
                  <a:srgbClr val="C00000"/>
                </a:solidFill>
              </a:defRPr>
            </a:lvl1pPr>
            <a:lvl2pPr algn="ctr">
              <a:defRPr/>
            </a:lvl2pPr>
            <a:lvl3pPr algn="ctr">
              <a:defRPr/>
            </a:lvl3pPr>
            <a:lvl4pPr algn="ctr">
              <a:defRPr/>
            </a:lvl4pPr>
            <a:lvl5pPr algn="ctr">
              <a:defRPr/>
            </a:lvl5pPr>
          </a:lstStyle>
          <a:p>
            <a:pPr lvl="0"/>
            <a:r>
              <a:rPr lang="en-US" dirty="0"/>
              <a:t>Key message</a:t>
            </a:r>
          </a:p>
        </p:txBody>
      </p:sp>
      <p:sp>
        <p:nvSpPr>
          <p:cNvPr id="4" name="Content Placeholder 3">
            <a:extLst>
              <a:ext uri="{FF2B5EF4-FFF2-40B4-BE49-F238E27FC236}">
                <a16:creationId xmlns:a16="http://schemas.microsoft.com/office/drawing/2014/main" id="{418C33EE-A86D-8142-84DD-3009A7ACBEBC}"/>
              </a:ext>
            </a:extLst>
          </p:cNvPr>
          <p:cNvSpPr>
            <a:spLocks noGrp="1"/>
          </p:cNvSpPr>
          <p:nvPr>
            <p:ph sz="quarter" idx="19"/>
          </p:nvPr>
        </p:nvSpPr>
        <p:spPr>
          <a:xfrm>
            <a:off x="487037" y="3429000"/>
            <a:ext cx="2607001" cy="2819160"/>
          </a:xfrm>
        </p:spPr>
        <p:txBody>
          <a:bodyPr/>
          <a:lstStyle>
            <a:lvl1pPr>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4B623834-7DCD-3A4F-A290-162426EC9C20}"/>
              </a:ext>
            </a:extLst>
          </p:cNvPr>
          <p:cNvSpPr>
            <a:spLocks noGrp="1"/>
          </p:cNvSpPr>
          <p:nvPr>
            <p:ph sz="quarter" idx="20"/>
          </p:nvPr>
        </p:nvSpPr>
        <p:spPr>
          <a:xfrm>
            <a:off x="3271838" y="3428346"/>
            <a:ext cx="2603500" cy="2820053"/>
          </a:xfrm>
        </p:spPr>
        <p:txBody>
          <a:bodyPr/>
          <a:lstStyle>
            <a:lvl1pPr>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1E463EE7-56A5-8145-BD30-BAA5A84ADE68}"/>
              </a:ext>
            </a:extLst>
          </p:cNvPr>
          <p:cNvSpPr>
            <a:spLocks noGrp="1"/>
          </p:cNvSpPr>
          <p:nvPr>
            <p:ph sz="quarter" idx="21"/>
          </p:nvPr>
        </p:nvSpPr>
        <p:spPr>
          <a:xfrm>
            <a:off x="6052980" y="3428346"/>
            <a:ext cx="2607001" cy="2819814"/>
          </a:xfrm>
        </p:spPr>
        <p:txBody>
          <a:bodyPr/>
          <a:lstStyle>
            <a:lvl1pPr>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169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0" presetClass="entr" presetSubtype="0" fill="hold" grpId="0" nodeType="withEffect">
                                  <p:stCondLst>
                                    <p:cond delay="120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par>
                                <p:cTn id="21" presetID="10" presetClass="entr" presetSubtype="0" fill="hold" grpId="0" nodeType="withEffect">
                                  <p:stCondLst>
                                    <p:cond delay="140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tmplLst>
          <p:tmpl>
            <p:tnLst>
              <p:par>
                <p:cTn presetID="47"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P spid="7" grpId="0">
        <p:tmplLst>
          <p:tmpl>
            <p:tnLst>
              <p:par>
                <p:cTn presetID="10" presetClass="entr" presetSubtype="0" fill="hold" nodeType="withEffect">
                  <p:stCondLst>
                    <p:cond delay="1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36" grpId="0">
        <p:tmplLst>
          <p:tmpl>
            <p:tnLst>
              <p:par>
                <p:cTn presetID="10" presetClass="entr" presetSubtype="0" fill="hold" nodeType="withEffect">
                  <p:stCondLst>
                    <p:cond delay="120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childTnLst>
                </p:cTn>
              </p:par>
            </p:tnLst>
          </p:tmpl>
        </p:tmplLst>
      </p:bldP>
      <p:bldP spid="38" grpId="0">
        <p:tmplLst>
          <p:tmpl>
            <p:tnLst>
              <p:par>
                <p:cTn presetID="10" presetClass="entr" presetSubtype="0" fill="hold" nodeType="withEffect">
                  <p:stCondLst>
                    <p:cond delay="140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Inf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387" y="4553371"/>
            <a:ext cx="9144000" cy="2304630"/>
          </a:xfrm>
          <a:custGeom>
            <a:avLst/>
            <a:gdLst/>
            <a:ahLst/>
            <a:cxnLst/>
            <a:rect l="l" t="t" r="r" b="b"/>
            <a:pathLst>
              <a:path w="9144000" h="2304630">
                <a:moveTo>
                  <a:pt x="4572000" y="0"/>
                </a:moveTo>
                <a:cubicBezTo>
                  <a:pt x="5903568" y="0"/>
                  <a:pt x="7220363" y="42166"/>
                  <a:pt x="8519544" y="124605"/>
                </a:cubicBezTo>
                <a:lnTo>
                  <a:pt x="9144000" y="168207"/>
                </a:lnTo>
                <a:lnTo>
                  <a:pt x="9144000" y="2304630"/>
                </a:lnTo>
                <a:lnTo>
                  <a:pt x="0" y="2304630"/>
                </a:lnTo>
                <a:lnTo>
                  <a:pt x="0" y="168208"/>
                </a:lnTo>
                <a:lnTo>
                  <a:pt x="624457" y="124605"/>
                </a:lnTo>
                <a:cubicBezTo>
                  <a:pt x="1923639" y="42166"/>
                  <a:pt x="3240433" y="0"/>
                  <a:pt x="457200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descr="Name and Title"/>
          <p:cNvSpPr>
            <a:spLocks noGrp="1"/>
          </p:cNvSpPr>
          <p:nvPr>
            <p:ph type="subTitle" idx="1" hasCustomPrompt="1"/>
          </p:nvPr>
        </p:nvSpPr>
        <p:spPr>
          <a:xfrm>
            <a:off x="481331" y="5291185"/>
            <a:ext cx="5233669" cy="440267"/>
          </a:xfrm>
          <a:prstGeom prst="rect">
            <a:avLst/>
          </a:prstGeom>
        </p:spPr>
        <p:txBody>
          <a:bodyPr>
            <a:normAutofit/>
          </a:bodyPr>
          <a:lstStyle>
            <a:lvl1pPr marL="0" indent="0" algn="l">
              <a:lnSpc>
                <a:spcPct val="100000"/>
              </a:lnSpc>
              <a:buNone/>
              <a:defRPr sz="1800" cap="all" spc="100" baseline="0">
                <a:solidFill>
                  <a:schemeClr val="accent5"/>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  TITLE</a:t>
            </a:r>
          </a:p>
        </p:txBody>
      </p:sp>
      <p:grpSp>
        <p:nvGrpSpPr>
          <p:cNvPr id="12" name="Group 11">
            <a:extLst>
              <a:ext uri="{FF2B5EF4-FFF2-40B4-BE49-F238E27FC236}">
                <a16:creationId xmlns:a16="http://schemas.microsoft.com/office/drawing/2014/main" id="{C9BB0A33-6152-5743-B4EA-E696A34FC3DB}"/>
              </a:ext>
            </a:extLst>
          </p:cNvPr>
          <p:cNvGrpSpPr/>
          <p:nvPr userDrawn="1"/>
        </p:nvGrpSpPr>
        <p:grpSpPr>
          <a:xfrm>
            <a:off x="529138" y="5948410"/>
            <a:ext cx="2429006" cy="547949"/>
            <a:chOff x="5974943" y="5701492"/>
            <a:chExt cx="2883574" cy="650493"/>
          </a:xfrm>
        </p:grpSpPr>
        <p:pic>
          <p:nvPicPr>
            <p:cNvPr id="6" name="Picture 5">
              <a:extLst>
                <a:ext uri="{FF2B5EF4-FFF2-40B4-BE49-F238E27FC236}">
                  <a16:creationId xmlns:a16="http://schemas.microsoft.com/office/drawing/2014/main" id="{1A23CFA0-F750-4B44-8D1D-16ED500F9A40}"/>
                </a:ext>
              </a:extLst>
            </p:cNvPr>
            <p:cNvPicPr>
              <a:picLocks noChangeAspect="1"/>
            </p:cNvPicPr>
            <p:nvPr userDrawn="1"/>
          </p:nvPicPr>
          <p:blipFill rotWithShape="1">
            <a:blip r:embed="rId3"/>
            <a:srcRect l="1" t="-2" r="53588" b="-6922"/>
            <a:stretch/>
          </p:blipFill>
          <p:spPr>
            <a:xfrm>
              <a:off x="6000483" y="5701492"/>
              <a:ext cx="2858034" cy="319989"/>
            </a:xfrm>
            <a:prstGeom prst="rect">
              <a:avLst/>
            </a:prstGeom>
          </p:spPr>
        </p:pic>
        <p:pic>
          <p:nvPicPr>
            <p:cNvPr id="17" name="Picture 16">
              <a:extLst>
                <a:ext uri="{FF2B5EF4-FFF2-40B4-BE49-F238E27FC236}">
                  <a16:creationId xmlns:a16="http://schemas.microsoft.com/office/drawing/2014/main" id="{95C68BF0-F7EC-5E4E-A0CA-8770DA18C3D5}"/>
                </a:ext>
              </a:extLst>
            </p:cNvPr>
            <p:cNvPicPr>
              <a:picLocks noChangeAspect="1"/>
            </p:cNvPicPr>
            <p:nvPr userDrawn="1"/>
          </p:nvPicPr>
          <p:blipFill rotWithShape="1">
            <a:blip r:embed="rId3"/>
            <a:srcRect l="47790" t="-2" r="-420" b="-6922"/>
            <a:stretch/>
          </p:blipFill>
          <p:spPr>
            <a:xfrm>
              <a:off x="5974943" y="6069810"/>
              <a:ext cx="2858034" cy="282175"/>
            </a:xfrm>
            <a:prstGeom prst="rect">
              <a:avLst/>
            </a:prstGeom>
          </p:spPr>
        </p:pic>
        <p:cxnSp>
          <p:nvCxnSpPr>
            <p:cNvPr id="8" name="Straight Connector 7">
              <a:extLst>
                <a:ext uri="{FF2B5EF4-FFF2-40B4-BE49-F238E27FC236}">
                  <a16:creationId xmlns:a16="http://schemas.microsoft.com/office/drawing/2014/main" id="{1CD9AF00-7975-134C-9056-1EDDB349F5FF}"/>
                </a:ext>
              </a:extLst>
            </p:cNvPr>
            <p:cNvCxnSpPr>
              <a:cxnSpLocks/>
            </p:cNvCxnSpPr>
            <p:nvPr userDrawn="1"/>
          </p:nvCxnSpPr>
          <p:spPr>
            <a:xfrm flipV="1">
              <a:off x="6000483" y="6025675"/>
              <a:ext cx="2799568" cy="2591"/>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grpSp>
      <p:sp>
        <p:nvSpPr>
          <p:cNvPr id="5" name="Text Placeholder 4" descr="Contact info">
            <a:extLst>
              <a:ext uri="{FF2B5EF4-FFF2-40B4-BE49-F238E27FC236}">
                <a16:creationId xmlns:a16="http://schemas.microsoft.com/office/drawing/2014/main" id="{75C9FDDE-49B9-E44D-8103-71DE7F7E2D05}"/>
              </a:ext>
            </a:extLst>
          </p:cNvPr>
          <p:cNvSpPr>
            <a:spLocks noGrp="1"/>
          </p:cNvSpPr>
          <p:nvPr>
            <p:ph type="body" sz="quarter" idx="10"/>
          </p:nvPr>
        </p:nvSpPr>
        <p:spPr>
          <a:xfrm>
            <a:off x="6267039" y="5341340"/>
            <a:ext cx="2564820" cy="1168413"/>
          </a:xfrm>
        </p:spPr>
        <p:txBody>
          <a:bodyPr>
            <a:normAutofit/>
          </a:bodyPr>
          <a:lstStyle>
            <a:lvl1pPr>
              <a:buNone/>
              <a:defRPr sz="1400">
                <a:solidFill>
                  <a:schemeClr val="tx2"/>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4" name="Text Placeholder 4" descr="Contact info">
            <a:extLst>
              <a:ext uri="{FF2B5EF4-FFF2-40B4-BE49-F238E27FC236}">
                <a16:creationId xmlns:a16="http://schemas.microsoft.com/office/drawing/2014/main" id="{9BEB4A49-71D6-514A-87F9-0A537EF1EDDB}"/>
              </a:ext>
            </a:extLst>
          </p:cNvPr>
          <p:cNvSpPr>
            <a:spLocks noGrp="1"/>
          </p:cNvSpPr>
          <p:nvPr>
            <p:ph type="body" sz="quarter" idx="11" hasCustomPrompt="1"/>
          </p:nvPr>
        </p:nvSpPr>
        <p:spPr>
          <a:xfrm>
            <a:off x="481013" y="5005379"/>
            <a:ext cx="5233987" cy="285806"/>
          </a:xfrm>
        </p:spPr>
        <p:txBody>
          <a:bodyPr>
            <a:normAutofit/>
          </a:bodyPr>
          <a:lstStyle>
            <a:lvl1pPr>
              <a:buNone/>
              <a:defRPr sz="1200">
                <a:solidFill>
                  <a:schemeClr val="accent3"/>
                </a:solidFill>
              </a:defRPr>
            </a:lvl1pPr>
            <a:lvl2pPr>
              <a:buNone/>
              <a:defRPr/>
            </a:lvl2pPr>
            <a:lvl3pPr>
              <a:buNone/>
              <a:defRPr/>
            </a:lvl3pPr>
            <a:lvl4pPr>
              <a:buNone/>
              <a:defRPr/>
            </a:lvl4pPr>
            <a:lvl5pPr>
              <a:buNone/>
              <a:defRPr/>
            </a:lvl5pPr>
          </a:lstStyle>
          <a:p>
            <a:pPr lvl="0"/>
            <a:r>
              <a:rPr lang="en-US" dirty="0"/>
              <a:t>Contact Info</a:t>
            </a:r>
          </a:p>
        </p:txBody>
      </p:sp>
    </p:spTree>
    <p:extLst>
      <p:ext uri="{BB962C8B-B14F-4D97-AF65-F5344CB8AC3E}">
        <p14:creationId xmlns:p14="http://schemas.microsoft.com/office/powerpoint/2010/main" val="322222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8C0C6"/>
        </a:solidFill>
        <a:effectLst/>
      </p:bgPr>
    </p:bg>
    <p:spTree>
      <p:nvGrpSpPr>
        <p:cNvPr id="1" name=""/>
        <p:cNvGrpSpPr/>
        <p:nvPr/>
      </p:nvGrpSpPr>
      <p:grpSpPr>
        <a:xfrm>
          <a:off x="0" y="0"/>
          <a:ext cx="0" cy="0"/>
          <a:chOff x="0" y="0"/>
          <a:chExt cx="0" cy="0"/>
        </a:xfrm>
      </p:grpSpPr>
      <p:sp>
        <p:nvSpPr>
          <p:cNvPr id="10" name="Rectangle 9"/>
          <p:cNvSpPr/>
          <p:nvPr userDrawn="1"/>
        </p:nvSpPr>
        <p:spPr>
          <a:xfrm>
            <a:off x="-1387" y="4553371"/>
            <a:ext cx="9144000" cy="2304630"/>
          </a:xfrm>
          <a:custGeom>
            <a:avLst/>
            <a:gdLst/>
            <a:ahLst/>
            <a:cxnLst/>
            <a:rect l="l" t="t" r="r" b="b"/>
            <a:pathLst>
              <a:path w="9144000" h="2304630">
                <a:moveTo>
                  <a:pt x="4572000" y="0"/>
                </a:moveTo>
                <a:cubicBezTo>
                  <a:pt x="5903568" y="0"/>
                  <a:pt x="7220363" y="42166"/>
                  <a:pt x="8519544" y="124605"/>
                </a:cubicBezTo>
                <a:lnTo>
                  <a:pt x="9144000" y="168207"/>
                </a:lnTo>
                <a:lnTo>
                  <a:pt x="9144000" y="2304630"/>
                </a:lnTo>
                <a:lnTo>
                  <a:pt x="0" y="2304630"/>
                </a:lnTo>
                <a:lnTo>
                  <a:pt x="0" y="168208"/>
                </a:lnTo>
                <a:lnTo>
                  <a:pt x="624457" y="124605"/>
                </a:lnTo>
                <a:cubicBezTo>
                  <a:pt x="1923639" y="42166"/>
                  <a:pt x="3240433" y="0"/>
                  <a:pt x="457200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81331" y="4670612"/>
            <a:ext cx="5233669" cy="1202884"/>
          </a:xfrm>
        </p:spPr>
        <p:txBody>
          <a:bodyPr anchor="b">
            <a:normAutofit/>
          </a:bodyPr>
          <a:lstStyle>
            <a:lvl1pPr>
              <a:defRPr sz="3200">
                <a:solidFill>
                  <a:schemeClr val="accent1"/>
                </a:solidFill>
                <a:latin typeface="Calibri" panose="020F0502020204030204" pitchFamily="34" charset="0"/>
                <a:cs typeface="Calibri" panose="020F0502020204030204" pitchFamily="34" charset="0"/>
              </a:defRPr>
            </a:lvl1pPr>
          </a:lstStyle>
          <a:p>
            <a:r>
              <a:rPr lang="en-US" dirty="0"/>
              <a:t>Presentation title</a:t>
            </a:r>
          </a:p>
        </p:txBody>
      </p:sp>
      <p:sp>
        <p:nvSpPr>
          <p:cNvPr id="3" name="Subtitle 2"/>
          <p:cNvSpPr>
            <a:spLocks noGrp="1"/>
          </p:cNvSpPr>
          <p:nvPr>
            <p:ph type="subTitle" idx="1" hasCustomPrompt="1"/>
          </p:nvPr>
        </p:nvSpPr>
        <p:spPr>
          <a:xfrm>
            <a:off x="481331" y="6066306"/>
            <a:ext cx="5233669" cy="440267"/>
          </a:xfrm>
          <a:prstGeom prst="rect">
            <a:avLst/>
          </a:prstGeom>
        </p:spPr>
        <p:txBody>
          <a:bodyPr>
            <a:normAutofit/>
          </a:bodyPr>
          <a:lstStyle>
            <a:lvl1pPr marL="0" indent="0" algn="l">
              <a:lnSpc>
                <a:spcPct val="100000"/>
              </a:lnSpc>
              <a:buNone/>
              <a:defRPr sz="1400" cap="all" spc="200" baseline="0">
                <a:solidFill>
                  <a:srgbClr val="888B8D"/>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Class, Week, subtitle</a:t>
            </a:r>
          </a:p>
        </p:txBody>
      </p:sp>
      <p:sp>
        <p:nvSpPr>
          <p:cNvPr id="34" name="Rectangle 33"/>
          <p:cNvSpPr/>
          <p:nvPr userDrawn="1"/>
        </p:nvSpPr>
        <p:spPr>
          <a:xfrm>
            <a:off x="485245" y="5873496"/>
            <a:ext cx="338554" cy="276999"/>
          </a:xfrm>
          <a:prstGeom prst="rect">
            <a:avLst/>
          </a:prstGeom>
        </p:spPr>
        <p:txBody>
          <a:bodyPr wrap="none">
            <a:spAutoFit/>
          </a:bodyPr>
          <a:lstStyle/>
          <a:p>
            <a:r>
              <a:rPr lang="en-US" sz="1200" kern="1200" cap="all" spc="200" dirty="0">
                <a:solidFill>
                  <a:schemeClr val="accent3">
                    <a:lumMod val="60000"/>
                    <a:lumOff val="40000"/>
                  </a:schemeClr>
                </a:solidFill>
                <a:latin typeface="+mn-lt"/>
                <a:ea typeface="+mn-ea"/>
                <a:cs typeface="+mn-cs"/>
              </a:rPr>
              <a:t>—</a:t>
            </a:r>
          </a:p>
        </p:txBody>
      </p:sp>
      <p:grpSp>
        <p:nvGrpSpPr>
          <p:cNvPr id="12" name="Group 11">
            <a:extLst>
              <a:ext uri="{FF2B5EF4-FFF2-40B4-BE49-F238E27FC236}">
                <a16:creationId xmlns:a16="http://schemas.microsoft.com/office/drawing/2014/main" id="{C9BB0A33-6152-5743-B4EA-E696A34FC3DB}"/>
              </a:ext>
            </a:extLst>
          </p:cNvPr>
          <p:cNvGrpSpPr/>
          <p:nvPr userDrawn="1"/>
        </p:nvGrpSpPr>
        <p:grpSpPr>
          <a:xfrm>
            <a:off x="5974943" y="5701492"/>
            <a:ext cx="2883574" cy="650493"/>
            <a:chOff x="5974943" y="5701492"/>
            <a:chExt cx="2883574" cy="650493"/>
          </a:xfrm>
        </p:grpSpPr>
        <p:pic>
          <p:nvPicPr>
            <p:cNvPr id="6" name="Picture 5">
              <a:extLst>
                <a:ext uri="{FF2B5EF4-FFF2-40B4-BE49-F238E27FC236}">
                  <a16:creationId xmlns:a16="http://schemas.microsoft.com/office/drawing/2014/main" id="{1A23CFA0-F750-4B44-8D1D-16ED500F9A40}"/>
                </a:ext>
              </a:extLst>
            </p:cNvPr>
            <p:cNvPicPr>
              <a:picLocks noChangeAspect="1"/>
            </p:cNvPicPr>
            <p:nvPr userDrawn="1"/>
          </p:nvPicPr>
          <p:blipFill rotWithShape="1">
            <a:blip r:embed="rId2"/>
            <a:srcRect l="1" t="-2" r="53588" b="-6922"/>
            <a:stretch/>
          </p:blipFill>
          <p:spPr>
            <a:xfrm>
              <a:off x="6000483" y="5701492"/>
              <a:ext cx="2858034" cy="319989"/>
            </a:xfrm>
            <a:prstGeom prst="rect">
              <a:avLst/>
            </a:prstGeom>
          </p:spPr>
        </p:pic>
        <p:pic>
          <p:nvPicPr>
            <p:cNvPr id="17" name="Picture 16">
              <a:extLst>
                <a:ext uri="{FF2B5EF4-FFF2-40B4-BE49-F238E27FC236}">
                  <a16:creationId xmlns:a16="http://schemas.microsoft.com/office/drawing/2014/main" id="{95C68BF0-F7EC-5E4E-A0CA-8770DA18C3D5}"/>
                </a:ext>
              </a:extLst>
            </p:cNvPr>
            <p:cNvPicPr>
              <a:picLocks noChangeAspect="1"/>
            </p:cNvPicPr>
            <p:nvPr userDrawn="1"/>
          </p:nvPicPr>
          <p:blipFill rotWithShape="1">
            <a:blip r:embed="rId2"/>
            <a:srcRect l="47790" t="-2" r="-420" b="-6922"/>
            <a:stretch/>
          </p:blipFill>
          <p:spPr>
            <a:xfrm>
              <a:off x="5974943" y="6069810"/>
              <a:ext cx="2858034" cy="282175"/>
            </a:xfrm>
            <a:prstGeom prst="rect">
              <a:avLst/>
            </a:prstGeom>
          </p:spPr>
        </p:pic>
        <p:cxnSp>
          <p:nvCxnSpPr>
            <p:cNvPr id="8" name="Straight Connector 7">
              <a:extLst>
                <a:ext uri="{FF2B5EF4-FFF2-40B4-BE49-F238E27FC236}">
                  <a16:creationId xmlns:a16="http://schemas.microsoft.com/office/drawing/2014/main" id="{1CD9AF00-7975-134C-9056-1EDDB349F5FF}"/>
                </a:ext>
              </a:extLst>
            </p:cNvPr>
            <p:cNvCxnSpPr>
              <a:cxnSpLocks/>
            </p:cNvCxnSpPr>
            <p:nvPr userDrawn="1"/>
          </p:nvCxnSpPr>
          <p:spPr>
            <a:xfrm flipV="1">
              <a:off x="6000483" y="6025675"/>
              <a:ext cx="2799568" cy="2591"/>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25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llout -- main point">
    <p:bg>
      <p:bgPr>
        <a:solidFill>
          <a:srgbClr val="B8C0C6"/>
        </a:solidFill>
        <a:effectLst/>
      </p:bgPr>
    </p:bg>
    <p:spTree>
      <p:nvGrpSpPr>
        <p:cNvPr id="1" name=""/>
        <p:cNvGrpSpPr/>
        <p:nvPr/>
      </p:nvGrpSpPr>
      <p:grpSpPr>
        <a:xfrm>
          <a:off x="0" y="0"/>
          <a:ext cx="0" cy="0"/>
          <a:chOff x="0" y="0"/>
          <a:chExt cx="0" cy="0"/>
        </a:xfrm>
      </p:grpSpPr>
      <p:sp>
        <p:nvSpPr>
          <p:cNvPr id="4" name="Oval 3"/>
          <p:cNvSpPr>
            <a:spLocks noChangeAspect="1"/>
          </p:cNvSpPr>
          <p:nvPr userDrawn="1"/>
        </p:nvSpPr>
        <p:spPr>
          <a:xfrm>
            <a:off x="661190" y="0"/>
            <a:ext cx="7821620" cy="6858000"/>
          </a:xfrm>
          <a:custGeom>
            <a:avLst/>
            <a:gdLst/>
            <a:ahLst/>
            <a:cxnLst/>
            <a:rect l="l" t="t" r="r" b="b"/>
            <a:pathLst>
              <a:path w="7821620" h="6858000">
                <a:moveTo>
                  <a:pt x="2032366" y="0"/>
                </a:moveTo>
                <a:lnTo>
                  <a:pt x="5789255" y="0"/>
                </a:lnTo>
                <a:lnTo>
                  <a:pt x="5847198" y="30456"/>
                </a:lnTo>
                <a:cubicBezTo>
                  <a:pt x="7026621" y="703905"/>
                  <a:pt x="7821620" y="1973612"/>
                  <a:pt x="7821620" y="3429000"/>
                </a:cubicBezTo>
                <a:cubicBezTo>
                  <a:pt x="7821620" y="4884389"/>
                  <a:pt x="7026621" y="6154095"/>
                  <a:pt x="5847198" y="6827544"/>
                </a:cubicBezTo>
                <a:lnTo>
                  <a:pt x="5789256" y="6858000"/>
                </a:lnTo>
                <a:lnTo>
                  <a:pt x="2032366" y="6858000"/>
                </a:lnTo>
                <a:lnTo>
                  <a:pt x="1974423" y="6827544"/>
                </a:lnTo>
                <a:cubicBezTo>
                  <a:pt x="795000" y="6154095"/>
                  <a:pt x="0" y="4884389"/>
                  <a:pt x="0" y="3429000"/>
                </a:cubicBezTo>
                <a:cubicBezTo>
                  <a:pt x="0" y="1973612"/>
                  <a:pt x="795000" y="703905"/>
                  <a:pt x="1974423" y="30456"/>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8342011" y="6575171"/>
            <a:ext cx="320659" cy="282829"/>
          </a:xfrm>
          <a:prstGeom prst="round2SameRect">
            <a:avLst/>
          </a:prstGeom>
        </p:spPr>
        <p:txBody>
          <a:bodyPr/>
          <a:lstStyle/>
          <a:p>
            <a:fld id="{4B88A040-9ABA-7945-8CBD-EC3C51FFC5B9}" type="slidenum">
              <a:rPr lang="en-US" smtClean="0"/>
              <a:t>‹#›</a:t>
            </a:fld>
            <a:endParaRPr lang="en-US" dirty="0"/>
          </a:p>
        </p:txBody>
      </p:sp>
      <p:sp>
        <p:nvSpPr>
          <p:cNvPr id="5" name="Content Placeholder 4">
            <a:extLst>
              <a:ext uri="{FF2B5EF4-FFF2-40B4-BE49-F238E27FC236}">
                <a16:creationId xmlns:a16="http://schemas.microsoft.com/office/drawing/2014/main" id="{0F8F7E54-DECF-A846-BFF2-4F5D02390303}"/>
              </a:ext>
            </a:extLst>
          </p:cNvPr>
          <p:cNvSpPr>
            <a:spLocks noGrp="1"/>
          </p:cNvSpPr>
          <p:nvPr>
            <p:ph sz="quarter" idx="13"/>
          </p:nvPr>
        </p:nvSpPr>
        <p:spPr>
          <a:xfrm>
            <a:off x="1412875" y="1104900"/>
            <a:ext cx="6413500" cy="4606925"/>
          </a:xfrm>
          <a:prstGeom prst="rect">
            <a:avLst/>
          </a:prstGeom>
        </p:spPr>
        <p:txBody>
          <a:bodyPr anchor="ctr" anchorCtr="0"/>
          <a:lstStyle>
            <a:lvl1pPr marL="7938" indent="0" algn="ctr">
              <a:lnSpc>
                <a:spcPct val="120000"/>
              </a:lnSpc>
              <a:spcAft>
                <a:spcPts val="600"/>
              </a:spcAft>
              <a:buFontTx/>
              <a:buNone/>
              <a:tabLst/>
              <a:defRPr sz="1800"/>
            </a:lvl1pPr>
            <a:lvl2pPr marL="7938" indent="0" algn="ctr">
              <a:buFontTx/>
              <a:buNone/>
              <a:tabLst/>
              <a:defRPr sz="1800"/>
            </a:lvl2pPr>
            <a:lvl3pPr marL="7938" indent="0" algn="ctr">
              <a:buFontTx/>
              <a:buNone/>
              <a:tabLst/>
              <a:defRPr sz="1800"/>
            </a:lvl3pPr>
            <a:lvl4pPr marL="7938" indent="0" algn="ctr">
              <a:buFontTx/>
              <a:buNone/>
              <a:tabLst/>
              <a:defRPr sz="1800"/>
            </a:lvl4pPr>
            <a:lvl5pPr marL="7938" indent="0" algn="ctr">
              <a:buFontTx/>
              <a:buNone/>
              <a:tabLst/>
              <a:defRPr sz="1800"/>
            </a:lvl5pPr>
          </a:lstStyle>
          <a:p>
            <a:pPr lvl="0"/>
            <a:r>
              <a:rPr lang="en-US" dirty="0"/>
              <a:t>Click to edit Master text styles</a:t>
            </a:r>
          </a:p>
        </p:txBody>
      </p:sp>
    </p:spTree>
    <p:extLst>
      <p:ext uri="{BB962C8B-B14F-4D97-AF65-F5344CB8AC3E}">
        <p14:creationId xmlns:p14="http://schemas.microsoft.com/office/powerpoint/2010/main" val="587774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B8C0C6"/>
        </a:solidFill>
        <a:effectLst/>
      </p:bgPr>
    </p:bg>
    <p:spTree>
      <p:nvGrpSpPr>
        <p:cNvPr id="1" name=""/>
        <p:cNvGrpSpPr/>
        <p:nvPr/>
      </p:nvGrpSpPr>
      <p:grpSpPr>
        <a:xfrm>
          <a:off x="0" y="0"/>
          <a:ext cx="0" cy="0"/>
          <a:chOff x="0" y="0"/>
          <a:chExt cx="0" cy="0"/>
        </a:xfrm>
      </p:grpSpPr>
      <p:sp>
        <p:nvSpPr>
          <p:cNvPr id="13" name="Rectangle 6"/>
          <p:cNvSpPr/>
          <p:nvPr userDrawn="1"/>
        </p:nvSpPr>
        <p:spPr>
          <a:xfrm>
            <a:off x="94270"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4" name="Rectangle 3"/>
          <p:cNvSpPr/>
          <p:nvPr userDrawn="1"/>
        </p:nvSpPr>
        <p:spPr>
          <a:xfrm>
            <a:off x="0" y="0"/>
            <a:ext cx="458372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29053F8-F84D-F44C-A641-75C7772E58E5}"/>
              </a:ext>
            </a:extLst>
          </p:cNvPr>
          <p:cNvPicPr>
            <a:picLocks noChangeAspect="1"/>
          </p:cNvPicPr>
          <p:nvPr userDrawn="1"/>
        </p:nvPicPr>
        <p:blipFill>
          <a:blip r:embed="rId2"/>
          <a:stretch>
            <a:fillRect/>
          </a:stretch>
        </p:blipFill>
        <p:spPr>
          <a:xfrm>
            <a:off x="609146" y="6600122"/>
            <a:ext cx="2717800" cy="132080"/>
          </a:xfrm>
          <a:prstGeom prst="rect">
            <a:avLst/>
          </a:prstGeom>
        </p:spPr>
      </p:pic>
      <p:sp>
        <p:nvSpPr>
          <p:cNvPr id="17" name="Title Placeholder 1">
            <a:extLst>
              <a:ext uri="{FF2B5EF4-FFF2-40B4-BE49-F238E27FC236}">
                <a16:creationId xmlns:a16="http://schemas.microsoft.com/office/drawing/2014/main" id="{75FF9A8C-A44F-1E43-8B68-C3205E4511C8}"/>
              </a:ext>
            </a:extLst>
          </p:cNvPr>
          <p:cNvSpPr>
            <a:spLocks noGrp="1"/>
          </p:cNvSpPr>
          <p:nvPr>
            <p:ph type="title"/>
          </p:nvPr>
        </p:nvSpPr>
        <p:spPr>
          <a:xfrm>
            <a:off x="481331" y="1"/>
            <a:ext cx="3710658" cy="1401288"/>
          </a:xfrm>
          <a:prstGeom prst="rect">
            <a:avLst/>
          </a:prstGeom>
          <a:noFill/>
        </p:spPr>
        <p:txBody>
          <a:bodyPr vert="horz" lIns="91440" tIns="45720" rIns="91440" bIns="45720" rtlCol="0" anchor="ct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52E99DCE-2C13-8848-9C32-992B697A0056}"/>
              </a:ext>
            </a:extLst>
          </p:cNvPr>
          <p:cNvSpPr>
            <a:spLocks noGrp="1"/>
          </p:cNvSpPr>
          <p:nvPr>
            <p:ph sz="quarter" idx="13"/>
          </p:nvPr>
        </p:nvSpPr>
        <p:spPr>
          <a:xfrm>
            <a:off x="481013" y="1584325"/>
            <a:ext cx="3711575" cy="4845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0764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picture">
    <p:bg>
      <p:bgPr>
        <a:solidFill>
          <a:schemeClr val="tx1">
            <a:lumMod val="40000"/>
            <a:lumOff val="60000"/>
          </a:schemeClr>
        </a:solidFill>
        <a:effectLst/>
      </p:bgPr>
    </p:bg>
    <p:spTree>
      <p:nvGrpSpPr>
        <p:cNvPr id="1" name=""/>
        <p:cNvGrpSpPr/>
        <p:nvPr/>
      </p:nvGrpSpPr>
      <p:grpSpPr>
        <a:xfrm>
          <a:off x="0" y="0"/>
          <a:ext cx="0" cy="0"/>
          <a:chOff x="0" y="0"/>
          <a:chExt cx="0" cy="0"/>
        </a:xfrm>
      </p:grpSpPr>
      <p:sp>
        <p:nvSpPr>
          <p:cNvPr id="11" name="Rectangle 6"/>
          <p:cNvSpPr/>
          <p:nvPr userDrawn="1"/>
        </p:nvSpPr>
        <p:spPr>
          <a:xfrm flipH="1">
            <a:off x="4364166"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2" name="Rectangle 3"/>
          <p:cNvSpPr/>
          <p:nvPr userDrawn="1"/>
        </p:nvSpPr>
        <p:spPr>
          <a:xfrm flipH="1">
            <a:off x="4654550" y="0"/>
            <a:ext cx="448945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9D9D2CA-ECFB-1D42-BA7A-9A0B23B05146}"/>
              </a:ext>
            </a:extLst>
          </p:cNvPr>
          <p:cNvSpPr>
            <a:spLocks noGrp="1"/>
          </p:cNvSpPr>
          <p:nvPr>
            <p:ph sz="quarter" idx="13"/>
          </p:nvPr>
        </p:nvSpPr>
        <p:spPr>
          <a:xfrm>
            <a:off x="5065713" y="1416424"/>
            <a:ext cx="3684587" cy="5244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4F98B886-8E20-3E4A-A652-91A8E7084257}"/>
              </a:ext>
            </a:extLst>
          </p:cNvPr>
          <p:cNvSpPr>
            <a:spLocks noGrp="1"/>
          </p:cNvSpPr>
          <p:nvPr>
            <p:ph type="title"/>
          </p:nvPr>
        </p:nvSpPr>
        <p:spPr>
          <a:xfrm>
            <a:off x="5065713" y="0"/>
            <a:ext cx="3684587" cy="1416423"/>
          </a:xfrm>
        </p:spPr>
        <p:txBody>
          <a:bodyPr/>
          <a:lstStyle>
            <a:lvl1pPr>
              <a:defRPr sz="2000"/>
            </a:lvl1pPr>
          </a:lstStyle>
          <a:p>
            <a:r>
              <a:rPr lang="en-US" dirty="0"/>
              <a:t>Click to edit Master title style</a:t>
            </a:r>
          </a:p>
        </p:txBody>
      </p:sp>
    </p:spTree>
    <p:extLst>
      <p:ext uri="{BB962C8B-B14F-4D97-AF65-F5344CB8AC3E}">
        <p14:creationId xmlns:p14="http://schemas.microsoft.com/office/powerpoint/2010/main" val="1308271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Left picture">
    <p:bg>
      <p:bgPr>
        <a:solidFill>
          <a:schemeClr val="accent5"/>
        </a:solidFill>
        <a:effectLst/>
      </p:bgPr>
    </p:bg>
    <p:spTree>
      <p:nvGrpSpPr>
        <p:cNvPr id="1" name=""/>
        <p:cNvGrpSpPr/>
        <p:nvPr/>
      </p:nvGrpSpPr>
      <p:grpSpPr>
        <a:xfrm>
          <a:off x="0" y="0"/>
          <a:ext cx="0" cy="0"/>
          <a:chOff x="0" y="0"/>
          <a:chExt cx="0" cy="0"/>
        </a:xfrm>
      </p:grpSpPr>
      <p:sp>
        <p:nvSpPr>
          <p:cNvPr id="11" name="Rectangle 6"/>
          <p:cNvSpPr/>
          <p:nvPr userDrawn="1"/>
        </p:nvSpPr>
        <p:spPr>
          <a:xfrm flipH="1">
            <a:off x="4364166" y="0"/>
            <a:ext cx="4779834" cy="6858000"/>
          </a:xfrm>
          <a:custGeom>
            <a:avLst/>
            <a:gdLst/>
            <a:ahLst/>
            <a:cxnLst/>
            <a:rect l="l" t="t" r="r" b="b"/>
            <a:pathLst>
              <a:path w="4779834" h="6858000">
                <a:moveTo>
                  <a:pt x="0" y="0"/>
                </a:moveTo>
                <a:lnTo>
                  <a:pt x="4779834" y="0"/>
                </a:lnTo>
                <a:lnTo>
                  <a:pt x="4764749" y="195107"/>
                </a:lnTo>
                <a:cubicBezTo>
                  <a:pt x="4692031" y="1254096"/>
                  <a:pt x="4654550" y="2333446"/>
                  <a:pt x="4654550" y="3429001"/>
                </a:cubicBezTo>
                <a:cubicBezTo>
                  <a:pt x="4654550" y="4524557"/>
                  <a:pt x="4692031" y="5603906"/>
                  <a:pt x="4764749" y="6662895"/>
                </a:cubicBezTo>
                <a:lnTo>
                  <a:pt x="4779834" y="6858000"/>
                </a:lnTo>
                <a:lnTo>
                  <a:pt x="0" y="6858000"/>
                </a:lnTo>
                <a:close/>
              </a:path>
            </a:pathLst>
          </a:custGeom>
          <a:solidFill>
            <a:srgbClr val="E5E5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2" name="Rectangle 3"/>
          <p:cNvSpPr/>
          <p:nvPr userDrawn="1"/>
        </p:nvSpPr>
        <p:spPr>
          <a:xfrm flipH="1">
            <a:off x="4654550" y="0"/>
            <a:ext cx="4489450" cy="6858000"/>
          </a:xfrm>
          <a:custGeom>
            <a:avLst/>
            <a:gdLst/>
            <a:ahLst/>
            <a:cxnLst/>
            <a:rect l="l" t="t" r="r" b="b"/>
            <a:pathLst>
              <a:path w="4489450" h="6858000">
                <a:moveTo>
                  <a:pt x="0" y="0"/>
                </a:moveTo>
                <a:lnTo>
                  <a:pt x="4364167" y="0"/>
                </a:lnTo>
                <a:lnTo>
                  <a:pt x="4379252" y="195107"/>
                </a:lnTo>
                <a:cubicBezTo>
                  <a:pt x="4451969" y="1254096"/>
                  <a:pt x="4489450" y="2333446"/>
                  <a:pt x="4489450" y="3429001"/>
                </a:cubicBezTo>
                <a:cubicBezTo>
                  <a:pt x="4489450" y="4524557"/>
                  <a:pt x="4451969" y="5603906"/>
                  <a:pt x="4379252" y="6662895"/>
                </a:cubicBezTo>
                <a:lnTo>
                  <a:pt x="4364167" y="6858000"/>
                </a:lnTo>
                <a:lnTo>
                  <a:pt x="0" y="6858000"/>
                </a:lnTo>
                <a:close/>
              </a:path>
            </a:pathLst>
          </a:cu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9D9D2CA-ECFB-1D42-BA7A-9A0B23B05146}"/>
              </a:ext>
            </a:extLst>
          </p:cNvPr>
          <p:cNvSpPr>
            <a:spLocks noGrp="1"/>
          </p:cNvSpPr>
          <p:nvPr>
            <p:ph sz="quarter" idx="13"/>
          </p:nvPr>
        </p:nvSpPr>
        <p:spPr>
          <a:xfrm>
            <a:off x="5065713" y="420414"/>
            <a:ext cx="3684587" cy="5896303"/>
          </a:xfr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4F98B886-8E20-3E4A-A652-91A8E7084257}"/>
              </a:ext>
            </a:extLst>
          </p:cNvPr>
          <p:cNvSpPr>
            <a:spLocks noGrp="1"/>
          </p:cNvSpPr>
          <p:nvPr>
            <p:ph type="title"/>
          </p:nvPr>
        </p:nvSpPr>
        <p:spPr>
          <a:xfrm>
            <a:off x="285879" y="420414"/>
            <a:ext cx="3684587" cy="5896303"/>
          </a:xfrm>
        </p:spPr>
        <p:txBody>
          <a:bodyPr/>
          <a:lstStyle>
            <a:lvl1pPr>
              <a:defRPr sz="2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08865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enter content with picture">
    <p:bg>
      <p:bgPr>
        <a:solidFill>
          <a:srgbClr val="B8C0C6"/>
        </a:solidFill>
        <a:effectLst/>
      </p:bgPr>
    </p:bg>
    <p:spTree>
      <p:nvGrpSpPr>
        <p:cNvPr id="1" name=""/>
        <p:cNvGrpSpPr/>
        <p:nvPr/>
      </p:nvGrpSpPr>
      <p:grpSpPr>
        <a:xfrm>
          <a:off x="0" y="0"/>
          <a:ext cx="0" cy="0"/>
          <a:chOff x="0" y="0"/>
          <a:chExt cx="0" cy="0"/>
        </a:xfrm>
      </p:grpSpPr>
      <p:sp>
        <p:nvSpPr>
          <p:cNvPr id="20" name="Rectangle 6"/>
          <p:cNvSpPr/>
          <p:nvPr userDrawn="1"/>
        </p:nvSpPr>
        <p:spPr>
          <a:xfrm flipH="1">
            <a:off x="2111331" y="0"/>
            <a:ext cx="4921338" cy="6858000"/>
          </a:xfrm>
          <a:custGeom>
            <a:avLst/>
            <a:gdLst/>
            <a:ahLst/>
            <a:cxnLst/>
            <a:rect l="l" t="t" r="r" b="b"/>
            <a:pathLst>
              <a:path w="4921338" h="6858000">
                <a:moveTo>
                  <a:pt x="4921338" y="0"/>
                </a:moveTo>
                <a:lnTo>
                  <a:pt x="0" y="0"/>
                </a:lnTo>
                <a:lnTo>
                  <a:pt x="59003" y="777506"/>
                </a:lnTo>
                <a:cubicBezTo>
                  <a:pt x="115732" y="1650143"/>
                  <a:pt x="144748" y="2534611"/>
                  <a:pt x="144748" y="3429000"/>
                </a:cubicBezTo>
                <a:cubicBezTo>
                  <a:pt x="144748" y="4323391"/>
                  <a:pt x="115732" y="5207858"/>
                  <a:pt x="59003" y="6080495"/>
                </a:cubicBezTo>
                <a:lnTo>
                  <a:pt x="0" y="6858000"/>
                </a:lnTo>
                <a:lnTo>
                  <a:pt x="4921337" y="6858000"/>
                </a:lnTo>
                <a:lnTo>
                  <a:pt x="4862334" y="6080495"/>
                </a:lnTo>
                <a:cubicBezTo>
                  <a:pt x="4805605" y="5207858"/>
                  <a:pt x="4776589" y="4323391"/>
                  <a:pt x="4776589" y="3429000"/>
                </a:cubicBezTo>
                <a:cubicBezTo>
                  <a:pt x="4776589" y="2534611"/>
                  <a:pt x="4805605" y="1650143"/>
                  <a:pt x="4862334" y="777506"/>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a:xfrm>
            <a:off x="2352556" y="409066"/>
            <a:ext cx="4438888" cy="1787526"/>
          </a:xfrm>
          <a:prstGeom prst="rect">
            <a:avLst/>
          </a:prstGeom>
          <a:noFill/>
          <a:ln>
            <a:noFill/>
          </a:ln>
        </p:spPr>
        <p:txBody>
          <a:bodyPr anchor="ctr">
            <a:normAutofit/>
          </a:bodyPr>
          <a:lstStyle>
            <a:lvl1pPr algn="ctr">
              <a:lnSpc>
                <a:spcPct val="150000"/>
              </a:lnSpc>
              <a:defRPr sz="2400" b="0" cap="none" spc="60" baseline="0">
                <a:solidFill>
                  <a:schemeClr val="accent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10681513-57EF-2544-B995-387F565B8D45}"/>
              </a:ext>
            </a:extLst>
          </p:cNvPr>
          <p:cNvSpPr>
            <a:spLocks noGrp="1"/>
          </p:cNvSpPr>
          <p:nvPr>
            <p:ph sz="quarter" idx="10"/>
          </p:nvPr>
        </p:nvSpPr>
        <p:spPr>
          <a:xfrm>
            <a:off x="2573338" y="2268312"/>
            <a:ext cx="3997325" cy="4356326"/>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dirty="0"/>
              <a:t>Click to edit Master text styles</a:t>
            </a:r>
          </a:p>
        </p:txBody>
      </p:sp>
    </p:spTree>
    <p:extLst>
      <p:ext uri="{BB962C8B-B14F-4D97-AF65-F5344CB8AC3E}">
        <p14:creationId xmlns:p14="http://schemas.microsoft.com/office/powerpoint/2010/main" val="333600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CFAC8-EE97-43E1-A3D2-CAA285204DDB}" type="datetime1">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8174F-06E6-4EEF-BE17-1F48705B7B43}" type="slidenum">
              <a:rPr lang="en-US" smtClean="0"/>
              <a:t>‹#›</a:t>
            </a:fld>
            <a:endParaRPr lang="en-US"/>
          </a:p>
        </p:txBody>
      </p:sp>
    </p:spTree>
    <p:extLst>
      <p:ext uri="{BB962C8B-B14F-4D97-AF65-F5344CB8AC3E}">
        <p14:creationId xmlns:p14="http://schemas.microsoft.com/office/powerpoint/2010/main" val="11432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952185-A196-4B60-A1D1-571514270D33}" type="datetime1">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8174F-06E6-4EEF-BE17-1F48705B7B43}" type="slidenum">
              <a:rPr lang="en-US" smtClean="0"/>
              <a:t>‹#›</a:t>
            </a:fld>
            <a:endParaRPr lang="en-US"/>
          </a:p>
        </p:txBody>
      </p:sp>
    </p:spTree>
    <p:extLst>
      <p:ext uri="{BB962C8B-B14F-4D97-AF65-F5344CB8AC3E}">
        <p14:creationId xmlns:p14="http://schemas.microsoft.com/office/powerpoint/2010/main" val="304207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points in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059" y="484094"/>
            <a:ext cx="8183904" cy="937846"/>
          </a:xfrm>
        </p:spPr>
        <p:txBody>
          <a:bodyPr anchor="t">
            <a:noAutofit/>
          </a:bodyPr>
          <a:lstStyle>
            <a:lvl1pPr algn="ctr">
              <a:lnSpc>
                <a:spcPct val="100000"/>
              </a:lnSpc>
              <a:defRPr sz="3600" b="1"/>
            </a:lvl1pPr>
          </a:lstStyle>
          <a:p>
            <a:r>
              <a:rPr lang="en-US" dirty="0"/>
              <a:t>Slide title</a:t>
            </a:r>
          </a:p>
        </p:txBody>
      </p:sp>
      <p:sp>
        <p:nvSpPr>
          <p:cNvPr id="9" name="Slide Number Placeholder 8"/>
          <p:cNvSpPr>
            <a:spLocks noGrp="1"/>
          </p:cNvSpPr>
          <p:nvPr>
            <p:ph type="sldNum" sz="quarter" idx="12"/>
          </p:nvPr>
        </p:nvSpPr>
        <p:spPr>
          <a:xfrm>
            <a:off x="8342011" y="6575171"/>
            <a:ext cx="320659" cy="282829"/>
          </a:xfrm>
          <a:prstGeom prst="round2SameRect">
            <a:avLst/>
          </a:prstGeom>
        </p:spPr>
        <p:txBody>
          <a:bodyPr/>
          <a:lstStyle/>
          <a:p>
            <a:fld id="{4B88A040-9ABA-7945-8CBD-EC3C51FFC5B9}" type="slidenum">
              <a:rPr lang="en-US" smtClean="0"/>
              <a:t>‹#›</a:t>
            </a:fld>
            <a:endParaRPr lang="en-US" dirty="0"/>
          </a:p>
        </p:txBody>
      </p:sp>
      <p:sp>
        <p:nvSpPr>
          <p:cNvPr id="10" name="Subtitle 2"/>
          <p:cNvSpPr>
            <a:spLocks noGrp="1"/>
          </p:cNvSpPr>
          <p:nvPr>
            <p:ph type="subTitle" idx="1" hasCustomPrompt="1"/>
          </p:nvPr>
        </p:nvSpPr>
        <p:spPr>
          <a:xfrm>
            <a:off x="473059" y="1565030"/>
            <a:ext cx="8183904" cy="937847"/>
          </a:xfrm>
          <a:prstGeom prst="rect">
            <a:avLst/>
          </a:prstGeom>
        </p:spPr>
        <p:txBody>
          <a:bodyPr anchor="t" anchorCtr="0">
            <a:normAutofit/>
          </a:bodyPr>
          <a:lstStyle>
            <a:lvl1pPr marL="0" indent="0" algn="ctr">
              <a:lnSpc>
                <a:spcPct val="100000"/>
              </a:lnSpc>
              <a:buNone/>
              <a:defRPr sz="2000" b="0" cap="all" spc="6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a:t>
            </a:r>
          </a:p>
        </p:txBody>
      </p:sp>
      <p:sp>
        <p:nvSpPr>
          <p:cNvPr id="5" name="Text Placeholder 4"/>
          <p:cNvSpPr>
            <a:spLocks noGrp="1"/>
          </p:cNvSpPr>
          <p:nvPr>
            <p:ph type="body" sz="quarter" idx="13" hasCustomPrompt="1"/>
          </p:nvPr>
        </p:nvSpPr>
        <p:spPr>
          <a:xfrm>
            <a:off x="152400" y="2743200"/>
            <a:ext cx="2057400" cy="2057400"/>
          </a:xfrm>
          <a:prstGeom prst="ellipse">
            <a:avLst/>
          </a:prstGeom>
          <a:solidFill>
            <a:srgbClr val="640817"/>
          </a:solidFill>
          <a:ln>
            <a:noFill/>
          </a:ln>
        </p:spPr>
        <p:txBody>
          <a:bodyPr lIns="0" tIns="182880" rIns="0" bIns="182880" anchor="ctr">
            <a:noAutofit/>
          </a:bodyPr>
          <a:lstStyle>
            <a:lvl1pPr marL="9525" indent="0" algn="ctr">
              <a:lnSpc>
                <a:spcPct val="120000"/>
              </a:lnSpc>
              <a:buNone/>
              <a:tabLst/>
              <a:defRPr sz="1400" b="0" cap="none">
                <a:solidFill>
                  <a:srgbClr val="FFFFFF"/>
                </a:solidFill>
              </a:defRPr>
            </a:lvl1pPr>
            <a:lvl2pPr marL="58738" indent="0" algn="ctr">
              <a:buNone/>
              <a:defRPr/>
            </a:lvl2pPr>
            <a:lvl3pPr marL="287337" indent="0" algn="ctr">
              <a:buNone/>
              <a:defRPr/>
            </a:lvl3pPr>
            <a:lvl4pPr marL="457200" indent="0" algn="ctr">
              <a:buNone/>
              <a:defRPr/>
            </a:lvl4pPr>
            <a:lvl5pPr marL="635000" indent="0" algn="ctr">
              <a:buNone/>
              <a:defRPr/>
            </a:lvl5pPr>
          </a:lstStyle>
          <a:p>
            <a:pPr lvl="0"/>
            <a:r>
              <a:rPr lang="en-US" dirty="0"/>
              <a:t>Detail</a:t>
            </a:r>
          </a:p>
        </p:txBody>
      </p:sp>
      <p:sp>
        <p:nvSpPr>
          <p:cNvPr id="7" name="Text Placeholder 6"/>
          <p:cNvSpPr>
            <a:spLocks noGrp="1"/>
          </p:cNvSpPr>
          <p:nvPr>
            <p:ph type="body" sz="quarter" idx="14" hasCustomPrompt="1"/>
          </p:nvPr>
        </p:nvSpPr>
        <p:spPr>
          <a:xfrm>
            <a:off x="152400" y="4948518"/>
            <a:ext cx="2057400" cy="1273720"/>
          </a:xfrm>
          <a:prstGeom prst="rect">
            <a:avLst/>
          </a:prstGeom>
        </p:spPr>
        <p:txBody>
          <a:bodyPr>
            <a:noAutofit/>
          </a:bodyPr>
          <a:lstStyle>
            <a:lvl1pPr algn="l">
              <a:defRPr sz="1000" b="1" i="0" cap="all" spc="50" baseline="0">
                <a:solidFill>
                  <a:srgbClr val="54585A"/>
                </a:solidFill>
              </a:defRPr>
            </a:lvl1pPr>
            <a:lvl2pPr algn="ctr">
              <a:defRPr/>
            </a:lvl2pPr>
            <a:lvl3pPr algn="ctr">
              <a:defRPr/>
            </a:lvl3pPr>
            <a:lvl4pPr algn="ctr">
              <a:defRPr/>
            </a:lvl4pPr>
            <a:lvl5pPr algn="ctr">
              <a:defRPr/>
            </a:lvl5pPr>
          </a:lstStyle>
          <a:p>
            <a:pPr lvl="0"/>
            <a:r>
              <a:rPr lang="en-US" dirty="0"/>
              <a:t>key message</a:t>
            </a:r>
          </a:p>
        </p:txBody>
      </p:sp>
      <p:sp>
        <p:nvSpPr>
          <p:cNvPr id="35" name="Text Placeholder 4"/>
          <p:cNvSpPr>
            <a:spLocks noGrp="1"/>
          </p:cNvSpPr>
          <p:nvPr>
            <p:ph type="body" sz="quarter" idx="15" hasCustomPrompt="1"/>
          </p:nvPr>
        </p:nvSpPr>
        <p:spPr>
          <a:xfrm>
            <a:off x="2413368" y="2743200"/>
            <a:ext cx="2057400" cy="2057400"/>
          </a:xfrm>
          <a:prstGeom prst="ellipse">
            <a:avLst/>
          </a:prstGeom>
          <a:solidFill>
            <a:srgbClr val="888B8D"/>
          </a:solidFill>
          <a:ln>
            <a:noFill/>
          </a:ln>
        </p:spPr>
        <p:txBody>
          <a:bodyPr lIns="0" tIns="182880" rIns="0" bIns="182880" anchor="ctr">
            <a:noAutofit/>
          </a:bodyPr>
          <a:lstStyle>
            <a:lvl1pPr marL="9525" indent="0" algn="ctr">
              <a:lnSpc>
                <a:spcPct val="120000"/>
              </a:lnSpc>
              <a:buNone/>
              <a:tabLst/>
              <a:defRPr sz="1400" b="0" cap="none">
                <a:solidFill>
                  <a:srgbClr val="FFFFFF"/>
                </a:solidFill>
              </a:defRPr>
            </a:lvl1pPr>
            <a:lvl2pPr marL="58738" indent="0" algn="ctr">
              <a:buNone/>
              <a:defRPr/>
            </a:lvl2pPr>
            <a:lvl3pPr marL="287337" indent="0" algn="ctr">
              <a:buNone/>
              <a:defRPr/>
            </a:lvl3pPr>
            <a:lvl4pPr marL="457200" indent="0" algn="ctr">
              <a:buNone/>
              <a:defRPr/>
            </a:lvl4pPr>
            <a:lvl5pPr marL="635000" indent="0" algn="ctr">
              <a:buNone/>
              <a:defRPr/>
            </a:lvl5pPr>
          </a:lstStyle>
          <a:p>
            <a:pPr lvl="0"/>
            <a:r>
              <a:rPr lang="en-US" dirty="0"/>
              <a:t>Detail</a:t>
            </a:r>
          </a:p>
        </p:txBody>
      </p:sp>
      <p:sp>
        <p:nvSpPr>
          <p:cNvPr id="36" name="Text Placeholder 6"/>
          <p:cNvSpPr>
            <a:spLocks noGrp="1"/>
          </p:cNvSpPr>
          <p:nvPr>
            <p:ph type="body" sz="quarter" idx="16" hasCustomPrompt="1"/>
          </p:nvPr>
        </p:nvSpPr>
        <p:spPr>
          <a:xfrm>
            <a:off x="2413368" y="4948518"/>
            <a:ext cx="2057400" cy="1273720"/>
          </a:xfrm>
          <a:prstGeom prst="rect">
            <a:avLst/>
          </a:prstGeom>
        </p:spPr>
        <p:txBody>
          <a:bodyPr>
            <a:noAutofit/>
          </a:bodyPr>
          <a:lstStyle>
            <a:lvl1pPr algn="l">
              <a:defRPr sz="1000" b="1" i="0" cap="all" spc="50" baseline="0">
                <a:solidFill>
                  <a:srgbClr val="54585A"/>
                </a:solidFill>
              </a:defRPr>
            </a:lvl1pPr>
            <a:lvl2pPr algn="ctr">
              <a:defRPr/>
            </a:lvl2pPr>
            <a:lvl3pPr algn="ctr">
              <a:defRPr/>
            </a:lvl3pPr>
            <a:lvl4pPr algn="ctr">
              <a:defRPr/>
            </a:lvl4pPr>
            <a:lvl5pPr algn="ctr">
              <a:defRPr/>
            </a:lvl5pPr>
          </a:lstStyle>
          <a:p>
            <a:pPr lvl="0"/>
            <a:r>
              <a:rPr lang="en-US" dirty="0"/>
              <a:t>Key message</a:t>
            </a:r>
          </a:p>
        </p:txBody>
      </p:sp>
      <p:sp>
        <p:nvSpPr>
          <p:cNvPr id="37" name="Text Placeholder 4"/>
          <p:cNvSpPr>
            <a:spLocks noGrp="1"/>
          </p:cNvSpPr>
          <p:nvPr>
            <p:ph type="body" sz="quarter" idx="17" hasCustomPrompt="1"/>
          </p:nvPr>
        </p:nvSpPr>
        <p:spPr>
          <a:xfrm>
            <a:off x="4674336" y="2743200"/>
            <a:ext cx="2057400" cy="2057400"/>
          </a:xfrm>
          <a:prstGeom prst="ellipse">
            <a:avLst/>
          </a:prstGeom>
          <a:solidFill>
            <a:srgbClr val="C8102E"/>
          </a:solidFill>
          <a:ln>
            <a:noFill/>
          </a:ln>
        </p:spPr>
        <p:txBody>
          <a:bodyPr lIns="0" tIns="182880" rIns="0" bIns="182880" anchor="ctr">
            <a:noAutofit/>
          </a:bodyPr>
          <a:lstStyle>
            <a:lvl1pPr marL="9525" indent="0" algn="ctr">
              <a:lnSpc>
                <a:spcPct val="120000"/>
              </a:lnSpc>
              <a:buNone/>
              <a:tabLst/>
              <a:defRPr sz="1400" b="0" cap="none">
                <a:solidFill>
                  <a:srgbClr val="FFFFFF"/>
                </a:solidFill>
              </a:defRPr>
            </a:lvl1pPr>
            <a:lvl2pPr marL="58738" indent="0" algn="ctr">
              <a:buNone/>
              <a:defRPr/>
            </a:lvl2pPr>
            <a:lvl3pPr marL="287337" indent="0" algn="ctr">
              <a:buNone/>
              <a:defRPr/>
            </a:lvl3pPr>
            <a:lvl4pPr marL="457200" indent="0" algn="ctr">
              <a:buNone/>
              <a:defRPr/>
            </a:lvl4pPr>
            <a:lvl5pPr marL="635000" indent="0" algn="ctr">
              <a:buNone/>
              <a:defRPr/>
            </a:lvl5pPr>
          </a:lstStyle>
          <a:p>
            <a:pPr lvl="0"/>
            <a:r>
              <a:rPr lang="en-US" dirty="0"/>
              <a:t>Detail</a:t>
            </a:r>
          </a:p>
        </p:txBody>
      </p:sp>
      <p:sp>
        <p:nvSpPr>
          <p:cNvPr id="38" name="Text Placeholder 6"/>
          <p:cNvSpPr>
            <a:spLocks noGrp="1"/>
          </p:cNvSpPr>
          <p:nvPr>
            <p:ph type="body" sz="quarter" idx="18" hasCustomPrompt="1"/>
          </p:nvPr>
        </p:nvSpPr>
        <p:spPr>
          <a:xfrm>
            <a:off x="4674336" y="4948518"/>
            <a:ext cx="2057400" cy="1273720"/>
          </a:xfrm>
          <a:prstGeom prst="rect">
            <a:avLst/>
          </a:prstGeom>
        </p:spPr>
        <p:txBody>
          <a:bodyPr>
            <a:noAutofit/>
          </a:bodyPr>
          <a:lstStyle>
            <a:lvl1pPr algn="l">
              <a:defRPr sz="1000" b="1" i="0" cap="all" spc="50" baseline="0">
                <a:solidFill>
                  <a:srgbClr val="54585A"/>
                </a:solidFill>
              </a:defRPr>
            </a:lvl1pPr>
            <a:lvl2pPr algn="ctr">
              <a:defRPr/>
            </a:lvl2pPr>
            <a:lvl3pPr algn="ctr">
              <a:defRPr/>
            </a:lvl3pPr>
            <a:lvl4pPr algn="ctr">
              <a:defRPr/>
            </a:lvl4pPr>
            <a:lvl5pPr algn="ctr">
              <a:defRPr/>
            </a:lvl5pPr>
          </a:lstStyle>
          <a:p>
            <a:pPr lvl="0"/>
            <a:r>
              <a:rPr lang="en-US" dirty="0"/>
              <a:t>Key message</a:t>
            </a:r>
          </a:p>
        </p:txBody>
      </p:sp>
      <p:sp>
        <p:nvSpPr>
          <p:cNvPr id="40" name="Text Placeholder 4"/>
          <p:cNvSpPr>
            <a:spLocks noGrp="1"/>
          </p:cNvSpPr>
          <p:nvPr>
            <p:ph type="body" sz="quarter" idx="19" hasCustomPrompt="1"/>
          </p:nvPr>
        </p:nvSpPr>
        <p:spPr>
          <a:xfrm>
            <a:off x="6935304" y="2743200"/>
            <a:ext cx="2057400" cy="2057400"/>
          </a:xfrm>
          <a:prstGeom prst="ellipse">
            <a:avLst/>
          </a:prstGeom>
          <a:solidFill>
            <a:srgbClr val="54585A"/>
          </a:solidFill>
          <a:ln>
            <a:noFill/>
          </a:ln>
        </p:spPr>
        <p:txBody>
          <a:bodyPr lIns="0" tIns="182880" rIns="0" bIns="182880" anchor="ctr">
            <a:noAutofit/>
          </a:bodyPr>
          <a:lstStyle>
            <a:lvl1pPr marL="9525" indent="0" algn="ctr">
              <a:lnSpc>
                <a:spcPct val="120000"/>
              </a:lnSpc>
              <a:buNone/>
              <a:tabLst/>
              <a:defRPr sz="1400" b="0" cap="none">
                <a:solidFill>
                  <a:srgbClr val="FFFFFF"/>
                </a:solidFill>
              </a:defRPr>
            </a:lvl1pPr>
            <a:lvl2pPr marL="58738" indent="0" algn="ctr">
              <a:buNone/>
              <a:defRPr/>
            </a:lvl2pPr>
            <a:lvl3pPr marL="287337" indent="0" algn="ctr">
              <a:buNone/>
              <a:defRPr/>
            </a:lvl3pPr>
            <a:lvl4pPr marL="457200" indent="0" algn="ctr">
              <a:buNone/>
              <a:defRPr/>
            </a:lvl4pPr>
            <a:lvl5pPr marL="635000" indent="0" algn="ctr">
              <a:buNone/>
              <a:defRPr/>
            </a:lvl5pPr>
          </a:lstStyle>
          <a:p>
            <a:pPr lvl="0"/>
            <a:r>
              <a:rPr lang="en-US" dirty="0"/>
              <a:t>Detail</a:t>
            </a:r>
          </a:p>
        </p:txBody>
      </p:sp>
      <p:sp>
        <p:nvSpPr>
          <p:cNvPr id="44" name="Text Placeholder 6"/>
          <p:cNvSpPr>
            <a:spLocks noGrp="1"/>
          </p:cNvSpPr>
          <p:nvPr>
            <p:ph type="body" sz="quarter" idx="20" hasCustomPrompt="1"/>
          </p:nvPr>
        </p:nvSpPr>
        <p:spPr>
          <a:xfrm>
            <a:off x="6935304" y="4948518"/>
            <a:ext cx="2057400" cy="1273720"/>
          </a:xfrm>
          <a:prstGeom prst="rect">
            <a:avLst/>
          </a:prstGeom>
        </p:spPr>
        <p:txBody>
          <a:bodyPr>
            <a:noAutofit/>
          </a:bodyPr>
          <a:lstStyle>
            <a:lvl1pPr algn="l">
              <a:defRPr sz="1000" b="1" i="0" cap="all" spc="50" baseline="0">
                <a:solidFill>
                  <a:srgbClr val="54585A"/>
                </a:solidFill>
              </a:defRPr>
            </a:lvl1pPr>
            <a:lvl2pPr algn="ctr">
              <a:defRPr/>
            </a:lvl2pPr>
            <a:lvl3pPr algn="ctr">
              <a:defRPr/>
            </a:lvl3pPr>
            <a:lvl4pPr algn="ctr">
              <a:defRPr/>
            </a:lvl4pPr>
            <a:lvl5pPr algn="ctr">
              <a:defRPr/>
            </a:lvl5pPr>
          </a:lstStyle>
          <a:p>
            <a:pPr lvl="0"/>
            <a:r>
              <a:rPr lang="en-US" dirty="0"/>
              <a:t>Key message</a:t>
            </a:r>
          </a:p>
        </p:txBody>
      </p:sp>
    </p:spTree>
    <p:extLst>
      <p:ext uri="{BB962C8B-B14F-4D97-AF65-F5344CB8AC3E}">
        <p14:creationId xmlns:p14="http://schemas.microsoft.com/office/powerpoint/2010/main" val="406811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tmplLst>
          <p:tmpl>
            <p:tnLst>
              <p:par>
                <p:cTn presetID="47" presetClass="entr" presetSubtype="0" fill="hold" nodeType="withEffect" nodePh="1">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P spid="7" grpId="0">
        <p:tmplLst>
          <p:tmpl>
            <p:tnLst>
              <p:par>
                <p:cTn presetID="10" presetClass="entr" presetSubtype="0" fill="hold" nodeType="withEffect">
                  <p:stCondLst>
                    <p:cond delay="10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6" grpId="0">
        <p:tmplLst>
          <p:tmpl>
            <p:tnLst>
              <p:par>
                <p:cTn presetID="10" presetClass="entr" presetSubtype="0" fill="hold" nodeType="withEffect">
                  <p:stCondLst>
                    <p:cond delay="10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8" grpId="0">
        <p:tmplLst>
          <p:tmpl>
            <p:tnLst>
              <p:par>
                <p:cTn presetID="10" presetClass="entr" presetSubtype="0" fill="hold" nodeType="withEffect">
                  <p:stCondLst>
                    <p:cond delay="10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4" grpId="0">
        <p:tmplLst>
          <p:tmpl>
            <p:tnLst>
              <p:par>
                <p:cTn presetID="10" presetClass="entr" presetSubtype="0" fill="hold" nodeType="withEffect">
                  <p:stCondLst>
                    <p:cond delay="10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4133" y="482600"/>
            <a:ext cx="2802467" cy="5739638"/>
          </a:xfrm>
          <a:noFill/>
        </p:spPr>
        <p:txBody>
          <a:bodyPr vert="horz" lIns="91440" tIns="45720" rIns="91440" bIns="45720" rtlCol="0" anchor="ctr">
            <a:normAutofit/>
          </a:bodyPr>
          <a:lstStyle>
            <a:lvl1pPr>
              <a:defRPr lang="en-US" sz="2400" dirty="0">
                <a:solidFill>
                  <a:srgbClr val="C8102E"/>
                </a:solidFill>
              </a:defRPr>
            </a:lvl1pPr>
          </a:lstStyle>
          <a:p>
            <a:pPr marL="0" lvl="0"/>
            <a:r>
              <a:rPr lang="en-US" dirty="0"/>
              <a:t>Slide </a:t>
            </a:r>
            <a:br>
              <a:rPr lang="en-US" dirty="0"/>
            </a:br>
            <a:r>
              <a:rPr lang="en-US" dirty="0"/>
              <a:t>title</a:t>
            </a:r>
          </a:p>
        </p:txBody>
      </p:sp>
      <p:sp>
        <p:nvSpPr>
          <p:cNvPr id="9" name="Slide Number Placeholder 8"/>
          <p:cNvSpPr>
            <a:spLocks noGrp="1"/>
          </p:cNvSpPr>
          <p:nvPr>
            <p:ph type="sldNum" sz="quarter" idx="12"/>
          </p:nvPr>
        </p:nvSpPr>
        <p:spPr>
          <a:xfrm>
            <a:off x="8342011" y="6575171"/>
            <a:ext cx="320659" cy="282829"/>
          </a:xfrm>
          <a:prstGeom prst="round2SameRect">
            <a:avLst/>
          </a:prstGeom>
        </p:spPr>
        <p:txBody>
          <a:bodyPr/>
          <a:lstStyle/>
          <a:p>
            <a:fld id="{4B88A040-9ABA-7945-8CBD-EC3C51FFC5B9}" type="slidenum">
              <a:rPr lang="en-US" smtClean="0"/>
              <a:t>‹#›</a:t>
            </a:fld>
            <a:endParaRPr lang="en-US" dirty="0"/>
          </a:p>
        </p:txBody>
      </p:sp>
      <p:sp>
        <p:nvSpPr>
          <p:cNvPr id="42" name="Content Placeholder 5"/>
          <p:cNvSpPr>
            <a:spLocks noGrp="1"/>
          </p:cNvSpPr>
          <p:nvPr>
            <p:ph sz="quarter" idx="4"/>
          </p:nvPr>
        </p:nvSpPr>
        <p:spPr>
          <a:xfrm>
            <a:off x="3429000" y="482600"/>
            <a:ext cx="5232400" cy="5739638"/>
          </a:xfrm>
          <a:prstGeom prst="rect">
            <a:avLst/>
          </a:prstGeom>
        </p:spPr>
        <p:txBody>
          <a:bodyPr anchor="ctr">
            <a:normAutofit/>
          </a:bodyPr>
          <a:lstStyle>
            <a:lvl1pPr>
              <a:buNone/>
              <a:defRPr sz="1000"/>
            </a:lvl1pPr>
            <a:lvl2pPr marL="58738" indent="0">
              <a:buNone/>
              <a:defRPr sz="1100"/>
            </a:lvl2pPr>
            <a:lvl3pPr marL="287337" indent="0">
              <a:buNone/>
              <a:defRPr sz="1050"/>
            </a:lvl3pPr>
            <a:lvl4pPr marL="457200" indent="0">
              <a:buNone/>
              <a:defRPr sz="1000"/>
            </a:lvl4pPr>
            <a:lvl5pPr marL="635000" indent="0">
              <a:buNone/>
              <a:defRPr sz="10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104650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50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tmplLst>
          <p:tmpl>
            <p:tnLst>
              <p:par>
                <p:cTn presetID="10" presetClass="entr" presetSubtype="0" fill="hold" nodeType="withEffect">
                  <p:stCondLst>
                    <p:cond delay="15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4133" y="482600"/>
            <a:ext cx="3107267" cy="5739638"/>
          </a:xfrm>
          <a:noFill/>
        </p:spPr>
        <p:txBody>
          <a:bodyPr vert="horz" lIns="91440" tIns="45720" rIns="91440" bIns="45720" rtlCol="0" anchor="ctr">
            <a:normAutofit/>
          </a:bodyPr>
          <a:lstStyle>
            <a:lvl1pPr>
              <a:defRPr lang="en-US" sz="2400" dirty="0">
                <a:solidFill>
                  <a:srgbClr val="C8102E"/>
                </a:solidFill>
              </a:defRPr>
            </a:lvl1pPr>
          </a:lstStyle>
          <a:p>
            <a:pPr marL="0" lvl="0"/>
            <a:r>
              <a:rPr lang="en-US" dirty="0"/>
              <a:t>Slide </a:t>
            </a:r>
            <a:br>
              <a:rPr lang="en-US" dirty="0"/>
            </a:br>
            <a:r>
              <a:rPr lang="en-US" dirty="0"/>
              <a:t>title</a:t>
            </a:r>
          </a:p>
        </p:txBody>
      </p:sp>
      <p:sp>
        <p:nvSpPr>
          <p:cNvPr id="9" name="Slide Number Placeholder 8"/>
          <p:cNvSpPr>
            <a:spLocks noGrp="1"/>
          </p:cNvSpPr>
          <p:nvPr>
            <p:ph type="sldNum" sz="quarter" idx="12"/>
          </p:nvPr>
        </p:nvSpPr>
        <p:spPr>
          <a:xfrm>
            <a:off x="8342011" y="6575171"/>
            <a:ext cx="320659" cy="282829"/>
          </a:xfrm>
          <a:prstGeom prst="round2SameRect">
            <a:avLst/>
          </a:prstGeom>
        </p:spPr>
        <p:txBody>
          <a:bodyPr/>
          <a:lstStyle/>
          <a:p>
            <a:fld id="{4B88A040-9ABA-7945-8CBD-EC3C51FFC5B9}" type="slidenum">
              <a:rPr lang="en-US" smtClean="0"/>
              <a:t>‹#›</a:t>
            </a:fld>
            <a:endParaRPr lang="en-US" dirty="0"/>
          </a:p>
        </p:txBody>
      </p:sp>
      <p:sp>
        <p:nvSpPr>
          <p:cNvPr id="41" name="Text Placeholder 4"/>
          <p:cNvSpPr>
            <a:spLocks noGrp="1"/>
          </p:cNvSpPr>
          <p:nvPr>
            <p:ph type="body" sz="quarter" idx="3" hasCustomPrompt="1"/>
          </p:nvPr>
        </p:nvSpPr>
        <p:spPr>
          <a:xfrm>
            <a:off x="4061012" y="914400"/>
            <a:ext cx="4611274" cy="422274"/>
          </a:xfrm>
          <a:prstGeom prst="rect">
            <a:avLst/>
          </a:prstGeom>
        </p:spPr>
        <p:txBody>
          <a:bodyPr anchor="t">
            <a:noAutofit/>
          </a:bodyPr>
          <a:lstStyle>
            <a:lvl1pPr marL="0" indent="0">
              <a:lnSpc>
                <a:spcPct val="120000"/>
              </a:lnSpc>
              <a:buNone/>
              <a:defRPr sz="1000" b="0" cap="all" spc="100">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a:t>
            </a:r>
            <a:br>
              <a:rPr lang="en-US" dirty="0"/>
            </a:br>
            <a:r>
              <a:rPr lang="en-US" dirty="0"/>
              <a:t>text styles</a:t>
            </a:r>
          </a:p>
        </p:txBody>
      </p:sp>
      <p:sp>
        <p:nvSpPr>
          <p:cNvPr id="42" name="Content Placeholder 5"/>
          <p:cNvSpPr>
            <a:spLocks noGrp="1"/>
          </p:cNvSpPr>
          <p:nvPr>
            <p:ph sz="quarter" idx="4"/>
          </p:nvPr>
        </p:nvSpPr>
        <p:spPr>
          <a:xfrm>
            <a:off x="4061012" y="1336674"/>
            <a:ext cx="4611274" cy="949325"/>
          </a:xfrm>
          <a:prstGeom prst="rect">
            <a:avLst/>
          </a:prstGeom>
        </p:spPr>
        <p:txBody>
          <a:bodyPr>
            <a:normAutofit/>
          </a:bodyPr>
          <a:lstStyle>
            <a:lvl1pPr>
              <a:lnSpc>
                <a:spcPct val="120000"/>
              </a:lnSpc>
              <a:spcAft>
                <a:spcPts val="600"/>
              </a:spcAft>
              <a:buNone/>
              <a:defRPr sz="1000"/>
            </a:lvl1pPr>
            <a:lvl2pPr marL="58738" indent="0">
              <a:buNone/>
              <a:defRPr sz="1100"/>
            </a:lvl2pPr>
            <a:lvl3pPr marL="287337" indent="0">
              <a:buNone/>
              <a:defRPr sz="1050"/>
            </a:lvl3pPr>
            <a:lvl4pPr marL="457200" indent="0">
              <a:buNone/>
              <a:defRPr sz="1000"/>
            </a:lvl4pPr>
            <a:lvl5pPr marL="635000" indent="0">
              <a:buNone/>
              <a:defRPr sz="1000"/>
            </a:lvl5pPr>
            <a:lvl6pPr>
              <a:defRPr sz="1600"/>
            </a:lvl6pPr>
            <a:lvl7pPr>
              <a:defRPr sz="1600"/>
            </a:lvl7pPr>
            <a:lvl8pPr>
              <a:defRPr sz="1600"/>
            </a:lvl8pPr>
            <a:lvl9pPr>
              <a:defRPr sz="1600"/>
            </a:lvl9pPr>
          </a:lstStyle>
          <a:p>
            <a:pPr lvl="0"/>
            <a:r>
              <a:rPr lang="en-US" dirty="0"/>
              <a:t>Click to edit Master text styles</a:t>
            </a:r>
          </a:p>
        </p:txBody>
      </p:sp>
      <p:sp>
        <p:nvSpPr>
          <p:cNvPr id="46" name="Text Placeholder 4"/>
          <p:cNvSpPr>
            <a:spLocks noGrp="1"/>
          </p:cNvSpPr>
          <p:nvPr>
            <p:ph type="body" sz="quarter" idx="16" hasCustomPrompt="1"/>
          </p:nvPr>
        </p:nvSpPr>
        <p:spPr>
          <a:xfrm>
            <a:off x="4061012" y="2807834"/>
            <a:ext cx="4611274" cy="422274"/>
          </a:xfrm>
          <a:prstGeom prst="rect">
            <a:avLst/>
          </a:prstGeom>
        </p:spPr>
        <p:txBody>
          <a:bodyPr anchor="t">
            <a:noAutofit/>
          </a:bodyPr>
          <a:lstStyle>
            <a:lvl1pPr marL="0" indent="0">
              <a:lnSpc>
                <a:spcPct val="120000"/>
              </a:lnSpc>
              <a:buNone/>
              <a:defRPr sz="1000" b="0" cap="all" spc="100">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a:t>
            </a:r>
            <a:br>
              <a:rPr lang="en-US" dirty="0"/>
            </a:br>
            <a:r>
              <a:rPr lang="en-US" dirty="0"/>
              <a:t>text styles</a:t>
            </a:r>
          </a:p>
        </p:txBody>
      </p:sp>
      <p:sp>
        <p:nvSpPr>
          <p:cNvPr id="47" name="Content Placeholder 5"/>
          <p:cNvSpPr>
            <a:spLocks noGrp="1"/>
          </p:cNvSpPr>
          <p:nvPr>
            <p:ph sz="quarter" idx="17"/>
          </p:nvPr>
        </p:nvSpPr>
        <p:spPr>
          <a:xfrm>
            <a:off x="4061012" y="3241673"/>
            <a:ext cx="4611274" cy="949325"/>
          </a:xfrm>
          <a:prstGeom prst="rect">
            <a:avLst/>
          </a:prstGeom>
        </p:spPr>
        <p:txBody>
          <a:bodyPr>
            <a:normAutofit/>
          </a:bodyPr>
          <a:lstStyle>
            <a:lvl1pPr>
              <a:lnSpc>
                <a:spcPct val="120000"/>
              </a:lnSpc>
              <a:spcAft>
                <a:spcPts val="600"/>
              </a:spcAft>
              <a:buNone/>
              <a:defRPr sz="1000"/>
            </a:lvl1pPr>
            <a:lvl2pPr marL="58738" indent="0">
              <a:buNone/>
              <a:defRPr sz="1100"/>
            </a:lvl2pPr>
            <a:lvl3pPr marL="287337" indent="0">
              <a:buNone/>
              <a:defRPr sz="1050"/>
            </a:lvl3pPr>
            <a:lvl4pPr marL="457200" indent="0">
              <a:buNone/>
              <a:defRPr sz="1000"/>
            </a:lvl4pPr>
            <a:lvl5pPr marL="635000" indent="0">
              <a:buNone/>
              <a:defRPr sz="1000"/>
            </a:lvl5pPr>
            <a:lvl6pPr>
              <a:defRPr sz="1600"/>
            </a:lvl6pPr>
            <a:lvl7pPr>
              <a:defRPr sz="1600"/>
            </a:lvl7pPr>
            <a:lvl8pPr>
              <a:defRPr sz="1600"/>
            </a:lvl8pPr>
            <a:lvl9pPr>
              <a:defRPr sz="1600"/>
            </a:lvl9pPr>
          </a:lstStyle>
          <a:p>
            <a:pPr lvl="0"/>
            <a:r>
              <a:rPr lang="en-US"/>
              <a:t>Click to edit Master text styles</a:t>
            </a:r>
          </a:p>
        </p:txBody>
      </p:sp>
      <p:sp>
        <p:nvSpPr>
          <p:cNvPr id="49" name="Text Placeholder 4"/>
          <p:cNvSpPr>
            <a:spLocks noGrp="1"/>
          </p:cNvSpPr>
          <p:nvPr>
            <p:ph type="body" sz="quarter" idx="19" hasCustomPrompt="1"/>
          </p:nvPr>
        </p:nvSpPr>
        <p:spPr>
          <a:xfrm>
            <a:off x="4061012" y="4714651"/>
            <a:ext cx="4611274" cy="422274"/>
          </a:xfrm>
          <a:prstGeom prst="rect">
            <a:avLst/>
          </a:prstGeom>
        </p:spPr>
        <p:txBody>
          <a:bodyPr anchor="t">
            <a:noAutofit/>
          </a:bodyPr>
          <a:lstStyle>
            <a:lvl1pPr marL="0" indent="0">
              <a:lnSpc>
                <a:spcPct val="120000"/>
              </a:lnSpc>
              <a:buNone/>
              <a:defRPr sz="1000" b="0" cap="all" spc="100">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a:t>
            </a:r>
            <a:br>
              <a:rPr lang="en-US" dirty="0"/>
            </a:br>
            <a:r>
              <a:rPr lang="en-US" dirty="0"/>
              <a:t>text styles</a:t>
            </a:r>
          </a:p>
        </p:txBody>
      </p:sp>
      <p:sp>
        <p:nvSpPr>
          <p:cNvPr id="50" name="Content Placeholder 5"/>
          <p:cNvSpPr>
            <a:spLocks noGrp="1"/>
          </p:cNvSpPr>
          <p:nvPr>
            <p:ph sz="quarter" idx="20"/>
          </p:nvPr>
        </p:nvSpPr>
        <p:spPr>
          <a:xfrm>
            <a:off x="4061012" y="5146675"/>
            <a:ext cx="4611274" cy="949325"/>
          </a:xfrm>
          <a:prstGeom prst="rect">
            <a:avLst/>
          </a:prstGeom>
        </p:spPr>
        <p:txBody>
          <a:bodyPr>
            <a:normAutofit/>
          </a:bodyPr>
          <a:lstStyle>
            <a:lvl1pPr>
              <a:lnSpc>
                <a:spcPct val="120000"/>
              </a:lnSpc>
              <a:spcAft>
                <a:spcPts val="600"/>
              </a:spcAft>
              <a:buNone/>
              <a:defRPr sz="1000"/>
            </a:lvl1pPr>
            <a:lvl2pPr marL="58738" indent="0">
              <a:buNone/>
              <a:defRPr sz="1100"/>
            </a:lvl2pPr>
            <a:lvl3pPr marL="287337" indent="0">
              <a:buNone/>
              <a:defRPr sz="1050"/>
            </a:lvl3pPr>
            <a:lvl4pPr marL="457200" indent="0">
              <a:buNone/>
              <a:defRPr sz="1000"/>
            </a:lvl4pPr>
            <a:lvl5pPr marL="635000" indent="0">
              <a:buNone/>
              <a:defRPr sz="1000"/>
            </a:lvl5pPr>
            <a:lvl6pPr>
              <a:defRPr sz="1600"/>
            </a:lvl6pPr>
            <a:lvl7pPr>
              <a:defRPr sz="1600"/>
            </a:lvl7pPr>
            <a:lvl8pPr>
              <a:defRPr sz="1600"/>
            </a:lvl8pPr>
            <a:lvl9pPr>
              <a:defRPr sz="1600"/>
            </a:lvl9pPr>
          </a:lstStyle>
          <a:p>
            <a:pPr lvl="0"/>
            <a:r>
              <a:rPr lang="en-US"/>
              <a:t>Click to edit Master text styles</a:t>
            </a:r>
          </a:p>
        </p:txBody>
      </p:sp>
      <p:sp>
        <p:nvSpPr>
          <p:cNvPr id="7" name="TextBox 6"/>
          <p:cNvSpPr txBox="1"/>
          <p:nvPr userDrawn="1"/>
        </p:nvSpPr>
        <p:spPr>
          <a:xfrm>
            <a:off x="5029200" y="2438400"/>
            <a:ext cx="300082" cy="230832"/>
          </a:xfrm>
          <a:prstGeom prst="rect">
            <a:avLst/>
          </a:prstGeom>
          <a:noFill/>
        </p:spPr>
        <p:txBody>
          <a:bodyPr wrap="none" rtlCol="0">
            <a:spAutoFit/>
          </a:bodyPr>
          <a:lstStyle/>
          <a:p>
            <a:r>
              <a:rPr lang="en-US" sz="900" dirty="0">
                <a:solidFill>
                  <a:srgbClr val="B8C0C6"/>
                </a:solidFill>
              </a:rPr>
              <a:t>—</a:t>
            </a:r>
          </a:p>
        </p:txBody>
      </p:sp>
      <p:sp>
        <p:nvSpPr>
          <p:cNvPr id="51" name="TextBox 50"/>
          <p:cNvSpPr txBox="1"/>
          <p:nvPr userDrawn="1"/>
        </p:nvSpPr>
        <p:spPr>
          <a:xfrm>
            <a:off x="5029200" y="4341168"/>
            <a:ext cx="300082" cy="230832"/>
          </a:xfrm>
          <a:prstGeom prst="rect">
            <a:avLst/>
          </a:prstGeom>
          <a:noFill/>
        </p:spPr>
        <p:txBody>
          <a:bodyPr wrap="none" rtlCol="0">
            <a:spAutoFit/>
          </a:bodyPr>
          <a:lstStyle/>
          <a:p>
            <a:r>
              <a:rPr lang="en-US" sz="900" dirty="0">
                <a:solidFill>
                  <a:srgbClr val="B8C0C6"/>
                </a:solidFill>
              </a:rPr>
              <a:t>—</a:t>
            </a:r>
          </a:p>
        </p:txBody>
      </p:sp>
    </p:spTree>
    <p:extLst>
      <p:ext uri="{BB962C8B-B14F-4D97-AF65-F5344CB8AC3E}">
        <p14:creationId xmlns:p14="http://schemas.microsoft.com/office/powerpoint/2010/main" val="42747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fade">
                                      <p:cBhvr>
                                        <p:cTn id="10" dur="500"/>
                                        <p:tgtEl>
                                          <p:spTgt spid="42">
                                            <p:txEl>
                                              <p:pRg st="0" end="0"/>
                                            </p:txEl>
                                          </p:spTgt>
                                        </p:tgtEl>
                                      </p:cBhvr>
                                    </p:animEffect>
                                  </p:childTnLst>
                                </p:cTn>
                              </p:par>
                              <p:par>
                                <p:cTn id="11" presetID="47" presetClass="entr" presetSubtype="0" fill="hold" grpId="0"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1500"/>
                                  </p:stCondLst>
                                  <p:childTnLst>
                                    <p:set>
                                      <p:cBhvr>
                                        <p:cTn id="17" dur="1" fill="hold">
                                          <p:stCondLst>
                                            <p:cond delay="0"/>
                                          </p:stCondLst>
                                        </p:cTn>
                                        <p:tgtEl>
                                          <p:spTgt spid="46">
                                            <p:txEl>
                                              <p:pRg st="0" end="0"/>
                                            </p:txEl>
                                          </p:spTgt>
                                        </p:tgtEl>
                                        <p:attrNameLst>
                                          <p:attrName>style.visibility</p:attrName>
                                        </p:attrNameLst>
                                      </p:cBhvr>
                                      <p:to>
                                        <p:strVal val="visible"/>
                                      </p:to>
                                    </p:set>
                                    <p:animEffect transition="in" filter="fade">
                                      <p:cBhvr>
                                        <p:cTn id="18" dur="500"/>
                                        <p:tgtEl>
                                          <p:spTgt spid="46">
                                            <p:txEl>
                                              <p:pRg st="0" end="0"/>
                                            </p:txEl>
                                          </p:spTgt>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47">
                                            <p:txEl>
                                              <p:pRg st="0" end="0"/>
                                            </p:txEl>
                                          </p:spTgt>
                                        </p:tgtEl>
                                        <p:attrNameLst>
                                          <p:attrName>style.visibility</p:attrName>
                                        </p:attrNameLst>
                                      </p:cBhvr>
                                      <p:to>
                                        <p:strVal val="visible"/>
                                      </p:to>
                                    </p:set>
                                    <p:animEffect transition="in" filter="fade">
                                      <p:cBhvr>
                                        <p:cTn id="21" dur="500"/>
                                        <p:tgtEl>
                                          <p:spTgt spid="47">
                                            <p:txEl>
                                              <p:pRg st="0" end="0"/>
                                            </p:txEl>
                                          </p:spTgt>
                                        </p:tgtEl>
                                      </p:cBhvr>
                                    </p:animEffect>
                                  </p:childTnLst>
                                </p:cTn>
                              </p:par>
                              <p:par>
                                <p:cTn id="22" presetID="47" presetClass="entr" presetSubtype="0" fill="hold" grpId="0" nodeType="withEffect">
                                  <p:stCondLst>
                                    <p:cond delay="250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1000"/>
                                        <p:tgtEl>
                                          <p:spTgt spid="51"/>
                                        </p:tgtEl>
                                      </p:cBhvr>
                                    </p:animEffect>
                                    <p:anim calcmode="lin" valueType="num">
                                      <p:cBhvr>
                                        <p:cTn id="25" dur="1000" fill="hold"/>
                                        <p:tgtEl>
                                          <p:spTgt spid="51"/>
                                        </p:tgtEl>
                                        <p:attrNameLst>
                                          <p:attrName>ppt_x</p:attrName>
                                        </p:attrNameLst>
                                      </p:cBhvr>
                                      <p:tavLst>
                                        <p:tav tm="0">
                                          <p:val>
                                            <p:strVal val="#ppt_x"/>
                                          </p:val>
                                        </p:tav>
                                        <p:tav tm="100000">
                                          <p:val>
                                            <p:strVal val="#ppt_x"/>
                                          </p:val>
                                        </p:tav>
                                      </p:tavLst>
                                    </p:anim>
                                    <p:anim calcmode="lin" valueType="num">
                                      <p:cBhvr>
                                        <p:cTn id="26" dur="1000" fill="hold"/>
                                        <p:tgtEl>
                                          <p:spTgt spid="51"/>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3500"/>
                                  </p:stCondLst>
                                  <p:childTnLst>
                                    <p:set>
                                      <p:cBhvr>
                                        <p:cTn id="28" dur="1" fill="hold">
                                          <p:stCondLst>
                                            <p:cond delay="0"/>
                                          </p:stCondLst>
                                        </p:cTn>
                                        <p:tgtEl>
                                          <p:spTgt spid="49">
                                            <p:txEl>
                                              <p:pRg st="0" end="0"/>
                                            </p:txEl>
                                          </p:spTgt>
                                        </p:tgtEl>
                                        <p:attrNameLst>
                                          <p:attrName>style.visibility</p:attrName>
                                        </p:attrNameLst>
                                      </p:cBhvr>
                                      <p:to>
                                        <p:strVal val="visible"/>
                                      </p:to>
                                    </p:set>
                                    <p:animEffect transition="in" filter="fade">
                                      <p:cBhvr>
                                        <p:cTn id="29" dur="500"/>
                                        <p:tgtEl>
                                          <p:spTgt spid="49">
                                            <p:txEl>
                                              <p:pRg st="0" end="0"/>
                                            </p:txEl>
                                          </p:spTgt>
                                        </p:tgtEl>
                                      </p:cBhvr>
                                    </p:animEffect>
                                  </p:childTnLst>
                                </p:cTn>
                              </p:par>
                              <p:par>
                                <p:cTn id="30" presetID="10" presetClass="entr" presetSubtype="0" fill="hold" grpId="0" nodeType="withEffect">
                                  <p:stCondLst>
                                    <p:cond delay="3500"/>
                                  </p:stCondLst>
                                  <p:childTnLst>
                                    <p:set>
                                      <p:cBhvr>
                                        <p:cTn id="31" dur="1" fill="hold">
                                          <p:stCondLst>
                                            <p:cond delay="0"/>
                                          </p:stCondLst>
                                        </p:cTn>
                                        <p:tgtEl>
                                          <p:spTgt spid="50">
                                            <p:txEl>
                                              <p:pRg st="0" end="0"/>
                                            </p:txEl>
                                          </p:spTgt>
                                        </p:tgtEl>
                                        <p:attrNameLst>
                                          <p:attrName>style.visibility</p:attrName>
                                        </p:attrNameLst>
                                      </p:cBhvr>
                                      <p:to>
                                        <p:strVal val="visible"/>
                                      </p:to>
                                    </p:set>
                                    <p:animEffect transition="in" filter="fade">
                                      <p:cBhvr>
                                        <p:cTn id="3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6" grpId="0" build="p">
        <p:tmplLst>
          <p:tmpl lvl="1">
            <p:tnLst>
              <p:par>
                <p:cTn presetID="10" presetClass="entr" presetSubtype="0" fill="hold" nodeType="withEffect">
                  <p:stCondLst>
                    <p:cond delay="1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withEffect">
                  <p:stCondLst>
                    <p:cond delay="15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build="p">
        <p:tmplLst>
          <p:tmpl lvl="1">
            <p:tnLst>
              <p:par>
                <p:cTn presetID="10" presetClass="entr" presetSubtype="0" fill="hold" nodeType="withEffect">
                  <p:stCondLst>
                    <p:cond delay="3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3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7" grpId="0"/>
      <p:bldP spid="5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t="-50000" b="15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387" y="4553371"/>
            <a:ext cx="9144000" cy="2304630"/>
          </a:xfrm>
          <a:custGeom>
            <a:avLst/>
            <a:gdLst/>
            <a:ahLst/>
            <a:cxnLst/>
            <a:rect l="l" t="t" r="r" b="b"/>
            <a:pathLst>
              <a:path w="9144000" h="2304630">
                <a:moveTo>
                  <a:pt x="4572000" y="0"/>
                </a:moveTo>
                <a:cubicBezTo>
                  <a:pt x="5903568" y="0"/>
                  <a:pt x="7220363" y="42166"/>
                  <a:pt x="8519544" y="124605"/>
                </a:cubicBezTo>
                <a:lnTo>
                  <a:pt x="9144000" y="168207"/>
                </a:lnTo>
                <a:lnTo>
                  <a:pt x="9144000" y="2304630"/>
                </a:lnTo>
                <a:lnTo>
                  <a:pt x="0" y="2304630"/>
                </a:lnTo>
                <a:lnTo>
                  <a:pt x="0" y="168208"/>
                </a:lnTo>
                <a:lnTo>
                  <a:pt x="624457" y="124605"/>
                </a:lnTo>
                <a:cubicBezTo>
                  <a:pt x="1923639" y="42166"/>
                  <a:pt x="3240433" y="0"/>
                  <a:pt x="457200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81331" y="4670612"/>
            <a:ext cx="5233669" cy="1202884"/>
          </a:xfrm>
        </p:spPr>
        <p:txBody>
          <a:bodyPr anchor="b">
            <a:normAutofit/>
          </a:bodyPr>
          <a:lstStyle>
            <a:lvl1pPr>
              <a:defRPr sz="3200">
                <a:solidFill>
                  <a:schemeClr val="accent1"/>
                </a:solidFill>
                <a:latin typeface="Calibri" panose="020F0502020204030204" pitchFamily="34" charset="0"/>
                <a:cs typeface="Calibri" panose="020F0502020204030204" pitchFamily="34" charset="0"/>
              </a:defRPr>
            </a:lvl1pPr>
          </a:lstStyle>
          <a:p>
            <a:r>
              <a:rPr lang="en-US" dirty="0"/>
              <a:t>Presentation title</a:t>
            </a:r>
          </a:p>
        </p:txBody>
      </p:sp>
      <p:sp>
        <p:nvSpPr>
          <p:cNvPr id="3" name="Subtitle 2"/>
          <p:cNvSpPr>
            <a:spLocks noGrp="1"/>
          </p:cNvSpPr>
          <p:nvPr>
            <p:ph type="subTitle" idx="1" hasCustomPrompt="1"/>
          </p:nvPr>
        </p:nvSpPr>
        <p:spPr>
          <a:xfrm>
            <a:off x="481331" y="6066306"/>
            <a:ext cx="5233669" cy="440267"/>
          </a:xfrm>
          <a:prstGeom prst="rect">
            <a:avLst/>
          </a:prstGeom>
        </p:spPr>
        <p:txBody>
          <a:bodyPr>
            <a:normAutofit/>
          </a:bodyPr>
          <a:lstStyle>
            <a:lvl1pPr marL="0" indent="0" algn="l">
              <a:lnSpc>
                <a:spcPct val="100000"/>
              </a:lnSpc>
              <a:buNone/>
              <a:defRPr sz="1400" cap="all" spc="200" baseline="0">
                <a:solidFill>
                  <a:srgbClr val="888B8D"/>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Class, Week, subtitle</a:t>
            </a:r>
          </a:p>
        </p:txBody>
      </p:sp>
      <p:sp>
        <p:nvSpPr>
          <p:cNvPr id="34" name="Rectangle 33"/>
          <p:cNvSpPr/>
          <p:nvPr userDrawn="1"/>
        </p:nvSpPr>
        <p:spPr>
          <a:xfrm>
            <a:off x="485245" y="5873496"/>
            <a:ext cx="338554" cy="276999"/>
          </a:xfrm>
          <a:prstGeom prst="rect">
            <a:avLst/>
          </a:prstGeom>
        </p:spPr>
        <p:txBody>
          <a:bodyPr wrap="none">
            <a:spAutoFit/>
          </a:bodyPr>
          <a:lstStyle/>
          <a:p>
            <a:r>
              <a:rPr lang="en-US" sz="1200" kern="1200" cap="all" spc="200" dirty="0">
                <a:solidFill>
                  <a:schemeClr val="accent3">
                    <a:lumMod val="60000"/>
                    <a:lumOff val="40000"/>
                  </a:schemeClr>
                </a:solidFill>
                <a:latin typeface="+mn-lt"/>
                <a:ea typeface="+mn-ea"/>
                <a:cs typeface="+mn-cs"/>
              </a:rPr>
              <a:t>—</a:t>
            </a:r>
          </a:p>
        </p:txBody>
      </p:sp>
      <p:grpSp>
        <p:nvGrpSpPr>
          <p:cNvPr id="12" name="Group 11">
            <a:extLst>
              <a:ext uri="{FF2B5EF4-FFF2-40B4-BE49-F238E27FC236}">
                <a16:creationId xmlns:a16="http://schemas.microsoft.com/office/drawing/2014/main" id="{C9BB0A33-6152-5743-B4EA-E696A34FC3DB}"/>
              </a:ext>
            </a:extLst>
          </p:cNvPr>
          <p:cNvGrpSpPr/>
          <p:nvPr userDrawn="1"/>
        </p:nvGrpSpPr>
        <p:grpSpPr>
          <a:xfrm>
            <a:off x="5974943" y="5701492"/>
            <a:ext cx="2883574" cy="650493"/>
            <a:chOff x="5974943" y="5701492"/>
            <a:chExt cx="2883574" cy="650493"/>
          </a:xfrm>
        </p:grpSpPr>
        <p:pic>
          <p:nvPicPr>
            <p:cNvPr id="6" name="Picture 5">
              <a:extLst>
                <a:ext uri="{FF2B5EF4-FFF2-40B4-BE49-F238E27FC236}">
                  <a16:creationId xmlns:a16="http://schemas.microsoft.com/office/drawing/2014/main" id="{1A23CFA0-F750-4B44-8D1D-16ED500F9A40}"/>
                </a:ext>
              </a:extLst>
            </p:cNvPr>
            <p:cNvPicPr>
              <a:picLocks noChangeAspect="1"/>
            </p:cNvPicPr>
            <p:nvPr userDrawn="1"/>
          </p:nvPicPr>
          <p:blipFill rotWithShape="1">
            <a:blip r:embed="rId3"/>
            <a:srcRect l="1" t="-2" r="53588" b="-6922"/>
            <a:stretch/>
          </p:blipFill>
          <p:spPr>
            <a:xfrm>
              <a:off x="6000483" y="5701492"/>
              <a:ext cx="2858034" cy="319989"/>
            </a:xfrm>
            <a:prstGeom prst="rect">
              <a:avLst/>
            </a:prstGeom>
          </p:spPr>
        </p:pic>
        <p:pic>
          <p:nvPicPr>
            <p:cNvPr id="17" name="Picture 16">
              <a:extLst>
                <a:ext uri="{FF2B5EF4-FFF2-40B4-BE49-F238E27FC236}">
                  <a16:creationId xmlns:a16="http://schemas.microsoft.com/office/drawing/2014/main" id="{95C68BF0-F7EC-5E4E-A0CA-8770DA18C3D5}"/>
                </a:ext>
              </a:extLst>
            </p:cNvPr>
            <p:cNvPicPr>
              <a:picLocks noChangeAspect="1"/>
            </p:cNvPicPr>
            <p:nvPr userDrawn="1"/>
          </p:nvPicPr>
          <p:blipFill rotWithShape="1">
            <a:blip r:embed="rId3"/>
            <a:srcRect l="47790" t="-2" r="-420" b="-6922"/>
            <a:stretch/>
          </p:blipFill>
          <p:spPr>
            <a:xfrm>
              <a:off x="5974943" y="6069810"/>
              <a:ext cx="2858034" cy="282175"/>
            </a:xfrm>
            <a:prstGeom prst="rect">
              <a:avLst/>
            </a:prstGeom>
          </p:spPr>
        </p:pic>
        <p:cxnSp>
          <p:nvCxnSpPr>
            <p:cNvPr id="8" name="Straight Connector 7">
              <a:extLst>
                <a:ext uri="{FF2B5EF4-FFF2-40B4-BE49-F238E27FC236}">
                  <a16:creationId xmlns:a16="http://schemas.microsoft.com/office/drawing/2014/main" id="{1CD9AF00-7975-134C-9056-1EDDB349F5FF}"/>
                </a:ext>
              </a:extLst>
            </p:cNvPr>
            <p:cNvCxnSpPr>
              <a:cxnSpLocks/>
            </p:cNvCxnSpPr>
            <p:nvPr userDrawn="1"/>
          </p:nvCxnSpPr>
          <p:spPr>
            <a:xfrm flipV="1">
              <a:off x="6000483" y="6025675"/>
              <a:ext cx="2799568" cy="2591"/>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698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l="-6000" t="-10000" r="-6000" b="10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387" y="4553371"/>
            <a:ext cx="9144000" cy="2304630"/>
          </a:xfrm>
          <a:custGeom>
            <a:avLst/>
            <a:gdLst/>
            <a:ahLst/>
            <a:cxnLst/>
            <a:rect l="l" t="t" r="r" b="b"/>
            <a:pathLst>
              <a:path w="9144000" h="2304630">
                <a:moveTo>
                  <a:pt x="4572000" y="0"/>
                </a:moveTo>
                <a:cubicBezTo>
                  <a:pt x="5903568" y="0"/>
                  <a:pt x="7220363" y="42166"/>
                  <a:pt x="8519544" y="124605"/>
                </a:cubicBezTo>
                <a:lnTo>
                  <a:pt x="9144000" y="168207"/>
                </a:lnTo>
                <a:lnTo>
                  <a:pt x="9144000" y="2304630"/>
                </a:lnTo>
                <a:lnTo>
                  <a:pt x="0" y="2304630"/>
                </a:lnTo>
                <a:lnTo>
                  <a:pt x="0" y="168208"/>
                </a:lnTo>
                <a:lnTo>
                  <a:pt x="624457" y="124605"/>
                </a:lnTo>
                <a:cubicBezTo>
                  <a:pt x="1923639" y="42166"/>
                  <a:pt x="3240433" y="0"/>
                  <a:pt x="457200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81331" y="4670612"/>
            <a:ext cx="5233669" cy="1202884"/>
          </a:xfrm>
        </p:spPr>
        <p:txBody>
          <a:bodyPr anchor="b">
            <a:normAutofit/>
          </a:bodyPr>
          <a:lstStyle>
            <a:lvl1pPr>
              <a:defRPr sz="3200">
                <a:solidFill>
                  <a:schemeClr val="accent1"/>
                </a:solidFill>
                <a:latin typeface="Calibri" panose="020F0502020204030204" pitchFamily="34" charset="0"/>
                <a:cs typeface="Calibri" panose="020F0502020204030204" pitchFamily="34" charset="0"/>
              </a:defRPr>
            </a:lvl1pPr>
          </a:lstStyle>
          <a:p>
            <a:r>
              <a:rPr lang="en-US" dirty="0"/>
              <a:t>Presentation title</a:t>
            </a:r>
          </a:p>
        </p:txBody>
      </p:sp>
      <p:sp>
        <p:nvSpPr>
          <p:cNvPr id="3" name="Subtitle 2"/>
          <p:cNvSpPr>
            <a:spLocks noGrp="1"/>
          </p:cNvSpPr>
          <p:nvPr>
            <p:ph type="subTitle" idx="1" hasCustomPrompt="1"/>
          </p:nvPr>
        </p:nvSpPr>
        <p:spPr>
          <a:xfrm>
            <a:off x="481331" y="6066306"/>
            <a:ext cx="5233669" cy="440267"/>
          </a:xfrm>
          <a:prstGeom prst="rect">
            <a:avLst/>
          </a:prstGeom>
        </p:spPr>
        <p:txBody>
          <a:bodyPr>
            <a:normAutofit/>
          </a:bodyPr>
          <a:lstStyle>
            <a:lvl1pPr marL="0" indent="0" algn="l">
              <a:lnSpc>
                <a:spcPct val="100000"/>
              </a:lnSpc>
              <a:buNone/>
              <a:defRPr sz="1400" cap="all" spc="200" baseline="0">
                <a:solidFill>
                  <a:srgbClr val="888B8D"/>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Class, Week, subtitle</a:t>
            </a:r>
          </a:p>
        </p:txBody>
      </p:sp>
      <p:sp>
        <p:nvSpPr>
          <p:cNvPr id="34" name="Rectangle 33"/>
          <p:cNvSpPr/>
          <p:nvPr userDrawn="1"/>
        </p:nvSpPr>
        <p:spPr>
          <a:xfrm>
            <a:off x="485245" y="5873496"/>
            <a:ext cx="338554" cy="276999"/>
          </a:xfrm>
          <a:prstGeom prst="rect">
            <a:avLst/>
          </a:prstGeom>
        </p:spPr>
        <p:txBody>
          <a:bodyPr wrap="none">
            <a:spAutoFit/>
          </a:bodyPr>
          <a:lstStyle/>
          <a:p>
            <a:r>
              <a:rPr lang="en-US" sz="1200" kern="1200" cap="all" spc="200" dirty="0">
                <a:solidFill>
                  <a:schemeClr val="accent3">
                    <a:lumMod val="60000"/>
                    <a:lumOff val="40000"/>
                  </a:schemeClr>
                </a:solidFill>
                <a:latin typeface="+mn-lt"/>
                <a:ea typeface="+mn-ea"/>
                <a:cs typeface="+mn-cs"/>
              </a:rPr>
              <a:t>—</a:t>
            </a:r>
          </a:p>
        </p:txBody>
      </p:sp>
      <p:grpSp>
        <p:nvGrpSpPr>
          <p:cNvPr id="12" name="Group 11">
            <a:extLst>
              <a:ext uri="{FF2B5EF4-FFF2-40B4-BE49-F238E27FC236}">
                <a16:creationId xmlns:a16="http://schemas.microsoft.com/office/drawing/2014/main" id="{C9BB0A33-6152-5743-B4EA-E696A34FC3DB}"/>
              </a:ext>
            </a:extLst>
          </p:cNvPr>
          <p:cNvGrpSpPr/>
          <p:nvPr userDrawn="1"/>
        </p:nvGrpSpPr>
        <p:grpSpPr>
          <a:xfrm>
            <a:off x="5974943" y="5701492"/>
            <a:ext cx="2883574" cy="650493"/>
            <a:chOff x="5974943" y="5701492"/>
            <a:chExt cx="2883574" cy="650493"/>
          </a:xfrm>
        </p:grpSpPr>
        <p:pic>
          <p:nvPicPr>
            <p:cNvPr id="6" name="Picture 5">
              <a:extLst>
                <a:ext uri="{FF2B5EF4-FFF2-40B4-BE49-F238E27FC236}">
                  <a16:creationId xmlns:a16="http://schemas.microsoft.com/office/drawing/2014/main" id="{1A23CFA0-F750-4B44-8D1D-16ED500F9A40}"/>
                </a:ext>
              </a:extLst>
            </p:cNvPr>
            <p:cNvPicPr>
              <a:picLocks noChangeAspect="1"/>
            </p:cNvPicPr>
            <p:nvPr userDrawn="1"/>
          </p:nvPicPr>
          <p:blipFill rotWithShape="1">
            <a:blip r:embed="rId3"/>
            <a:srcRect l="1" t="-2" r="53588" b="-6922"/>
            <a:stretch/>
          </p:blipFill>
          <p:spPr>
            <a:xfrm>
              <a:off x="6000483" y="5701492"/>
              <a:ext cx="2858034" cy="319989"/>
            </a:xfrm>
            <a:prstGeom prst="rect">
              <a:avLst/>
            </a:prstGeom>
          </p:spPr>
        </p:pic>
        <p:pic>
          <p:nvPicPr>
            <p:cNvPr id="17" name="Picture 16">
              <a:extLst>
                <a:ext uri="{FF2B5EF4-FFF2-40B4-BE49-F238E27FC236}">
                  <a16:creationId xmlns:a16="http://schemas.microsoft.com/office/drawing/2014/main" id="{95C68BF0-F7EC-5E4E-A0CA-8770DA18C3D5}"/>
                </a:ext>
              </a:extLst>
            </p:cNvPr>
            <p:cNvPicPr>
              <a:picLocks noChangeAspect="1"/>
            </p:cNvPicPr>
            <p:nvPr userDrawn="1"/>
          </p:nvPicPr>
          <p:blipFill rotWithShape="1">
            <a:blip r:embed="rId3"/>
            <a:srcRect l="47790" t="-2" r="-420" b="-6922"/>
            <a:stretch/>
          </p:blipFill>
          <p:spPr>
            <a:xfrm>
              <a:off x="5974943" y="6069810"/>
              <a:ext cx="2858034" cy="282175"/>
            </a:xfrm>
            <a:prstGeom prst="rect">
              <a:avLst/>
            </a:prstGeom>
          </p:spPr>
        </p:pic>
        <p:cxnSp>
          <p:nvCxnSpPr>
            <p:cNvPr id="8" name="Straight Connector 7">
              <a:extLst>
                <a:ext uri="{FF2B5EF4-FFF2-40B4-BE49-F238E27FC236}">
                  <a16:creationId xmlns:a16="http://schemas.microsoft.com/office/drawing/2014/main" id="{1CD9AF00-7975-134C-9056-1EDDB349F5FF}"/>
                </a:ext>
              </a:extLst>
            </p:cNvPr>
            <p:cNvCxnSpPr>
              <a:cxnSpLocks/>
            </p:cNvCxnSpPr>
            <p:nvPr userDrawn="1"/>
          </p:nvCxnSpPr>
          <p:spPr>
            <a:xfrm flipV="1">
              <a:off x="6000483" y="6025675"/>
              <a:ext cx="2799568" cy="2591"/>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544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l="-6000" t="-23000" r="-6000" b="23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387" y="4553371"/>
            <a:ext cx="9144000" cy="2304630"/>
          </a:xfrm>
          <a:custGeom>
            <a:avLst/>
            <a:gdLst/>
            <a:ahLst/>
            <a:cxnLst/>
            <a:rect l="l" t="t" r="r" b="b"/>
            <a:pathLst>
              <a:path w="9144000" h="2304630">
                <a:moveTo>
                  <a:pt x="4572000" y="0"/>
                </a:moveTo>
                <a:cubicBezTo>
                  <a:pt x="5903568" y="0"/>
                  <a:pt x="7220363" y="42166"/>
                  <a:pt x="8519544" y="124605"/>
                </a:cubicBezTo>
                <a:lnTo>
                  <a:pt x="9144000" y="168207"/>
                </a:lnTo>
                <a:lnTo>
                  <a:pt x="9144000" y="2304630"/>
                </a:lnTo>
                <a:lnTo>
                  <a:pt x="0" y="2304630"/>
                </a:lnTo>
                <a:lnTo>
                  <a:pt x="0" y="168208"/>
                </a:lnTo>
                <a:lnTo>
                  <a:pt x="624457" y="124605"/>
                </a:lnTo>
                <a:cubicBezTo>
                  <a:pt x="1923639" y="42166"/>
                  <a:pt x="3240433" y="0"/>
                  <a:pt x="457200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81331" y="4670612"/>
            <a:ext cx="5233669" cy="1202884"/>
          </a:xfrm>
        </p:spPr>
        <p:txBody>
          <a:bodyPr anchor="b">
            <a:normAutofit/>
          </a:bodyPr>
          <a:lstStyle>
            <a:lvl1pPr>
              <a:defRPr sz="3200">
                <a:solidFill>
                  <a:schemeClr val="accent1"/>
                </a:solidFill>
                <a:latin typeface="Calibri" panose="020F0502020204030204" pitchFamily="34" charset="0"/>
                <a:cs typeface="Calibri" panose="020F0502020204030204" pitchFamily="34" charset="0"/>
              </a:defRPr>
            </a:lvl1pPr>
          </a:lstStyle>
          <a:p>
            <a:r>
              <a:rPr lang="en-US" dirty="0"/>
              <a:t>Presentation title</a:t>
            </a:r>
          </a:p>
        </p:txBody>
      </p:sp>
      <p:sp>
        <p:nvSpPr>
          <p:cNvPr id="3" name="Subtitle 2"/>
          <p:cNvSpPr>
            <a:spLocks noGrp="1"/>
          </p:cNvSpPr>
          <p:nvPr>
            <p:ph type="subTitle" idx="1" hasCustomPrompt="1"/>
          </p:nvPr>
        </p:nvSpPr>
        <p:spPr>
          <a:xfrm>
            <a:off x="481331" y="6066306"/>
            <a:ext cx="5233669" cy="440267"/>
          </a:xfrm>
          <a:prstGeom prst="rect">
            <a:avLst/>
          </a:prstGeom>
        </p:spPr>
        <p:txBody>
          <a:bodyPr>
            <a:normAutofit/>
          </a:bodyPr>
          <a:lstStyle>
            <a:lvl1pPr marL="0" indent="0" algn="l">
              <a:lnSpc>
                <a:spcPct val="100000"/>
              </a:lnSpc>
              <a:buNone/>
              <a:defRPr sz="1400" cap="all" spc="200" baseline="0">
                <a:solidFill>
                  <a:srgbClr val="888B8D"/>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Class, Week, subtitle</a:t>
            </a:r>
          </a:p>
        </p:txBody>
      </p:sp>
      <p:sp>
        <p:nvSpPr>
          <p:cNvPr id="34" name="Rectangle 33"/>
          <p:cNvSpPr/>
          <p:nvPr userDrawn="1"/>
        </p:nvSpPr>
        <p:spPr>
          <a:xfrm>
            <a:off x="485245" y="5873496"/>
            <a:ext cx="338554" cy="276999"/>
          </a:xfrm>
          <a:prstGeom prst="rect">
            <a:avLst/>
          </a:prstGeom>
        </p:spPr>
        <p:txBody>
          <a:bodyPr wrap="none">
            <a:spAutoFit/>
          </a:bodyPr>
          <a:lstStyle/>
          <a:p>
            <a:r>
              <a:rPr lang="en-US" sz="1200" kern="1200" cap="all" spc="200" dirty="0">
                <a:solidFill>
                  <a:schemeClr val="accent3">
                    <a:lumMod val="60000"/>
                    <a:lumOff val="40000"/>
                  </a:schemeClr>
                </a:solidFill>
                <a:latin typeface="+mn-lt"/>
                <a:ea typeface="+mn-ea"/>
                <a:cs typeface="+mn-cs"/>
              </a:rPr>
              <a:t>—</a:t>
            </a:r>
          </a:p>
        </p:txBody>
      </p:sp>
      <p:grpSp>
        <p:nvGrpSpPr>
          <p:cNvPr id="12" name="Group 11">
            <a:extLst>
              <a:ext uri="{FF2B5EF4-FFF2-40B4-BE49-F238E27FC236}">
                <a16:creationId xmlns:a16="http://schemas.microsoft.com/office/drawing/2014/main" id="{C9BB0A33-6152-5743-B4EA-E696A34FC3DB}"/>
              </a:ext>
            </a:extLst>
          </p:cNvPr>
          <p:cNvGrpSpPr/>
          <p:nvPr userDrawn="1"/>
        </p:nvGrpSpPr>
        <p:grpSpPr>
          <a:xfrm>
            <a:off x="5974943" y="5701492"/>
            <a:ext cx="2883574" cy="650493"/>
            <a:chOff x="5974943" y="5701492"/>
            <a:chExt cx="2883574" cy="650493"/>
          </a:xfrm>
        </p:grpSpPr>
        <p:pic>
          <p:nvPicPr>
            <p:cNvPr id="6" name="Picture 5">
              <a:extLst>
                <a:ext uri="{FF2B5EF4-FFF2-40B4-BE49-F238E27FC236}">
                  <a16:creationId xmlns:a16="http://schemas.microsoft.com/office/drawing/2014/main" id="{1A23CFA0-F750-4B44-8D1D-16ED500F9A40}"/>
                </a:ext>
              </a:extLst>
            </p:cNvPr>
            <p:cNvPicPr>
              <a:picLocks noChangeAspect="1"/>
            </p:cNvPicPr>
            <p:nvPr userDrawn="1"/>
          </p:nvPicPr>
          <p:blipFill rotWithShape="1">
            <a:blip r:embed="rId3"/>
            <a:srcRect l="1" t="-2" r="53588" b="-6922"/>
            <a:stretch/>
          </p:blipFill>
          <p:spPr>
            <a:xfrm>
              <a:off x="6000483" y="5701492"/>
              <a:ext cx="2858034" cy="319989"/>
            </a:xfrm>
            <a:prstGeom prst="rect">
              <a:avLst/>
            </a:prstGeom>
          </p:spPr>
        </p:pic>
        <p:pic>
          <p:nvPicPr>
            <p:cNvPr id="17" name="Picture 16">
              <a:extLst>
                <a:ext uri="{FF2B5EF4-FFF2-40B4-BE49-F238E27FC236}">
                  <a16:creationId xmlns:a16="http://schemas.microsoft.com/office/drawing/2014/main" id="{95C68BF0-F7EC-5E4E-A0CA-8770DA18C3D5}"/>
                </a:ext>
              </a:extLst>
            </p:cNvPr>
            <p:cNvPicPr>
              <a:picLocks noChangeAspect="1"/>
            </p:cNvPicPr>
            <p:nvPr userDrawn="1"/>
          </p:nvPicPr>
          <p:blipFill rotWithShape="1">
            <a:blip r:embed="rId3"/>
            <a:srcRect l="47790" t="-2" r="-420" b="-6922"/>
            <a:stretch/>
          </p:blipFill>
          <p:spPr>
            <a:xfrm>
              <a:off x="5974943" y="6069810"/>
              <a:ext cx="2858034" cy="282175"/>
            </a:xfrm>
            <a:prstGeom prst="rect">
              <a:avLst/>
            </a:prstGeom>
          </p:spPr>
        </p:pic>
        <p:cxnSp>
          <p:nvCxnSpPr>
            <p:cNvPr id="8" name="Straight Connector 7">
              <a:extLst>
                <a:ext uri="{FF2B5EF4-FFF2-40B4-BE49-F238E27FC236}">
                  <a16:creationId xmlns:a16="http://schemas.microsoft.com/office/drawing/2014/main" id="{1CD9AF00-7975-134C-9056-1EDDB349F5FF}"/>
                </a:ext>
              </a:extLst>
            </p:cNvPr>
            <p:cNvCxnSpPr>
              <a:cxnSpLocks/>
            </p:cNvCxnSpPr>
            <p:nvPr userDrawn="1"/>
          </p:nvCxnSpPr>
          <p:spPr>
            <a:xfrm flipV="1">
              <a:off x="6000483" y="6025675"/>
              <a:ext cx="2799568" cy="2591"/>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997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387" y="4553371"/>
            <a:ext cx="9144000" cy="2304630"/>
          </a:xfrm>
          <a:custGeom>
            <a:avLst/>
            <a:gdLst/>
            <a:ahLst/>
            <a:cxnLst/>
            <a:rect l="l" t="t" r="r" b="b"/>
            <a:pathLst>
              <a:path w="9144000" h="2304630">
                <a:moveTo>
                  <a:pt x="4572000" y="0"/>
                </a:moveTo>
                <a:cubicBezTo>
                  <a:pt x="5903568" y="0"/>
                  <a:pt x="7220363" y="42166"/>
                  <a:pt x="8519544" y="124605"/>
                </a:cubicBezTo>
                <a:lnTo>
                  <a:pt x="9144000" y="168207"/>
                </a:lnTo>
                <a:lnTo>
                  <a:pt x="9144000" y="2304630"/>
                </a:lnTo>
                <a:lnTo>
                  <a:pt x="0" y="2304630"/>
                </a:lnTo>
                <a:lnTo>
                  <a:pt x="0" y="168208"/>
                </a:lnTo>
                <a:lnTo>
                  <a:pt x="624457" y="124605"/>
                </a:lnTo>
                <a:cubicBezTo>
                  <a:pt x="1923639" y="42166"/>
                  <a:pt x="3240433" y="0"/>
                  <a:pt x="457200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81331" y="4670612"/>
            <a:ext cx="5233669" cy="1202884"/>
          </a:xfrm>
        </p:spPr>
        <p:txBody>
          <a:bodyPr anchor="b">
            <a:normAutofit/>
          </a:bodyPr>
          <a:lstStyle>
            <a:lvl1pPr>
              <a:defRPr sz="3200">
                <a:solidFill>
                  <a:schemeClr val="accent1"/>
                </a:solidFill>
                <a:latin typeface="Calibri" panose="020F0502020204030204" pitchFamily="34" charset="0"/>
                <a:cs typeface="Calibri" panose="020F0502020204030204" pitchFamily="34" charset="0"/>
              </a:defRPr>
            </a:lvl1pPr>
          </a:lstStyle>
          <a:p>
            <a:r>
              <a:rPr lang="en-US" dirty="0"/>
              <a:t>Presentation title</a:t>
            </a:r>
          </a:p>
        </p:txBody>
      </p:sp>
      <p:sp>
        <p:nvSpPr>
          <p:cNvPr id="3" name="Subtitle 2"/>
          <p:cNvSpPr>
            <a:spLocks noGrp="1"/>
          </p:cNvSpPr>
          <p:nvPr>
            <p:ph type="subTitle" idx="1" hasCustomPrompt="1"/>
          </p:nvPr>
        </p:nvSpPr>
        <p:spPr>
          <a:xfrm>
            <a:off x="481331" y="6066306"/>
            <a:ext cx="5233669" cy="440267"/>
          </a:xfrm>
          <a:prstGeom prst="rect">
            <a:avLst/>
          </a:prstGeom>
        </p:spPr>
        <p:txBody>
          <a:bodyPr>
            <a:normAutofit/>
          </a:bodyPr>
          <a:lstStyle>
            <a:lvl1pPr marL="0" indent="0" algn="l">
              <a:lnSpc>
                <a:spcPct val="100000"/>
              </a:lnSpc>
              <a:buNone/>
              <a:defRPr sz="1400" cap="all" spc="200" baseline="0">
                <a:solidFill>
                  <a:srgbClr val="888B8D"/>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Class, Week, subtitle</a:t>
            </a:r>
          </a:p>
        </p:txBody>
      </p:sp>
      <p:sp>
        <p:nvSpPr>
          <p:cNvPr id="34" name="Rectangle 33"/>
          <p:cNvSpPr/>
          <p:nvPr userDrawn="1"/>
        </p:nvSpPr>
        <p:spPr>
          <a:xfrm>
            <a:off x="485245" y="5873496"/>
            <a:ext cx="338554" cy="276999"/>
          </a:xfrm>
          <a:prstGeom prst="rect">
            <a:avLst/>
          </a:prstGeom>
        </p:spPr>
        <p:txBody>
          <a:bodyPr wrap="none">
            <a:spAutoFit/>
          </a:bodyPr>
          <a:lstStyle/>
          <a:p>
            <a:r>
              <a:rPr lang="en-US" sz="1200" kern="1200" cap="all" spc="200" dirty="0">
                <a:solidFill>
                  <a:schemeClr val="accent3">
                    <a:lumMod val="60000"/>
                    <a:lumOff val="40000"/>
                  </a:schemeClr>
                </a:solidFill>
                <a:latin typeface="+mn-lt"/>
                <a:ea typeface="+mn-ea"/>
                <a:cs typeface="+mn-cs"/>
              </a:rPr>
              <a:t>—</a:t>
            </a:r>
          </a:p>
        </p:txBody>
      </p:sp>
      <p:grpSp>
        <p:nvGrpSpPr>
          <p:cNvPr id="12" name="Group 11">
            <a:extLst>
              <a:ext uri="{FF2B5EF4-FFF2-40B4-BE49-F238E27FC236}">
                <a16:creationId xmlns:a16="http://schemas.microsoft.com/office/drawing/2014/main" id="{C9BB0A33-6152-5743-B4EA-E696A34FC3DB}"/>
              </a:ext>
            </a:extLst>
          </p:cNvPr>
          <p:cNvGrpSpPr/>
          <p:nvPr userDrawn="1"/>
        </p:nvGrpSpPr>
        <p:grpSpPr>
          <a:xfrm>
            <a:off x="5974943" y="5701492"/>
            <a:ext cx="2883574" cy="650493"/>
            <a:chOff x="5974943" y="5701492"/>
            <a:chExt cx="2883574" cy="650493"/>
          </a:xfrm>
        </p:grpSpPr>
        <p:pic>
          <p:nvPicPr>
            <p:cNvPr id="6" name="Picture 5">
              <a:extLst>
                <a:ext uri="{FF2B5EF4-FFF2-40B4-BE49-F238E27FC236}">
                  <a16:creationId xmlns:a16="http://schemas.microsoft.com/office/drawing/2014/main" id="{1A23CFA0-F750-4B44-8D1D-16ED500F9A40}"/>
                </a:ext>
              </a:extLst>
            </p:cNvPr>
            <p:cNvPicPr>
              <a:picLocks noChangeAspect="1"/>
            </p:cNvPicPr>
            <p:nvPr userDrawn="1"/>
          </p:nvPicPr>
          <p:blipFill rotWithShape="1">
            <a:blip r:embed="rId3"/>
            <a:srcRect l="1" t="-2" r="53588" b="-6922"/>
            <a:stretch/>
          </p:blipFill>
          <p:spPr>
            <a:xfrm>
              <a:off x="6000483" y="5701492"/>
              <a:ext cx="2858034" cy="319989"/>
            </a:xfrm>
            <a:prstGeom prst="rect">
              <a:avLst/>
            </a:prstGeom>
          </p:spPr>
        </p:pic>
        <p:pic>
          <p:nvPicPr>
            <p:cNvPr id="17" name="Picture 16">
              <a:extLst>
                <a:ext uri="{FF2B5EF4-FFF2-40B4-BE49-F238E27FC236}">
                  <a16:creationId xmlns:a16="http://schemas.microsoft.com/office/drawing/2014/main" id="{95C68BF0-F7EC-5E4E-A0CA-8770DA18C3D5}"/>
                </a:ext>
              </a:extLst>
            </p:cNvPr>
            <p:cNvPicPr>
              <a:picLocks noChangeAspect="1"/>
            </p:cNvPicPr>
            <p:nvPr userDrawn="1"/>
          </p:nvPicPr>
          <p:blipFill rotWithShape="1">
            <a:blip r:embed="rId3"/>
            <a:srcRect l="47790" t="-2" r="-420" b="-6922"/>
            <a:stretch/>
          </p:blipFill>
          <p:spPr>
            <a:xfrm>
              <a:off x="5974943" y="6069810"/>
              <a:ext cx="2858034" cy="282175"/>
            </a:xfrm>
            <a:prstGeom prst="rect">
              <a:avLst/>
            </a:prstGeom>
          </p:spPr>
        </p:pic>
        <p:cxnSp>
          <p:nvCxnSpPr>
            <p:cNvPr id="8" name="Straight Connector 7">
              <a:extLst>
                <a:ext uri="{FF2B5EF4-FFF2-40B4-BE49-F238E27FC236}">
                  <a16:creationId xmlns:a16="http://schemas.microsoft.com/office/drawing/2014/main" id="{1CD9AF00-7975-134C-9056-1EDDB349F5FF}"/>
                </a:ext>
              </a:extLst>
            </p:cNvPr>
            <p:cNvCxnSpPr>
              <a:cxnSpLocks/>
            </p:cNvCxnSpPr>
            <p:nvPr userDrawn="1"/>
          </p:nvCxnSpPr>
          <p:spPr>
            <a:xfrm flipV="1">
              <a:off x="6000483" y="6025675"/>
              <a:ext cx="2799568" cy="2591"/>
            </a:xfrm>
            <a:prstGeom prst="line">
              <a:avLst/>
            </a:prstGeom>
            <a:ln w="6350">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6057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42"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331" y="1"/>
            <a:ext cx="8181339" cy="983226"/>
          </a:xfrm>
          <a:prstGeom prst="rect">
            <a:avLst/>
          </a:prstGeom>
          <a:noFill/>
        </p:spPr>
        <p:txBody>
          <a:bodyPr vert="horz" lIns="91440" tIns="45720" rIns="91440" bIns="45720" rtlCol="0" anchor="ctr">
            <a:noAutofit/>
          </a:bodyPr>
          <a:lstStyle/>
          <a:p>
            <a:r>
              <a:rPr lang="en-US" dirty="0"/>
              <a:t>Click to edit master title style</a:t>
            </a:r>
          </a:p>
        </p:txBody>
      </p:sp>
      <p:pic>
        <p:nvPicPr>
          <p:cNvPr id="7" name="Picture 6">
            <a:extLst>
              <a:ext uri="{FF2B5EF4-FFF2-40B4-BE49-F238E27FC236}">
                <a16:creationId xmlns:a16="http://schemas.microsoft.com/office/drawing/2014/main" id="{168EB047-498B-F44A-B42F-E23E3210B655}"/>
              </a:ext>
            </a:extLst>
          </p:cNvPr>
          <p:cNvPicPr>
            <a:picLocks noChangeAspect="1"/>
          </p:cNvPicPr>
          <p:nvPr userDrawn="1"/>
        </p:nvPicPr>
        <p:blipFill>
          <a:blip r:embed="rId30"/>
          <a:stretch>
            <a:fillRect/>
          </a:stretch>
        </p:blipFill>
        <p:spPr>
          <a:xfrm>
            <a:off x="609146" y="6600122"/>
            <a:ext cx="2717800" cy="132080"/>
          </a:xfrm>
          <a:prstGeom prst="rect">
            <a:avLst/>
          </a:prstGeom>
        </p:spPr>
      </p:pic>
      <p:sp>
        <p:nvSpPr>
          <p:cNvPr id="10" name="Text Placeholder 9">
            <a:extLst>
              <a:ext uri="{FF2B5EF4-FFF2-40B4-BE49-F238E27FC236}">
                <a16:creationId xmlns:a16="http://schemas.microsoft.com/office/drawing/2014/main" id="{A1E94308-0179-D745-BB4B-3BD160462311}"/>
              </a:ext>
            </a:extLst>
          </p:cNvPr>
          <p:cNvSpPr>
            <a:spLocks noGrp="1"/>
          </p:cNvSpPr>
          <p:nvPr>
            <p:ph type="body" idx="1"/>
          </p:nvPr>
        </p:nvSpPr>
        <p:spPr>
          <a:xfrm>
            <a:off x="481331" y="1248938"/>
            <a:ext cx="8181339" cy="49280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9408963"/>
      </p:ext>
    </p:extLst>
  </p:cSld>
  <p:clrMap bg1="lt1" tx1="dk1" bg2="lt2" tx2="dk2" accent1="accent1" accent2="accent2" accent3="accent3" accent4="accent4" accent5="accent5" accent6="accent6" hlink="hlink" folHlink="folHlink"/>
  <p:sldLayoutIdLst>
    <p:sldLayoutId id="2147483709" r:id="rId1"/>
    <p:sldLayoutId id="2147483696" r:id="rId2"/>
    <p:sldLayoutId id="2147483682" r:id="rId3"/>
    <p:sldLayoutId id="2147483675" r:id="rId4"/>
    <p:sldLayoutId id="2147483672" r:id="rId5"/>
    <p:sldLayoutId id="2147483711" r:id="rId6"/>
    <p:sldLayoutId id="2147483716" r:id="rId7"/>
    <p:sldLayoutId id="2147483713" r:id="rId8"/>
    <p:sldLayoutId id="2147483731" r:id="rId9"/>
    <p:sldLayoutId id="2147483715" r:id="rId10"/>
    <p:sldLayoutId id="2147483712" r:id="rId11"/>
    <p:sldLayoutId id="2147483748" r:id="rId12"/>
    <p:sldLayoutId id="2147483753" r:id="rId13"/>
    <p:sldLayoutId id="2147483756" r:id="rId14"/>
    <p:sldLayoutId id="2147483752" r:id="rId15"/>
    <p:sldLayoutId id="2147483754" r:id="rId16"/>
    <p:sldLayoutId id="2147483755" r:id="rId17"/>
    <p:sldLayoutId id="2147483749" r:id="rId18"/>
    <p:sldLayoutId id="2147483757" r:id="rId19"/>
    <p:sldLayoutId id="2147483759" r:id="rId20"/>
    <p:sldLayoutId id="2147483649" r:id="rId21"/>
    <p:sldLayoutId id="2147483662" r:id="rId22"/>
    <p:sldLayoutId id="2147483687" r:id="rId23"/>
    <p:sldLayoutId id="2147483650" r:id="rId24"/>
    <p:sldLayoutId id="2147483751" r:id="rId25"/>
    <p:sldLayoutId id="2147483686" r:id="rId26"/>
    <p:sldLayoutId id="2147483760" r:id="rId27"/>
    <p:sldLayoutId id="2147483761" r:id="rId28"/>
  </p:sldLayoutIdLst>
  <p:hf sldNum="0" hdr="0" ftr="0" dt="0"/>
  <p:txStyles>
    <p:titleStyle>
      <a:lvl1pPr algn="l" defTabSz="457200" rtl="0" eaLnBrk="1" latinLnBrk="0" hangingPunct="1">
        <a:lnSpc>
          <a:spcPct val="100000"/>
        </a:lnSpc>
        <a:spcBef>
          <a:spcPct val="0"/>
        </a:spcBef>
        <a:buNone/>
        <a:defRPr sz="2400" b="0" kern="0" cap="none" spc="60" normalizeH="0" baseline="0">
          <a:solidFill>
            <a:srgbClr val="C00000"/>
          </a:solidFill>
          <a:latin typeface="Calibri" panose="020F0502020204030204" pitchFamily="34" charset="0"/>
          <a:ea typeface="+mj-ea"/>
          <a:cs typeface="Calibri" panose="020F0502020204030204" pitchFamily="34" charset="0"/>
        </a:defRPr>
      </a:lvl1pPr>
    </p:titleStyle>
    <p:bodyStyle>
      <a:lvl1pPr marL="285750" indent="-285750" algn="l" defTabSz="457200" rtl="0" eaLnBrk="1" latinLnBrk="0" hangingPunct="1">
        <a:lnSpc>
          <a:spcPct val="100000"/>
        </a:lnSpc>
        <a:spcBef>
          <a:spcPts val="0"/>
        </a:spcBef>
        <a:spcAft>
          <a:spcPts val="600"/>
        </a:spcAft>
        <a:buClr>
          <a:schemeClr val="accent4"/>
        </a:buClr>
        <a:buFont typeface="System Font Regular"/>
        <a:buChar char="+"/>
        <a:defRPr sz="1600" kern="0">
          <a:solidFill>
            <a:schemeClr val="tx1"/>
          </a:solidFill>
          <a:latin typeface="Calibri" panose="020F0502020204030204" pitchFamily="34" charset="0"/>
          <a:ea typeface="+mn-ea"/>
          <a:cs typeface="Calibri" panose="020F0502020204030204" pitchFamily="34" charset="0"/>
        </a:defRPr>
      </a:lvl1pPr>
      <a:lvl2pPr marL="571500" indent="-285750" algn="l" defTabSz="457200" rtl="0" eaLnBrk="1" latinLnBrk="0" hangingPunct="1">
        <a:lnSpc>
          <a:spcPct val="100000"/>
        </a:lnSpc>
        <a:spcBef>
          <a:spcPts val="0"/>
        </a:spcBef>
        <a:spcAft>
          <a:spcPts val="600"/>
        </a:spcAft>
        <a:buClr>
          <a:schemeClr val="accent4"/>
        </a:buClr>
        <a:buFont typeface="System Font Regular"/>
        <a:buChar char="–"/>
        <a:tabLst/>
        <a:defRPr sz="1400" kern="0">
          <a:solidFill>
            <a:schemeClr val="tx1"/>
          </a:solidFill>
          <a:latin typeface="Calibri" panose="020F0502020204030204" pitchFamily="34" charset="0"/>
          <a:ea typeface="+mn-ea"/>
          <a:cs typeface="Calibri" panose="020F0502020204030204" pitchFamily="34" charset="0"/>
        </a:defRPr>
      </a:lvl2pPr>
      <a:lvl3pPr marL="804863" indent="-233363" algn="l" defTabSz="457200" rtl="0" eaLnBrk="1" latinLnBrk="0" hangingPunct="1">
        <a:lnSpc>
          <a:spcPct val="100000"/>
        </a:lnSpc>
        <a:spcBef>
          <a:spcPts val="0"/>
        </a:spcBef>
        <a:spcAft>
          <a:spcPts val="600"/>
        </a:spcAft>
        <a:buClr>
          <a:schemeClr val="accent4"/>
        </a:buClr>
        <a:buFont typeface="Arial" panose="020B0604020202020204" pitchFamily="34" charset="0"/>
        <a:buChar char="•"/>
        <a:tabLst/>
        <a:defRPr sz="1400" kern="0">
          <a:solidFill>
            <a:schemeClr val="tx1"/>
          </a:solidFill>
          <a:latin typeface="Calibri" panose="020F0502020204030204" pitchFamily="34" charset="0"/>
          <a:ea typeface="+mn-ea"/>
          <a:cs typeface="Calibri" panose="020F0502020204030204" pitchFamily="34" charset="0"/>
        </a:defRPr>
      </a:lvl3pPr>
      <a:lvl4pPr marL="1036638" indent="-231775" algn="l" defTabSz="457200" rtl="0" eaLnBrk="1" latinLnBrk="0" hangingPunct="1">
        <a:lnSpc>
          <a:spcPct val="100000"/>
        </a:lnSpc>
        <a:spcBef>
          <a:spcPts val="0"/>
        </a:spcBef>
        <a:spcAft>
          <a:spcPts val="600"/>
        </a:spcAft>
        <a:buClr>
          <a:schemeClr val="accent4"/>
        </a:buClr>
        <a:buFont typeface="Courier New" panose="02070309020205020404" pitchFamily="49" charset="0"/>
        <a:buChar char="o"/>
        <a:tabLst/>
        <a:defRPr sz="1200" kern="0">
          <a:solidFill>
            <a:schemeClr val="tx1"/>
          </a:solidFill>
          <a:latin typeface="Calibri" panose="020F0502020204030204" pitchFamily="34" charset="0"/>
          <a:ea typeface="+mn-ea"/>
          <a:cs typeface="Calibri" panose="020F0502020204030204" pitchFamily="34" charset="0"/>
        </a:defRPr>
      </a:lvl4pPr>
      <a:lvl5pPr marL="1260475" indent="-223838" algn="l" defTabSz="457200" rtl="0" eaLnBrk="1" latinLnBrk="0" hangingPunct="1">
        <a:lnSpc>
          <a:spcPct val="100000"/>
        </a:lnSpc>
        <a:spcBef>
          <a:spcPts val="0"/>
        </a:spcBef>
        <a:spcAft>
          <a:spcPts val="600"/>
        </a:spcAft>
        <a:buClr>
          <a:schemeClr val="accent4"/>
        </a:buClr>
        <a:buFont typeface="Wingdings" pitchFamily="2" charset="2"/>
        <a:buChar char="§"/>
        <a:tabLst/>
        <a:defRPr sz="1200" kern="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8.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pngimg.com/download/5968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8.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8.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emf"/><Relationship Id="rId1" Type="http://schemas.openxmlformats.org/officeDocument/2006/relationships/slideLayout" Target="../slideLayouts/slideLayout1.xml"/><Relationship Id="rId4" Type="http://schemas.openxmlformats.org/officeDocument/2006/relationships/hyperlink" Target="https://www.pexels.com/photo/landscape-photography-of-mountain-with-snow-5271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palabrasdesirena.blogspot.com/2012/07/el-iceberg-imaginario-elizabeth-bishop.html" TargetMode="External"/><Relationship Id="rId2" Type="http://schemas.openxmlformats.org/officeDocument/2006/relationships/image" Target="../media/image26.png"/><Relationship Id="rId1" Type="http://schemas.openxmlformats.org/officeDocument/2006/relationships/slideLayout" Target="../slideLayouts/slideLayout28.xml"/><Relationship Id="rId6" Type="http://schemas.openxmlformats.org/officeDocument/2006/relationships/image" Target="../media/image34.jp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FF71-7CC8-CF47-AD02-59C1A768DC37}"/>
              </a:ext>
            </a:extLst>
          </p:cNvPr>
          <p:cNvSpPr>
            <a:spLocks noGrp="1"/>
          </p:cNvSpPr>
          <p:nvPr>
            <p:ph type="ctrTitle"/>
          </p:nvPr>
        </p:nvSpPr>
        <p:spPr>
          <a:xfrm>
            <a:off x="481331" y="4670612"/>
            <a:ext cx="5360176" cy="1202884"/>
          </a:xfrm>
        </p:spPr>
        <p:txBody>
          <a:bodyPr>
            <a:noAutofit/>
          </a:bodyPr>
          <a:lstStyle/>
          <a:p>
            <a:r>
              <a:rPr lang="en-US" sz="2400" dirty="0"/>
              <a:t>Timing the Futures: Scenario Archetypes across the Three Horizons</a:t>
            </a:r>
          </a:p>
        </p:txBody>
      </p:sp>
      <p:sp>
        <p:nvSpPr>
          <p:cNvPr id="3" name="Subtitle 2">
            <a:extLst>
              <a:ext uri="{FF2B5EF4-FFF2-40B4-BE49-F238E27FC236}">
                <a16:creationId xmlns:a16="http://schemas.microsoft.com/office/drawing/2014/main" id="{E768924F-ACB5-B446-8413-81F08ACBE7CB}"/>
              </a:ext>
            </a:extLst>
          </p:cNvPr>
          <p:cNvSpPr>
            <a:spLocks noGrp="1"/>
          </p:cNvSpPr>
          <p:nvPr>
            <p:ph type="subTitle" idx="1"/>
          </p:nvPr>
        </p:nvSpPr>
        <p:spPr>
          <a:xfrm>
            <a:off x="481331" y="6066306"/>
            <a:ext cx="5233669" cy="702356"/>
          </a:xfrm>
        </p:spPr>
        <p:txBody>
          <a:bodyPr>
            <a:normAutofit lnSpcReduction="10000"/>
          </a:bodyPr>
          <a:lstStyle/>
          <a:p>
            <a:r>
              <a:rPr lang="en-US" dirty="0"/>
              <a:t>Andy Hines with Denise Worrell, heather Benoit, Lavonne </a:t>
            </a:r>
            <a:r>
              <a:rPr lang="en-US" dirty="0" err="1"/>
              <a:t>LEong</a:t>
            </a:r>
            <a:r>
              <a:rPr lang="en-US" dirty="0"/>
              <a:t>, Adam Cowart, Laura Schlehuber, Mina McBride</a:t>
            </a:r>
          </a:p>
        </p:txBody>
      </p:sp>
    </p:spTree>
    <p:extLst>
      <p:ext uri="{BB962C8B-B14F-4D97-AF65-F5344CB8AC3E}">
        <p14:creationId xmlns:p14="http://schemas.microsoft.com/office/powerpoint/2010/main" val="260665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F7B3-97DC-463D-9ED7-010B4F7E5FD2}"/>
              </a:ext>
            </a:extLst>
          </p:cNvPr>
          <p:cNvSpPr>
            <a:spLocks noGrp="1"/>
          </p:cNvSpPr>
          <p:nvPr>
            <p:ph type="title"/>
          </p:nvPr>
        </p:nvSpPr>
        <p:spPr>
          <a:xfrm>
            <a:off x="481331" y="1"/>
            <a:ext cx="8181339" cy="983226"/>
          </a:xfrm>
        </p:spPr>
        <p:txBody>
          <a:bodyPr anchor="ctr">
            <a:normAutofit/>
          </a:bodyPr>
          <a:lstStyle/>
          <a:p>
            <a:r>
              <a:rPr lang="en-US" dirty="0"/>
              <a:t>Method</a:t>
            </a:r>
          </a:p>
        </p:txBody>
      </p:sp>
      <p:pic>
        <p:nvPicPr>
          <p:cNvPr id="4" name="Picture 3">
            <a:extLst>
              <a:ext uri="{FF2B5EF4-FFF2-40B4-BE49-F238E27FC236}">
                <a16:creationId xmlns:a16="http://schemas.microsoft.com/office/drawing/2014/main" id="{F72B2AA1-1E8E-8C64-4FB9-2AEF94501084}"/>
              </a:ext>
            </a:extLst>
          </p:cNvPr>
          <p:cNvPicPr>
            <a:picLocks noChangeAspect="1"/>
          </p:cNvPicPr>
          <p:nvPr/>
        </p:nvPicPr>
        <p:blipFill rotWithShape="1">
          <a:blip r:embed="rId2"/>
          <a:srcRect t="25104" b="10042"/>
          <a:stretch/>
        </p:blipFill>
        <p:spPr>
          <a:xfrm>
            <a:off x="481013" y="1249363"/>
            <a:ext cx="8181975" cy="5173662"/>
          </a:xfrm>
          <a:prstGeom prst="rect">
            <a:avLst/>
          </a:prstGeom>
          <a:noFill/>
        </p:spPr>
      </p:pic>
    </p:spTree>
    <p:extLst>
      <p:ext uri="{BB962C8B-B14F-4D97-AF65-F5344CB8AC3E}">
        <p14:creationId xmlns:p14="http://schemas.microsoft.com/office/powerpoint/2010/main" val="970934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a:extLst>
              <a:ext uri="{FF2B5EF4-FFF2-40B4-BE49-F238E27FC236}">
                <a16:creationId xmlns:a16="http://schemas.microsoft.com/office/drawing/2014/main" id="{4572836F-97C9-42EA-A045-748A78A84705}"/>
              </a:ext>
            </a:extLst>
          </p:cNvPr>
          <p:cNvCxnSpPr>
            <a:cxnSpLocks/>
            <a:endCxn id="33" idx="1"/>
          </p:cNvCxnSpPr>
          <p:nvPr/>
        </p:nvCxnSpPr>
        <p:spPr>
          <a:xfrm>
            <a:off x="1452592" y="1228920"/>
            <a:ext cx="4388683" cy="530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C787044-2C9B-46B7-AFA8-5864D47FA98D}"/>
              </a:ext>
            </a:extLst>
          </p:cNvPr>
          <p:cNvCxnSpPr>
            <a:cxnSpLocks/>
          </p:cNvCxnSpPr>
          <p:nvPr/>
        </p:nvCxnSpPr>
        <p:spPr>
          <a:xfrm flipV="1">
            <a:off x="1676948" y="4116295"/>
            <a:ext cx="4285736" cy="832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B7EEF9-83CF-4B69-B8E5-25D43B70E3AF}"/>
              </a:ext>
            </a:extLst>
          </p:cNvPr>
          <p:cNvCxnSpPr>
            <a:cxnSpLocks/>
          </p:cNvCxnSpPr>
          <p:nvPr/>
        </p:nvCxnSpPr>
        <p:spPr>
          <a:xfrm>
            <a:off x="1930400" y="496054"/>
            <a:ext cx="0" cy="491922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F96A81-097B-4C2D-B65F-07D4DB313350}"/>
              </a:ext>
            </a:extLst>
          </p:cNvPr>
          <p:cNvCxnSpPr>
            <a:cxnSpLocks/>
          </p:cNvCxnSpPr>
          <p:nvPr/>
        </p:nvCxnSpPr>
        <p:spPr>
          <a:xfrm>
            <a:off x="5069840" y="347226"/>
            <a:ext cx="0" cy="5068054"/>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318045C-3CC0-417B-A787-6DEC7F282D5F}"/>
              </a:ext>
            </a:extLst>
          </p:cNvPr>
          <p:cNvSpPr txBox="1"/>
          <p:nvPr/>
        </p:nvSpPr>
        <p:spPr>
          <a:xfrm>
            <a:off x="711200" y="528320"/>
            <a:ext cx="445956" cy="369332"/>
          </a:xfrm>
          <a:prstGeom prst="rect">
            <a:avLst/>
          </a:prstGeom>
          <a:noFill/>
        </p:spPr>
        <p:txBody>
          <a:bodyPr wrap="none" rtlCol="0">
            <a:spAutoFit/>
          </a:bodyPr>
          <a:lstStyle/>
          <a:p>
            <a:r>
              <a:rPr lang="en-US" b="1" dirty="0"/>
              <a:t>H1</a:t>
            </a:r>
          </a:p>
        </p:txBody>
      </p:sp>
      <p:sp>
        <p:nvSpPr>
          <p:cNvPr id="11" name="TextBox 10">
            <a:extLst>
              <a:ext uri="{FF2B5EF4-FFF2-40B4-BE49-F238E27FC236}">
                <a16:creationId xmlns:a16="http://schemas.microsoft.com/office/drawing/2014/main" id="{5BB25715-BA2C-413B-AFDC-4E10B3B0DCAE}"/>
              </a:ext>
            </a:extLst>
          </p:cNvPr>
          <p:cNvSpPr txBox="1"/>
          <p:nvPr/>
        </p:nvSpPr>
        <p:spPr>
          <a:xfrm>
            <a:off x="6557734" y="528320"/>
            <a:ext cx="445956" cy="369332"/>
          </a:xfrm>
          <a:prstGeom prst="rect">
            <a:avLst/>
          </a:prstGeom>
          <a:noFill/>
        </p:spPr>
        <p:txBody>
          <a:bodyPr wrap="none" rtlCol="0">
            <a:spAutoFit/>
          </a:bodyPr>
          <a:lstStyle/>
          <a:p>
            <a:r>
              <a:rPr lang="en-US" b="1" dirty="0"/>
              <a:t>H3</a:t>
            </a:r>
          </a:p>
        </p:txBody>
      </p:sp>
      <p:sp>
        <p:nvSpPr>
          <p:cNvPr id="12" name="TextBox 11">
            <a:extLst>
              <a:ext uri="{FF2B5EF4-FFF2-40B4-BE49-F238E27FC236}">
                <a16:creationId xmlns:a16="http://schemas.microsoft.com/office/drawing/2014/main" id="{A27679A6-FF7D-44E5-B89A-3093867DCF2E}"/>
              </a:ext>
            </a:extLst>
          </p:cNvPr>
          <p:cNvSpPr txBox="1"/>
          <p:nvPr/>
        </p:nvSpPr>
        <p:spPr>
          <a:xfrm>
            <a:off x="3634467" y="528320"/>
            <a:ext cx="445956" cy="369332"/>
          </a:xfrm>
          <a:prstGeom prst="rect">
            <a:avLst/>
          </a:prstGeom>
          <a:noFill/>
        </p:spPr>
        <p:txBody>
          <a:bodyPr wrap="none" rtlCol="0">
            <a:spAutoFit/>
          </a:bodyPr>
          <a:lstStyle/>
          <a:p>
            <a:r>
              <a:rPr lang="en-US" b="1" dirty="0"/>
              <a:t>H2</a:t>
            </a:r>
          </a:p>
        </p:txBody>
      </p:sp>
      <p:sp>
        <p:nvSpPr>
          <p:cNvPr id="13" name="Rectangle 14">
            <a:extLst>
              <a:ext uri="{FF2B5EF4-FFF2-40B4-BE49-F238E27FC236}">
                <a16:creationId xmlns:a16="http://schemas.microsoft.com/office/drawing/2014/main" id="{D8C61CC7-EC23-476A-96A3-628D93665F1B}"/>
              </a:ext>
            </a:extLst>
          </p:cNvPr>
          <p:cNvSpPr>
            <a:spLocks noChangeArrowheads="1"/>
          </p:cNvSpPr>
          <p:nvPr/>
        </p:nvSpPr>
        <p:spPr bwMode="auto">
          <a:xfrm>
            <a:off x="720364" y="3564672"/>
            <a:ext cx="10591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Baseline</a:t>
            </a:r>
            <a:endParaRPr lang="en-US" sz="1400" b="0" dirty="0">
              <a:solidFill>
                <a:srgbClr val="000000"/>
              </a:solidFill>
              <a:latin typeface="Calibri" panose="020F0502020204030204" pitchFamily="34" charset="0"/>
              <a:cs typeface="Arial" pitchFamily="34" charset="0"/>
            </a:endParaRPr>
          </a:p>
        </p:txBody>
      </p:sp>
      <p:sp>
        <p:nvSpPr>
          <p:cNvPr id="15" name="Rectangle 16">
            <a:extLst>
              <a:ext uri="{FF2B5EF4-FFF2-40B4-BE49-F238E27FC236}">
                <a16:creationId xmlns:a16="http://schemas.microsoft.com/office/drawing/2014/main" id="{9C24CB3D-E3DF-4071-BEE8-1FDFFD698A12}"/>
              </a:ext>
            </a:extLst>
          </p:cNvPr>
          <p:cNvSpPr>
            <a:spLocks noChangeArrowheads="1"/>
          </p:cNvSpPr>
          <p:nvPr/>
        </p:nvSpPr>
        <p:spPr bwMode="auto">
          <a:xfrm>
            <a:off x="3197611" y="2426935"/>
            <a:ext cx="14655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New equilibrium</a:t>
            </a:r>
            <a:endParaRPr lang="en-US" sz="1400" b="0" dirty="0">
              <a:solidFill>
                <a:srgbClr val="000000"/>
              </a:solidFill>
              <a:latin typeface="Calibri" panose="020F0502020204030204" pitchFamily="34" charset="0"/>
              <a:cs typeface="Arial" pitchFamily="34" charset="0"/>
            </a:endParaRPr>
          </a:p>
        </p:txBody>
      </p:sp>
      <p:sp>
        <p:nvSpPr>
          <p:cNvPr id="18" name="Rectangle 15">
            <a:extLst>
              <a:ext uri="{FF2B5EF4-FFF2-40B4-BE49-F238E27FC236}">
                <a16:creationId xmlns:a16="http://schemas.microsoft.com/office/drawing/2014/main" id="{36357D74-449A-41BC-BACB-A43C9E42FD89}"/>
              </a:ext>
            </a:extLst>
          </p:cNvPr>
          <p:cNvSpPr>
            <a:spLocks noChangeArrowheads="1"/>
          </p:cNvSpPr>
          <p:nvPr/>
        </p:nvSpPr>
        <p:spPr bwMode="auto">
          <a:xfrm>
            <a:off x="3266214" y="4552597"/>
            <a:ext cx="12320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Collapse</a:t>
            </a:r>
            <a:r>
              <a:rPr lang="en-US" sz="1400" b="0" dirty="0">
                <a:solidFill>
                  <a:srgbClr val="000000"/>
                </a:solidFill>
                <a:latin typeface="Calibri" panose="020F0502020204030204" pitchFamily="34" charset="0"/>
                <a:cs typeface="Arial" pitchFamily="34" charset="0"/>
              </a:rPr>
              <a:t> </a:t>
            </a:r>
          </a:p>
        </p:txBody>
      </p:sp>
      <p:sp>
        <p:nvSpPr>
          <p:cNvPr id="19" name="Rectangle 17">
            <a:extLst>
              <a:ext uri="{FF2B5EF4-FFF2-40B4-BE49-F238E27FC236}">
                <a16:creationId xmlns:a16="http://schemas.microsoft.com/office/drawing/2014/main" id="{7AC370C8-C371-4B09-A5B9-645AA7EB8534}"/>
              </a:ext>
            </a:extLst>
          </p:cNvPr>
          <p:cNvSpPr>
            <a:spLocks noChangeArrowheads="1"/>
          </p:cNvSpPr>
          <p:nvPr/>
        </p:nvSpPr>
        <p:spPr bwMode="auto">
          <a:xfrm>
            <a:off x="6002655" y="2432447"/>
            <a:ext cx="15989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Transformation ONE</a:t>
            </a:r>
            <a:endParaRPr lang="en-US" sz="1400" b="0" dirty="0">
              <a:solidFill>
                <a:srgbClr val="000000"/>
              </a:solidFill>
              <a:latin typeface="Calibri" panose="020F0502020204030204" pitchFamily="34" charset="0"/>
              <a:cs typeface="Arial" pitchFamily="34" charset="0"/>
            </a:endParaRPr>
          </a:p>
        </p:txBody>
      </p:sp>
      <p:sp>
        <p:nvSpPr>
          <p:cNvPr id="21" name="Rectangle 17">
            <a:extLst>
              <a:ext uri="{FF2B5EF4-FFF2-40B4-BE49-F238E27FC236}">
                <a16:creationId xmlns:a16="http://schemas.microsoft.com/office/drawing/2014/main" id="{837477C0-1C4E-4947-8BDA-7FCD3A21583E}"/>
              </a:ext>
            </a:extLst>
          </p:cNvPr>
          <p:cNvSpPr>
            <a:spLocks noChangeArrowheads="1"/>
          </p:cNvSpPr>
          <p:nvPr/>
        </p:nvSpPr>
        <p:spPr bwMode="auto">
          <a:xfrm>
            <a:off x="5980974" y="4740807"/>
            <a:ext cx="20555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Transformation TWO</a:t>
            </a:r>
            <a:endParaRPr lang="en-US" sz="1400" b="0" dirty="0">
              <a:solidFill>
                <a:srgbClr val="000000"/>
              </a:solidFill>
              <a:latin typeface="Calibri" panose="020F0502020204030204" pitchFamily="34" charset="0"/>
              <a:cs typeface="Arial" pitchFamily="34" charset="0"/>
            </a:endParaRPr>
          </a:p>
        </p:txBody>
      </p:sp>
      <p:pic>
        <p:nvPicPr>
          <p:cNvPr id="6" name="Picture 5" descr="Icon&#10;&#10;Description automatically generated">
            <a:extLst>
              <a:ext uri="{FF2B5EF4-FFF2-40B4-BE49-F238E27FC236}">
                <a16:creationId xmlns:a16="http://schemas.microsoft.com/office/drawing/2014/main" id="{702FAE8C-E270-452D-A7AE-F5DECCB74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2368949"/>
            <a:ext cx="1429515" cy="1429515"/>
          </a:xfrm>
          <a:prstGeom prst="rect">
            <a:avLst/>
          </a:prstGeom>
        </p:spPr>
      </p:pic>
      <p:pic>
        <p:nvPicPr>
          <p:cNvPr id="29" name="Picture 28" descr="Icon&#10;&#10;Description automatically generated">
            <a:extLst>
              <a:ext uri="{FF2B5EF4-FFF2-40B4-BE49-F238E27FC236}">
                <a16:creationId xmlns:a16="http://schemas.microsoft.com/office/drawing/2014/main" id="{16AE4061-3D4A-4D1A-ABD7-2DFF4C3CF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695" y="3305806"/>
            <a:ext cx="1429515" cy="1429515"/>
          </a:xfrm>
          <a:prstGeom prst="rect">
            <a:avLst/>
          </a:prstGeom>
        </p:spPr>
      </p:pic>
      <p:pic>
        <p:nvPicPr>
          <p:cNvPr id="31" name="Picture 30" descr="Icon&#10;&#10;Description automatically generated">
            <a:extLst>
              <a:ext uri="{FF2B5EF4-FFF2-40B4-BE49-F238E27FC236}">
                <a16:creationId xmlns:a16="http://schemas.microsoft.com/office/drawing/2014/main" id="{FED06C87-14FE-4364-A0EA-12BEF4830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695" y="1213754"/>
            <a:ext cx="1429515" cy="1429515"/>
          </a:xfrm>
          <a:prstGeom prst="rect">
            <a:avLst/>
          </a:prstGeom>
        </p:spPr>
      </p:pic>
      <p:pic>
        <p:nvPicPr>
          <p:cNvPr id="33" name="Picture 32" descr="Icon&#10;&#10;Description automatically generated">
            <a:extLst>
              <a:ext uri="{FF2B5EF4-FFF2-40B4-BE49-F238E27FC236}">
                <a16:creationId xmlns:a16="http://schemas.microsoft.com/office/drawing/2014/main" id="{0D36163E-56D1-451B-B9BC-82A6D455BB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1275" y="1044221"/>
            <a:ext cx="1429515" cy="1429515"/>
          </a:xfrm>
          <a:prstGeom prst="rect">
            <a:avLst/>
          </a:prstGeom>
        </p:spPr>
      </p:pic>
      <p:pic>
        <p:nvPicPr>
          <p:cNvPr id="34" name="Picture 33" descr="Icon&#10;&#10;Description automatically generated">
            <a:extLst>
              <a:ext uri="{FF2B5EF4-FFF2-40B4-BE49-F238E27FC236}">
                <a16:creationId xmlns:a16="http://schemas.microsoft.com/office/drawing/2014/main" id="{E0B4EA4D-0526-4056-95B4-4BF9BE8A02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4394" y="3373412"/>
            <a:ext cx="1429515" cy="1429515"/>
          </a:xfrm>
          <a:prstGeom prst="rect">
            <a:avLst/>
          </a:prstGeom>
        </p:spPr>
      </p:pic>
      <p:cxnSp>
        <p:nvCxnSpPr>
          <p:cNvPr id="28" name="Straight Connector 27">
            <a:extLst>
              <a:ext uri="{FF2B5EF4-FFF2-40B4-BE49-F238E27FC236}">
                <a16:creationId xmlns:a16="http://schemas.microsoft.com/office/drawing/2014/main" id="{21A1917F-7B20-4D32-8AA2-4BC2E9C1AAB5}"/>
              </a:ext>
            </a:extLst>
          </p:cNvPr>
          <p:cNvCxnSpPr>
            <a:cxnSpLocks/>
          </p:cNvCxnSpPr>
          <p:nvPr/>
        </p:nvCxnSpPr>
        <p:spPr>
          <a:xfrm flipH="1">
            <a:off x="589280" y="5384800"/>
            <a:ext cx="7945120" cy="3048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16">
            <a:extLst>
              <a:ext uri="{FF2B5EF4-FFF2-40B4-BE49-F238E27FC236}">
                <a16:creationId xmlns:a16="http://schemas.microsoft.com/office/drawing/2014/main" id="{E7D34EEF-E6B2-48CD-BBC7-4527A131632E}"/>
              </a:ext>
            </a:extLst>
          </p:cNvPr>
          <p:cNvSpPr>
            <a:spLocks noChangeArrowheads="1"/>
          </p:cNvSpPr>
          <p:nvPr/>
        </p:nvSpPr>
        <p:spPr bwMode="auto">
          <a:xfrm>
            <a:off x="3882230" y="5454817"/>
            <a:ext cx="14655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Time</a:t>
            </a:r>
            <a:endParaRPr lang="en-US" sz="1400" b="0" dirty="0">
              <a:solidFill>
                <a:srgbClr val="000000"/>
              </a:solidFill>
              <a:latin typeface="Calibri" panose="020F0502020204030204" pitchFamily="34" charset="0"/>
              <a:cs typeface="Arial" pitchFamily="34" charset="0"/>
            </a:endParaRPr>
          </a:p>
        </p:txBody>
      </p:sp>
      <p:sp>
        <p:nvSpPr>
          <p:cNvPr id="32" name="Rectangle 16">
            <a:extLst>
              <a:ext uri="{FF2B5EF4-FFF2-40B4-BE49-F238E27FC236}">
                <a16:creationId xmlns:a16="http://schemas.microsoft.com/office/drawing/2014/main" id="{5AF9D142-EB98-40AB-8FF1-9359967D17F5}"/>
              </a:ext>
            </a:extLst>
          </p:cNvPr>
          <p:cNvSpPr>
            <a:spLocks noChangeArrowheads="1"/>
          </p:cNvSpPr>
          <p:nvPr/>
        </p:nvSpPr>
        <p:spPr bwMode="auto">
          <a:xfrm>
            <a:off x="3461111" y="2917039"/>
            <a:ext cx="5811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b="1" dirty="0">
                <a:solidFill>
                  <a:srgbClr val="000000"/>
                </a:solidFill>
                <a:latin typeface="Calibri" panose="020F0502020204030204" pitchFamily="34" charset="0"/>
                <a:cs typeface="Arial" pitchFamily="34" charset="0"/>
              </a:rPr>
              <a:t>OR</a:t>
            </a:r>
            <a:endParaRPr lang="en-US" sz="1400" b="1" dirty="0">
              <a:solidFill>
                <a:srgbClr val="000000"/>
              </a:solidFill>
              <a:latin typeface="Calibri" panose="020F0502020204030204" pitchFamily="34" charset="0"/>
              <a:cs typeface="Arial" pitchFamily="34" charset="0"/>
            </a:endParaRPr>
          </a:p>
        </p:txBody>
      </p:sp>
      <p:sp>
        <p:nvSpPr>
          <p:cNvPr id="35" name="TextBox 34">
            <a:extLst>
              <a:ext uri="{FF2B5EF4-FFF2-40B4-BE49-F238E27FC236}">
                <a16:creationId xmlns:a16="http://schemas.microsoft.com/office/drawing/2014/main" id="{603990E3-95FB-4846-8487-D422AA97B673}"/>
              </a:ext>
            </a:extLst>
          </p:cNvPr>
          <p:cNvSpPr txBox="1"/>
          <p:nvPr/>
        </p:nvSpPr>
        <p:spPr>
          <a:xfrm>
            <a:off x="6355821" y="3011967"/>
            <a:ext cx="606659" cy="369332"/>
          </a:xfrm>
          <a:prstGeom prst="rect">
            <a:avLst/>
          </a:prstGeom>
          <a:noFill/>
        </p:spPr>
        <p:txBody>
          <a:bodyPr wrap="square">
            <a:spAutoFit/>
          </a:bodyPr>
          <a:lstStyle/>
          <a:p>
            <a:r>
              <a:rPr lang="en-US" sz="1800" b="1" dirty="0">
                <a:solidFill>
                  <a:srgbClr val="000000"/>
                </a:solidFill>
                <a:latin typeface="Calibri" panose="020F0502020204030204" pitchFamily="34" charset="0"/>
                <a:cs typeface="Arial" pitchFamily="34" charset="0"/>
              </a:rPr>
              <a:t>OR</a:t>
            </a:r>
            <a:endParaRPr lang="en-US" dirty="0"/>
          </a:p>
        </p:txBody>
      </p:sp>
      <p:cxnSp>
        <p:nvCxnSpPr>
          <p:cNvPr id="24" name="Straight Arrow Connector 23">
            <a:extLst>
              <a:ext uri="{FF2B5EF4-FFF2-40B4-BE49-F238E27FC236}">
                <a16:creationId xmlns:a16="http://schemas.microsoft.com/office/drawing/2014/main" id="{A2E06E85-F403-4417-9F12-82F85B809F03}"/>
              </a:ext>
            </a:extLst>
          </p:cNvPr>
          <p:cNvCxnSpPr>
            <a:cxnSpLocks/>
            <a:stCxn id="45" idx="3"/>
            <a:endCxn id="31" idx="1"/>
          </p:cNvCxnSpPr>
          <p:nvPr/>
        </p:nvCxnSpPr>
        <p:spPr>
          <a:xfrm>
            <a:off x="1792248" y="1883041"/>
            <a:ext cx="1188447" cy="45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098FAE3-A091-4051-9E7E-8850115BF87F}"/>
              </a:ext>
            </a:extLst>
          </p:cNvPr>
          <p:cNvCxnSpPr>
            <a:cxnSpLocks/>
          </p:cNvCxnSpPr>
          <p:nvPr/>
        </p:nvCxnSpPr>
        <p:spPr>
          <a:xfrm flipV="1">
            <a:off x="1578176" y="4147272"/>
            <a:ext cx="1314483" cy="215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Picture 43" descr="Icon&#10;&#10;Description automatically generated">
            <a:extLst>
              <a:ext uri="{FF2B5EF4-FFF2-40B4-BE49-F238E27FC236}">
                <a16:creationId xmlns:a16="http://schemas.microsoft.com/office/drawing/2014/main" id="{0AB1935E-89B0-4B1E-BD6A-3D9D45452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65" y="3972331"/>
            <a:ext cx="635092" cy="635092"/>
          </a:xfrm>
          <a:prstGeom prst="rect">
            <a:avLst/>
          </a:prstGeom>
        </p:spPr>
      </p:pic>
      <p:pic>
        <p:nvPicPr>
          <p:cNvPr id="45" name="Picture 44" descr="Icon&#10;&#10;Description automatically generated">
            <a:extLst>
              <a:ext uri="{FF2B5EF4-FFF2-40B4-BE49-F238E27FC236}">
                <a16:creationId xmlns:a16="http://schemas.microsoft.com/office/drawing/2014/main" id="{F2B074EA-9435-4B93-B14D-482D3BB31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156" y="1565495"/>
            <a:ext cx="635092" cy="635092"/>
          </a:xfrm>
          <a:prstGeom prst="rect">
            <a:avLst/>
          </a:prstGeom>
        </p:spPr>
      </p:pic>
      <p:pic>
        <p:nvPicPr>
          <p:cNvPr id="46" name="Picture 45" descr="Icon&#10;&#10;Description automatically generated">
            <a:extLst>
              <a:ext uri="{FF2B5EF4-FFF2-40B4-BE49-F238E27FC236}">
                <a16:creationId xmlns:a16="http://schemas.microsoft.com/office/drawing/2014/main" id="{74646FD2-BF25-4B47-A1A7-4A5E912313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6024" y="867209"/>
            <a:ext cx="635092" cy="635092"/>
          </a:xfrm>
          <a:prstGeom prst="rect">
            <a:avLst/>
          </a:prstGeom>
        </p:spPr>
      </p:pic>
      <p:pic>
        <p:nvPicPr>
          <p:cNvPr id="47" name="Picture 46" descr="Icon&#10;&#10;Description automatically generated">
            <a:extLst>
              <a:ext uri="{FF2B5EF4-FFF2-40B4-BE49-F238E27FC236}">
                <a16:creationId xmlns:a16="http://schemas.microsoft.com/office/drawing/2014/main" id="{1DC12343-5B26-44C9-8DE3-660CE9B49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565" y="4670043"/>
            <a:ext cx="635092" cy="635092"/>
          </a:xfrm>
          <a:prstGeom prst="rect">
            <a:avLst/>
          </a:prstGeom>
        </p:spPr>
      </p:pic>
      <p:sp>
        <p:nvSpPr>
          <p:cNvPr id="2" name="Title 1">
            <a:extLst>
              <a:ext uri="{FF2B5EF4-FFF2-40B4-BE49-F238E27FC236}">
                <a16:creationId xmlns:a16="http://schemas.microsoft.com/office/drawing/2014/main" id="{FD9BB682-D5C6-45EC-9DB5-66D9DD0788F8}"/>
              </a:ext>
            </a:extLst>
          </p:cNvPr>
          <p:cNvSpPr>
            <a:spLocks noGrp="1"/>
          </p:cNvSpPr>
          <p:nvPr>
            <p:ph type="title"/>
          </p:nvPr>
        </p:nvSpPr>
        <p:spPr>
          <a:xfrm>
            <a:off x="589280" y="-226562"/>
            <a:ext cx="8181339" cy="983226"/>
          </a:xfrm>
        </p:spPr>
        <p:txBody>
          <a:bodyPr/>
          <a:lstStyle/>
          <a:p>
            <a:r>
              <a:rPr lang="en-US" sz="2000" b="1" dirty="0"/>
              <a:t>Some Basics &gt; ASSUMPTION: </a:t>
            </a:r>
            <a:r>
              <a:rPr lang="en-US" sz="2000" dirty="0"/>
              <a:t>All scenarios “start” in the present and become more (or less) influential over time</a:t>
            </a:r>
          </a:p>
        </p:txBody>
      </p:sp>
      <p:sp>
        <p:nvSpPr>
          <p:cNvPr id="3" name="Speech Bubble: Rectangle with Corners Rounded 2">
            <a:extLst>
              <a:ext uri="{FF2B5EF4-FFF2-40B4-BE49-F238E27FC236}">
                <a16:creationId xmlns:a16="http://schemas.microsoft.com/office/drawing/2014/main" id="{F9530D43-31A4-4A22-A029-44F825180FA8}"/>
              </a:ext>
            </a:extLst>
          </p:cNvPr>
          <p:cNvSpPr/>
          <p:nvPr/>
        </p:nvSpPr>
        <p:spPr>
          <a:xfrm>
            <a:off x="241738" y="5969876"/>
            <a:ext cx="8528881" cy="488003"/>
          </a:xfrm>
          <a:prstGeom prst="wedgeRoundRectCallou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Baseline weakens, Collapse &amp; NE strengthen and/or weak; transformation strengthens</a:t>
            </a:r>
          </a:p>
        </p:txBody>
      </p:sp>
    </p:spTree>
    <p:extLst>
      <p:ext uri="{BB962C8B-B14F-4D97-AF65-F5344CB8AC3E}">
        <p14:creationId xmlns:p14="http://schemas.microsoft.com/office/powerpoint/2010/main" val="115294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1" grpId="0"/>
      <p:bldP spid="30"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97E6B1-C2AB-4029-8C57-B3CABDE833D3}"/>
              </a:ext>
            </a:extLst>
          </p:cNvPr>
          <p:cNvSpPr>
            <a:spLocks noGrp="1"/>
          </p:cNvSpPr>
          <p:nvPr>
            <p:ph type="title"/>
          </p:nvPr>
        </p:nvSpPr>
        <p:spPr>
          <a:xfrm>
            <a:off x="481331" y="1"/>
            <a:ext cx="8181339" cy="983226"/>
          </a:xfrm>
        </p:spPr>
        <p:txBody>
          <a:bodyPr anchor="ctr">
            <a:normAutofit/>
          </a:bodyPr>
          <a:lstStyle/>
          <a:p>
            <a:r>
              <a:rPr lang="en-US" dirty="0"/>
              <a:t>The Methodology</a:t>
            </a:r>
          </a:p>
        </p:txBody>
      </p:sp>
      <p:graphicFrame>
        <p:nvGraphicFramePr>
          <p:cNvPr id="7" name="Content Placeholder 4">
            <a:extLst>
              <a:ext uri="{FF2B5EF4-FFF2-40B4-BE49-F238E27FC236}">
                <a16:creationId xmlns:a16="http://schemas.microsoft.com/office/drawing/2014/main" id="{C53E094A-5DDF-7E99-9118-C2E92450614C}"/>
              </a:ext>
            </a:extLst>
          </p:cNvPr>
          <p:cNvGraphicFramePr>
            <a:graphicFrameLocks noGrp="1"/>
          </p:cNvGraphicFramePr>
          <p:nvPr>
            <p:ph sz="quarter" idx="10"/>
            <p:extLst>
              <p:ext uri="{D42A27DB-BD31-4B8C-83A1-F6EECF244321}">
                <p14:modId xmlns:p14="http://schemas.microsoft.com/office/powerpoint/2010/main" val="2885943770"/>
              </p:ext>
            </p:extLst>
          </p:nvPr>
        </p:nvGraphicFramePr>
        <p:xfrm>
          <a:off x="481013" y="1270384"/>
          <a:ext cx="8181975" cy="517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047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0378-C41A-4BDE-83B8-CF8FFAC3ABC4}"/>
              </a:ext>
            </a:extLst>
          </p:cNvPr>
          <p:cNvSpPr>
            <a:spLocks noGrp="1"/>
          </p:cNvSpPr>
          <p:nvPr>
            <p:ph type="title"/>
          </p:nvPr>
        </p:nvSpPr>
        <p:spPr/>
        <p:txBody>
          <a:bodyPr/>
          <a:lstStyle/>
          <a:p>
            <a:pPr algn="l"/>
            <a:r>
              <a:rPr lang="en-US" sz="2400" b="0" dirty="0"/>
              <a:t>Searching for Scenario Sets</a:t>
            </a:r>
          </a:p>
        </p:txBody>
      </p:sp>
      <p:sp>
        <p:nvSpPr>
          <p:cNvPr id="4" name="Text Placeholder 3">
            <a:extLst>
              <a:ext uri="{FF2B5EF4-FFF2-40B4-BE49-F238E27FC236}">
                <a16:creationId xmlns:a16="http://schemas.microsoft.com/office/drawing/2014/main" id="{EF5F6AB7-34F4-41D1-B3BB-84D84E73C50C}"/>
              </a:ext>
            </a:extLst>
          </p:cNvPr>
          <p:cNvSpPr>
            <a:spLocks noGrp="1"/>
          </p:cNvSpPr>
          <p:nvPr>
            <p:ph type="body" sz="quarter" idx="13"/>
          </p:nvPr>
        </p:nvSpPr>
        <p:spPr>
          <a:xfrm>
            <a:off x="5258" y="1986456"/>
            <a:ext cx="1768366" cy="1857703"/>
          </a:xfrm>
        </p:spPr>
        <p:txBody>
          <a:bodyPr/>
          <a:lstStyle/>
          <a:p>
            <a:r>
              <a:rPr lang="en-US" i="1" dirty="0">
                <a:ea typeface="Times New Roman" panose="02020603050405020304" pitchFamily="18" charset="0"/>
              </a:rPr>
              <a:t>Open search</a:t>
            </a:r>
            <a:endParaRPr lang="en-US" dirty="0"/>
          </a:p>
        </p:txBody>
      </p:sp>
      <p:sp>
        <p:nvSpPr>
          <p:cNvPr id="5" name="Text Placeholder 4">
            <a:extLst>
              <a:ext uri="{FF2B5EF4-FFF2-40B4-BE49-F238E27FC236}">
                <a16:creationId xmlns:a16="http://schemas.microsoft.com/office/drawing/2014/main" id="{FFA33CD6-07B1-424B-B870-61CE0D79790B}"/>
              </a:ext>
            </a:extLst>
          </p:cNvPr>
          <p:cNvSpPr>
            <a:spLocks noGrp="1"/>
          </p:cNvSpPr>
          <p:nvPr>
            <p:ph type="body" sz="quarter" idx="14"/>
          </p:nvPr>
        </p:nvSpPr>
        <p:spPr>
          <a:xfrm>
            <a:off x="43285" y="3992078"/>
            <a:ext cx="1855076" cy="1273720"/>
          </a:xfrm>
        </p:spPr>
        <p:txBody>
          <a:bodyPr/>
          <a:lstStyle/>
          <a:p>
            <a:r>
              <a:rPr lang="en-US" sz="1200" dirty="0">
                <a:effectLst/>
                <a:latin typeface="Calibri" panose="020F0502020204030204" pitchFamily="34" charset="0"/>
                <a:ea typeface="Times New Roman" panose="02020603050405020304" pitchFamily="18" charset="0"/>
                <a:cs typeface="Calibri" panose="020F0502020204030204" pitchFamily="34" charset="0"/>
              </a:rPr>
              <a:t>a general web search was conducted for publicly available historical scenarios</a:t>
            </a:r>
          </a:p>
          <a:p>
            <a:endParaRPr lang="en-US" sz="1200" dirty="0"/>
          </a:p>
        </p:txBody>
      </p:sp>
      <p:sp>
        <p:nvSpPr>
          <p:cNvPr id="6" name="Text Placeholder 5">
            <a:extLst>
              <a:ext uri="{FF2B5EF4-FFF2-40B4-BE49-F238E27FC236}">
                <a16:creationId xmlns:a16="http://schemas.microsoft.com/office/drawing/2014/main" id="{0105ADB0-233D-4CE6-83A4-FC9E2E007D24}"/>
              </a:ext>
            </a:extLst>
          </p:cNvPr>
          <p:cNvSpPr>
            <a:spLocks noGrp="1"/>
          </p:cNvSpPr>
          <p:nvPr>
            <p:ph type="body" sz="quarter" idx="15"/>
          </p:nvPr>
        </p:nvSpPr>
        <p:spPr>
          <a:xfrm>
            <a:off x="1898361" y="1986456"/>
            <a:ext cx="1768366" cy="1857703"/>
          </a:xfrm>
        </p:spPr>
        <p:txBody>
          <a:bodyPr/>
          <a:lstStyle/>
          <a:p>
            <a:r>
              <a:rPr lang="en-US" i="1" dirty="0">
                <a:ea typeface="Times New Roman" panose="02020603050405020304" pitchFamily="18" charset="0"/>
              </a:rPr>
              <a:t>Searching foresight journals</a:t>
            </a:r>
            <a:endParaRPr lang="en-US" dirty="0"/>
          </a:p>
        </p:txBody>
      </p:sp>
      <p:sp>
        <p:nvSpPr>
          <p:cNvPr id="7" name="Text Placeholder 6">
            <a:extLst>
              <a:ext uri="{FF2B5EF4-FFF2-40B4-BE49-F238E27FC236}">
                <a16:creationId xmlns:a16="http://schemas.microsoft.com/office/drawing/2014/main" id="{9A79607A-D0FB-4DCC-89C4-AD10726A0BC8}"/>
              </a:ext>
            </a:extLst>
          </p:cNvPr>
          <p:cNvSpPr>
            <a:spLocks noGrp="1"/>
          </p:cNvSpPr>
          <p:nvPr>
            <p:ph type="body" sz="quarter" idx="16"/>
          </p:nvPr>
        </p:nvSpPr>
        <p:spPr>
          <a:xfrm>
            <a:off x="1950911" y="3992078"/>
            <a:ext cx="1687129" cy="1273720"/>
          </a:xfrm>
        </p:spPr>
        <p:txBody>
          <a:bodyPr/>
          <a:lstStyle/>
          <a:p>
            <a:r>
              <a:rPr lang="en-US" sz="1200" dirty="0">
                <a:effectLst/>
                <a:latin typeface="Calibri" panose="020F0502020204030204" pitchFamily="34" charset="0"/>
                <a:ea typeface="Times New Roman" panose="02020603050405020304" pitchFamily="18" charset="0"/>
                <a:cs typeface="Calibri" panose="020F0502020204030204" pitchFamily="34" charset="0"/>
              </a:rPr>
              <a:t>five foresight journals were searched: Futures, Foresight, TF&amp;SC, World Futures, Journal of Futures Studies</a:t>
            </a:r>
          </a:p>
          <a:p>
            <a:endParaRPr lang="en-US" sz="1200" dirty="0"/>
          </a:p>
        </p:txBody>
      </p:sp>
      <p:sp>
        <p:nvSpPr>
          <p:cNvPr id="8" name="Text Placeholder 7">
            <a:extLst>
              <a:ext uri="{FF2B5EF4-FFF2-40B4-BE49-F238E27FC236}">
                <a16:creationId xmlns:a16="http://schemas.microsoft.com/office/drawing/2014/main" id="{35B57F14-5240-4769-8717-ACC42961BAE5}"/>
              </a:ext>
            </a:extLst>
          </p:cNvPr>
          <p:cNvSpPr>
            <a:spLocks noGrp="1"/>
          </p:cNvSpPr>
          <p:nvPr>
            <p:ph type="body" sz="quarter" idx="17"/>
          </p:nvPr>
        </p:nvSpPr>
        <p:spPr>
          <a:xfrm>
            <a:off x="3712789" y="1986456"/>
            <a:ext cx="1768366" cy="1857703"/>
          </a:xfrm>
        </p:spPr>
        <p:txBody>
          <a:bodyPr/>
          <a:lstStyle/>
          <a:p>
            <a:r>
              <a:rPr lang="en-US" sz="1400" i="1" dirty="0">
                <a:effectLst/>
                <a:latin typeface="Calibri" panose="020F0502020204030204" pitchFamily="34" charset="0"/>
                <a:ea typeface="Times New Roman" panose="02020603050405020304" pitchFamily="18" charset="0"/>
                <a:cs typeface="Calibri" panose="020F0502020204030204" pitchFamily="34" charset="0"/>
              </a:rPr>
              <a:t>Archive or platform sites</a:t>
            </a:r>
            <a:endParaRPr lang="en-US" dirty="0"/>
          </a:p>
        </p:txBody>
      </p:sp>
      <p:sp>
        <p:nvSpPr>
          <p:cNvPr id="9" name="Text Placeholder 8">
            <a:extLst>
              <a:ext uri="{FF2B5EF4-FFF2-40B4-BE49-F238E27FC236}">
                <a16:creationId xmlns:a16="http://schemas.microsoft.com/office/drawing/2014/main" id="{D818B6A8-8DB4-4901-B29F-6388288D3832}"/>
              </a:ext>
            </a:extLst>
          </p:cNvPr>
          <p:cNvSpPr>
            <a:spLocks noGrp="1"/>
          </p:cNvSpPr>
          <p:nvPr>
            <p:ph type="body" sz="quarter" idx="18"/>
          </p:nvPr>
        </p:nvSpPr>
        <p:spPr>
          <a:xfrm>
            <a:off x="3875550" y="3992078"/>
            <a:ext cx="1687129" cy="1273720"/>
          </a:xfrm>
        </p:spPr>
        <p:txBody>
          <a:bodyPr/>
          <a:lstStyle/>
          <a:p>
            <a:r>
              <a:rPr lang="en-US" sz="1200" dirty="0">
                <a:effectLst/>
                <a:latin typeface="Calibri" panose="020F0502020204030204" pitchFamily="34" charset="0"/>
                <a:ea typeface="Times New Roman" panose="02020603050405020304" pitchFamily="18" charset="0"/>
                <a:cs typeface="Calibri" panose="020F0502020204030204" pitchFamily="34" charset="0"/>
              </a:rPr>
              <a:t>For example, the Millennium Project work created a bibliography of scenarios</a:t>
            </a:r>
          </a:p>
          <a:p>
            <a:endParaRPr lang="en-US" sz="1200" dirty="0"/>
          </a:p>
        </p:txBody>
      </p:sp>
      <p:sp>
        <p:nvSpPr>
          <p:cNvPr id="11" name="Text Placeholder 10">
            <a:extLst>
              <a:ext uri="{FF2B5EF4-FFF2-40B4-BE49-F238E27FC236}">
                <a16:creationId xmlns:a16="http://schemas.microsoft.com/office/drawing/2014/main" id="{A9C0159F-62AC-4C30-BBBE-A19F5F270B07}"/>
              </a:ext>
            </a:extLst>
          </p:cNvPr>
          <p:cNvSpPr>
            <a:spLocks noGrp="1"/>
          </p:cNvSpPr>
          <p:nvPr>
            <p:ph type="body" sz="quarter" idx="20"/>
          </p:nvPr>
        </p:nvSpPr>
        <p:spPr>
          <a:xfrm>
            <a:off x="5784215" y="3992078"/>
            <a:ext cx="1557054" cy="1273720"/>
          </a:xfrm>
        </p:spPr>
        <p:txBody>
          <a:bodyPr/>
          <a:lstStyle/>
          <a:p>
            <a:r>
              <a:rPr lang="en-US" sz="1200" dirty="0">
                <a:effectLst/>
                <a:latin typeface="Calibri" panose="020F0502020204030204" pitchFamily="34" charset="0"/>
                <a:ea typeface="Times New Roman" panose="02020603050405020304" pitchFamily="18" charset="0"/>
                <a:cs typeface="Calibri" panose="020F0502020204030204" pitchFamily="34" charset="0"/>
              </a:rPr>
              <a:t>Hines’ professional futurist work involving dozens of projects he led over the last thirty year and including U of Houston project work </a:t>
            </a:r>
          </a:p>
          <a:p>
            <a:endParaRPr lang="en-US" sz="1200" dirty="0"/>
          </a:p>
        </p:txBody>
      </p:sp>
      <p:sp>
        <p:nvSpPr>
          <p:cNvPr id="12" name="Text Placeholder 3">
            <a:extLst>
              <a:ext uri="{FF2B5EF4-FFF2-40B4-BE49-F238E27FC236}">
                <a16:creationId xmlns:a16="http://schemas.microsoft.com/office/drawing/2014/main" id="{22AD3BB6-9635-4A03-B20D-9C4E0B5F59B4}"/>
              </a:ext>
            </a:extLst>
          </p:cNvPr>
          <p:cNvSpPr txBox="1">
            <a:spLocks/>
          </p:cNvSpPr>
          <p:nvPr/>
        </p:nvSpPr>
        <p:spPr>
          <a:xfrm>
            <a:off x="6457086" y="1986456"/>
            <a:ext cx="1768366" cy="1857703"/>
          </a:xfrm>
          <a:prstGeom prst="ellipse">
            <a:avLst/>
          </a:prstGeom>
          <a:solidFill>
            <a:schemeClr val="accent5"/>
          </a:solidFill>
          <a:ln>
            <a:noFill/>
          </a:ln>
        </p:spPr>
        <p:txBody>
          <a:bodyPr vert="horz" lIns="0" tIns="182880" rIns="0" bIns="182880" rtlCol="0" anchor="ctr">
            <a:noAutofit/>
          </a:bodyPr>
          <a:lstStyle>
            <a:lvl1pPr marL="9525" indent="0" algn="ctr" defTabSz="457200" rtl="0" eaLnBrk="1" latinLnBrk="0" hangingPunct="1">
              <a:lnSpc>
                <a:spcPct val="120000"/>
              </a:lnSpc>
              <a:spcBef>
                <a:spcPts val="0"/>
              </a:spcBef>
              <a:spcAft>
                <a:spcPts val="600"/>
              </a:spcAft>
              <a:buClr>
                <a:schemeClr val="accent4"/>
              </a:buClr>
              <a:buFont typeface="System Font Regular"/>
              <a:buNone/>
              <a:tabLst/>
              <a:defRPr sz="1400" b="0" kern="0" cap="none">
                <a:solidFill>
                  <a:srgbClr val="FFFFFF"/>
                </a:solidFill>
                <a:latin typeface="Calibri" panose="020F0502020204030204" pitchFamily="34" charset="0"/>
                <a:ea typeface="+mn-ea"/>
                <a:cs typeface="Calibri" panose="020F0502020204030204" pitchFamily="34" charset="0"/>
              </a:defRPr>
            </a:lvl1pPr>
            <a:lvl2pPr marL="58738" indent="0" algn="ctr" defTabSz="457200" rtl="0" eaLnBrk="1" latinLnBrk="0" hangingPunct="1">
              <a:lnSpc>
                <a:spcPct val="100000"/>
              </a:lnSpc>
              <a:spcBef>
                <a:spcPts val="0"/>
              </a:spcBef>
              <a:spcAft>
                <a:spcPts val="600"/>
              </a:spcAft>
              <a:buClr>
                <a:schemeClr val="accent4"/>
              </a:buClr>
              <a:buFont typeface="System Font Regular"/>
              <a:buNone/>
              <a:tabLst/>
              <a:defRPr sz="1400" kern="0">
                <a:solidFill>
                  <a:schemeClr val="tx1"/>
                </a:solidFill>
                <a:latin typeface="Calibri" panose="020F0502020204030204" pitchFamily="34" charset="0"/>
                <a:ea typeface="+mn-ea"/>
                <a:cs typeface="Calibri" panose="020F0502020204030204" pitchFamily="34" charset="0"/>
              </a:defRPr>
            </a:lvl2pPr>
            <a:lvl3pPr marL="287337" indent="0" algn="ctr" defTabSz="457200" rtl="0" eaLnBrk="1" latinLnBrk="0" hangingPunct="1">
              <a:lnSpc>
                <a:spcPct val="100000"/>
              </a:lnSpc>
              <a:spcBef>
                <a:spcPts val="0"/>
              </a:spcBef>
              <a:spcAft>
                <a:spcPts val="600"/>
              </a:spcAft>
              <a:buClr>
                <a:schemeClr val="accent4"/>
              </a:buClr>
              <a:buFont typeface="Arial" panose="020B0604020202020204" pitchFamily="34" charset="0"/>
              <a:buNone/>
              <a:tabLst/>
              <a:defRPr sz="1400" kern="0">
                <a:solidFill>
                  <a:schemeClr val="tx1"/>
                </a:solidFill>
                <a:latin typeface="Calibri" panose="020F0502020204030204" pitchFamily="34" charset="0"/>
                <a:ea typeface="+mn-ea"/>
                <a:cs typeface="Calibri" panose="020F0502020204030204" pitchFamily="34" charset="0"/>
              </a:defRPr>
            </a:lvl3pPr>
            <a:lvl4pPr marL="457200" indent="0" algn="ctr" defTabSz="457200" rtl="0" eaLnBrk="1" latinLnBrk="0" hangingPunct="1">
              <a:lnSpc>
                <a:spcPct val="100000"/>
              </a:lnSpc>
              <a:spcBef>
                <a:spcPts val="0"/>
              </a:spcBef>
              <a:spcAft>
                <a:spcPts val="600"/>
              </a:spcAft>
              <a:buClr>
                <a:schemeClr val="accent4"/>
              </a:buClr>
              <a:buFont typeface="Courier New" panose="02070309020205020404" pitchFamily="49" charset="0"/>
              <a:buNone/>
              <a:tabLst/>
              <a:defRPr sz="1200" kern="0">
                <a:solidFill>
                  <a:schemeClr val="tx1"/>
                </a:solidFill>
                <a:latin typeface="Calibri" panose="020F0502020204030204" pitchFamily="34" charset="0"/>
                <a:ea typeface="+mn-ea"/>
                <a:cs typeface="Calibri" panose="020F0502020204030204" pitchFamily="34" charset="0"/>
              </a:defRPr>
            </a:lvl4pPr>
            <a:lvl5pPr marL="635000" indent="0" algn="ctr" defTabSz="457200" rtl="0" eaLnBrk="1" latinLnBrk="0" hangingPunct="1">
              <a:lnSpc>
                <a:spcPct val="100000"/>
              </a:lnSpc>
              <a:spcBef>
                <a:spcPts val="0"/>
              </a:spcBef>
              <a:spcAft>
                <a:spcPts val="600"/>
              </a:spcAft>
              <a:buClr>
                <a:schemeClr val="accent4"/>
              </a:buClr>
              <a:buFont typeface="Wingdings" pitchFamily="2" charset="2"/>
              <a:buNone/>
              <a:tabLst/>
              <a:defRPr sz="1200" kern="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i="1" dirty="0">
                <a:effectLst/>
                <a:latin typeface="Calibri" panose="020F0502020204030204" pitchFamily="34" charset="0"/>
                <a:ea typeface="Times New Roman" panose="02020603050405020304" pitchFamily="18" charset="0"/>
                <a:cs typeface="Calibri" panose="020F0502020204030204" pitchFamily="34" charset="0"/>
              </a:rPr>
              <a:t>Foresight teaching &amp; personal projects</a:t>
            </a:r>
            <a:endParaRPr lang="en-US" dirty="0"/>
          </a:p>
        </p:txBody>
      </p:sp>
      <p:sp>
        <p:nvSpPr>
          <p:cNvPr id="13" name="Text Placeholder 10">
            <a:extLst>
              <a:ext uri="{FF2B5EF4-FFF2-40B4-BE49-F238E27FC236}">
                <a16:creationId xmlns:a16="http://schemas.microsoft.com/office/drawing/2014/main" id="{9A68A67D-EC1A-404C-B52A-2414D64FB8CE}"/>
              </a:ext>
            </a:extLst>
          </p:cNvPr>
          <p:cNvSpPr txBox="1">
            <a:spLocks/>
          </p:cNvSpPr>
          <p:nvPr/>
        </p:nvSpPr>
        <p:spPr>
          <a:xfrm>
            <a:off x="7446925" y="3992078"/>
            <a:ext cx="1557054" cy="1273720"/>
          </a:xfrm>
          <a:prstGeom prst="rect">
            <a:avLst/>
          </a:prstGeom>
        </p:spPr>
        <p:txBody>
          <a:bodyPr vert="horz" lIns="91440" tIns="45720" rIns="91440" bIns="45720" rtlCol="0">
            <a:noAutofit/>
          </a:bodyPr>
          <a:lstStyle>
            <a:lvl1pPr marL="285750" indent="-285750" algn="l" defTabSz="457200" rtl="0" eaLnBrk="1" latinLnBrk="0" hangingPunct="1">
              <a:lnSpc>
                <a:spcPct val="100000"/>
              </a:lnSpc>
              <a:spcBef>
                <a:spcPts val="0"/>
              </a:spcBef>
              <a:spcAft>
                <a:spcPts val="600"/>
              </a:spcAft>
              <a:buClr>
                <a:schemeClr val="accent4"/>
              </a:buClr>
              <a:buFont typeface="System Font Regular"/>
              <a:buChar char="+"/>
              <a:defRPr sz="1000" b="1" i="0" kern="0" cap="all" spc="50" baseline="0">
                <a:solidFill>
                  <a:srgbClr val="54585A"/>
                </a:solidFill>
                <a:latin typeface="Calibri" panose="020F0502020204030204" pitchFamily="34" charset="0"/>
                <a:ea typeface="+mn-ea"/>
                <a:cs typeface="Calibri" panose="020F0502020204030204" pitchFamily="34" charset="0"/>
              </a:defRPr>
            </a:lvl1pPr>
            <a:lvl2pPr marL="571500" indent="-285750" algn="ctr" defTabSz="457200" rtl="0" eaLnBrk="1" latinLnBrk="0" hangingPunct="1">
              <a:lnSpc>
                <a:spcPct val="100000"/>
              </a:lnSpc>
              <a:spcBef>
                <a:spcPts val="0"/>
              </a:spcBef>
              <a:spcAft>
                <a:spcPts val="600"/>
              </a:spcAft>
              <a:buClr>
                <a:schemeClr val="accent4"/>
              </a:buClr>
              <a:buFont typeface="System Font Regular"/>
              <a:buChar char="–"/>
              <a:tabLst/>
              <a:defRPr sz="1400" kern="0">
                <a:solidFill>
                  <a:schemeClr val="tx1"/>
                </a:solidFill>
                <a:latin typeface="Calibri" panose="020F0502020204030204" pitchFamily="34" charset="0"/>
                <a:ea typeface="+mn-ea"/>
                <a:cs typeface="Calibri" panose="020F0502020204030204" pitchFamily="34" charset="0"/>
              </a:defRPr>
            </a:lvl2pPr>
            <a:lvl3pPr marL="804863" indent="-233363" algn="ctr" defTabSz="457200" rtl="0" eaLnBrk="1" latinLnBrk="0" hangingPunct="1">
              <a:lnSpc>
                <a:spcPct val="100000"/>
              </a:lnSpc>
              <a:spcBef>
                <a:spcPts val="0"/>
              </a:spcBef>
              <a:spcAft>
                <a:spcPts val="600"/>
              </a:spcAft>
              <a:buClr>
                <a:schemeClr val="accent4"/>
              </a:buClr>
              <a:buFont typeface="Arial" panose="020B0604020202020204" pitchFamily="34" charset="0"/>
              <a:buChar char="•"/>
              <a:tabLst/>
              <a:defRPr sz="1400" kern="0">
                <a:solidFill>
                  <a:schemeClr val="tx1"/>
                </a:solidFill>
                <a:latin typeface="Calibri" panose="020F0502020204030204" pitchFamily="34" charset="0"/>
                <a:ea typeface="+mn-ea"/>
                <a:cs typeface="Calibri" panose="020F0502020204030204" pitchFamily="34" charset="0"/>
              </a:defRPr>
            </a:lvl3pPr>
            <a:lvl4pPr marL="1036638" indent="-231775" algn="ctr" defTabSz="457200" rtl="0" eaLnBrk="1" latinLnBrk="0" hangingPunct="1">
              <a:lnSpc>
                <a:spcPct val="100000"/>
              </a:lnSpc>
              <a:spcBef>
                <a:spcPts val="0"/>
              </a:spcBef>
              <a:spcAft>
                <a:spcPts val="600"/>
              </a:spcAft>
              <a:buClr>
                <a:schemeClr val="accent4"/>
              </a:buClr>
              <a:buFont typeface="Courier New" panose="02070309020205020404" pitchFamily="49" charset="0"/>
              <a:buChar char="o"/>
              <a:tabLst/>
              <a:defRPr sz="1200" kern="0">
                <a:solidFill>
                  <a:schemeClr val="tx1"/>
                </a:solidFill>
                <a:latin typeface="Calibri" panose="020F0502020204030204" pitchFamily="34" charset="0"/>
                <a:ea typeface="+mn-ea"/>
                <a:cs typeface="Calibri" panose="020F0502020204030204" pitchFamily="34" charset="0"/>
              </a:defRPr>
            </a:lvl4pPr>
            <a:lvl5pPr marL="1260475" indent="-223838" algn="ctr" defTabSz="457200" rtl="0" eaLnBrk="1" latinLnBrk="0" hangingPunct="1">
              <a:lnSpc>
                <a:spcPct val="100000"/>
              </a:lnSpc>
              <a:spcBef>
                <a:spcPts val="0"/>
              </a:spcBef>
              <a:spcAft>
                <a:spcPts val="600"/>
              </a:spcAft>
              <a:buClr>
                <a:schemeClr val="accent4"/>
              </a:buClr>
              <a:buFont typeface="Wingdings" pitchFamily="2" charset="2"/>
              <a:buChar char="§"/>
              <a:tabLst/>
              <a:defRPr sz="1200" kern="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effectLst/>
                <a:latin typeface="Calibri" panose="020F0502020204030204" pitchFamily="34" charset="0"/>
                <a:ea typeface="Times New Roman" panose="02020603050405020304" pitchFamily="18" charset="0"/>
                <a:cs typeface="Calibri" panose="020F0502020204030204" pitchFamily="34" charset="0"/>
              </a:rPr>
              <a:t>Hines has been gathering scenarios sets for teaching purposes </a:t>
            </a:r>
            <a:r>
              <a:rPr lang="en-US" sz="1200" dirty="0">
                <a:ea typeface="Times New Roman" panose="02020603050405020304" pitchFamily="18" charset="0"/>
              </a:rPr>
              <a:t> </a:t>
            </a:r>
          </a:p>
          <a:p>
            <a:endParaRPr lang="en-US" sz="1200" dirty="0"/>
          </a:p>
        </p:txBody>
      </p:sp>
    </p:spTree>
    <p:extLst>
      <p:ext uri="{BB962C8B-B14F-4D97-AF65-F5344CB8AC3E}">
        <p14:creationId xmlns:p14="http://schemas.microsoft.com/office/powerpoint/2010/main" val="14668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9AC5-704D-4BAE-99CD-C24FBB441C14}"/>
              </a:ext>
            </a:extLst>
          </p:cNvPr>
          <p:cNvSpPr>
            <a:spLocks noGrp="1"/>
          </p:cNvSpPr>
          <p:nvPr>
            <p:ph type="title"/>
          </p:nvPr>
        </p:nvSpPr>
        <p:spPr>
          <a:xfrm>
            <a:off x="481331" y="1"/>
            <a:ext cx="8181339" cy="983226"/>
          </a:xfrm>
        </p:spPr>
        <p:txBody>
          <a:bodyPr anchor="ctr">
            <a:normAutofit/>
          </a:bodyPr>
          <a:lstStyle/>
          <a:p>
            <a:r>
              <a:rPr lang="en-US" dirty="0"/>
              <a:t>Archetype Fit Table Example</a:t>
            </a:r>
          </a:p>
        </p:txBody>
      </p:sp>
      <p:graphicFrame>
        <p:nvGraphicFramePr>
          <p:cNvPr id="6" name="Content Placeholder 5">
            <a:extLst>
              <a:ext uri="{FF2B5EF4-FFF2-40B4-BE49-F238E27FC236}">
                <a16:creationId xmlns:a16="http://schemas.microsoft.com/office/drawing/2014/main" id="{5DA732CC-DA9A-4DAD-84A9-C2266EE0E6BF}"/>
              </a:ext>
            </a:extLst>
          </p:cNvPr>
          <p:cNvGraphicFramePr>
            <a:graphicFrameLocks noGrp="1"/>
          </p:cNvGraphicFramePr>
          <p:nvPr>
            <p:ph idx="1"/>
            <p:extLst>
              <p:ext uri="{D42A27DB-BD31-4B8C-83A1-F6EECF244321}">
                <p14:modId xmlns:p14="http://schemas.microsoft.com/office/powerpoint/2010/main" val="1263080341"/>
              </p:ext>
            </p:extLst>
          </p:nvPr>
        </p:nvGraphicFramePr>
        <p:xfrm>
          <a:off x="481331" y="830317"/>
          <a:ext cx="8181340" cy="5519374"/>
        </p:xfrm>
        <a:graphic>
          <a:graphicData uri="http://schemas.openxmlformats.org/drawingml/2006/table">
            <a:tbl>
              <a:tblPr firstRow="1" firstCol="1" bandRow="1">
                <a:noFill/>
                <a:tableStyleId>{5C22544A-7EE6-4342-B048-85BDC9FD1C3A}</a:tableStyleId>
              </a:tblPr>
              <a:tblGrid>
                <a:gridCol w="5467524">
                  <a:extLst>
                    <a:ext uri="{9D8B030D-6E8A-4147-A177-3AD203B41FA5}">
                      <a16:colId xmlns:a16="http://schemas.microsoft.com/office/drawing/2014/main" val="2460413364"/>
                    </a:ext>
                  </a:extLst>
                </a:gridCol>
                <a:gridCol w="1515600">
                  <a:extLst>
                    <a:ext uri="{9D8B030D-6E8A-4147-A177-3AD203B41FA5}">
                      <a16:colId xmlns:a16="http://schemas.microsoft.com/office/drawing/2014/main" val="956205851"/>
                    </a:ext>
                  </a:extLst>
                </a:gridCol>
                <a:gridCol w="1198216">
                  <a:extLst>
                    <a:ext uri="{9D8B030D-6E8A-4147-A177-3AD203B41FA5}">
                      <a16:colId xmlns:a16="http://schemas.microsoft.com/office/drawing/2014/main" val="3635929201"/>
                    </a:ext>
                  </a:extLst>
                </a:gridCol>
              </a:tblGrid>
              <a:tr h="888427">
                <a:tc>
                  <a:txBody>
                    <a:bodyPr/>
                    <a:lstStyle/>
                    <a:p>
                      <a:pPr marL="0" marR="0">
                        <a:lnSpc>
                          <a:spcPct val="107000"/>
                        </a:lnSpc>
                        <a:spcBef>
                          <a:spcPts val="0"/>
                        </a:spcBef>
                        <a:spcAft>
                          <a:spcPts val="0"/>
                        </a:spcAft>
                      </a:pPr>
                      <a:r>
                        <a:rPr lang="en-US" sz="1400" b="0" cap="none" spc="60" dirty="0">
                          <a:solidFill>
                            <a:schemeClr val="bg1"/>
                          </a:solidFill>
                          <a:effectLst/>
                        </a:rPr>
                        <a:t>Chemical Industry (Dow Chemical)</a:t>
                      </a:r>
                      <a:br>
                        <a:rPr lang="en-US" sz="1400" b="0" cap="none" spc="60" dirty="0">
                          <a:solidFill>
                            <a:schemeClr val="bg1"/>
                          </a:solidFill>
                          <a:effectLst/>
                        </a:rPr>
                      </a:br>
                      <a:r>
                        <a:rPr lang="en-US" sz="1400" b="0" cap="none" spc="60" dirty="0">
                          <a:solidFill>
                            <a:schemeClr val="bg1"/>
                          </a:solidFill>
                          <a:effectLst/>
                        </a:rPr>
                        <a:t>2004- 2020</a:t>
                      </a:r>
                    </a:p>
                  </a:txBody>
                  <a:tcPr marL="29710" marR="7437" marT="61365" marB="22854" anchor="ctr">
                    <a:lnL w="12700" cmpd="sng">
                      <a:noFill/>
                    </a:lnL>
                    <a:lnR w="12700" cmpd="sng">
                      <a:noFill/>
                    </a:lnR>
                    <a:lnT w="12700" cap="flat" cmpd="sng" algn="ctr">
                      <a:noFill/>
                      <a:prstDash val="solid"/>
                    </a:lnT>
                    <a:lnB w="38100" cmpd="sng">
                      <a:noFill/>
                    </a:lnB>
                    <a:solidFill>
                      <a:schemeClr val="accent1"/>
                    </a:solidFill>
                  </a:tcPr>
                </a:tc>
                <a:tc>
                  <a:txBody>
                    <a:bodyPr/>
                    <a:lstStyle/>
                    <a:p>
                      <a:pPr marL="0" marR="0">
                        <a:lnSpc>
                          <a:spcPct val="107000"/>
                        </a:lnSpc>
                        <a:spcBef>
                          <a:spcPts val="0"/>
                        </a:spcBef>
                        <a:spcAft>
                          <a:spcPts val="0"/>
                        </a:spcAft>
                      </a:pPr>
                      <a:r>
                        <a:rPr lang="en-US" sz="1400" b="0" cap="none" spc="60">
                          <a:solidFill>
                            <a:schemeClr val="bg1"/>
                          </a:solidFill>
                          <a:effectLst/>
                        </a:rPr>
                        <a:t>Archetype</a:t>
                      </a:r>
                      <a:endParaRPr lang="en-US" sz="1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10" marR="7437" marT="61365" marB="22854" anchor="ctr">
                    <a:lnL w="12700" cmpd="sng">
                      <a:noFill/>
                    </a:lnL>
                    <a:lnR w="12700" cmpd="sng">
                      <a:noFill/>
                    </a:lnR>
                    <a:lnT w="12700" cap="flat" cmpd="sng" algn="ctr">
                      <a:noFill/>
                      <a:prstDash val="solid"/>
                    </a:lnT>
                    <a:lnB w="38100" cmpd="sng">
                      <a:noFill/>
                    </a:lnB>
                    <a:solidFill>
                      <a:schemeClr val="accent1"/>
                    </a:solidFill>
                  </a:tcPr>
                </a:tc>
                <a:tc>
                  <a:txBody>
                    <a:bodyPr/>
                    <a:lstStyle/>
                    <a:p>
                      <a:pPr marL="0" marR="0">
                        <a:lnSpc>
                          <a:spcPct val="107000"/>
                        </a:lnSpc>
                        <a:spcBef>
                          <a:spcPts val="0"/>
                        </a:spcBef>
                        <a:spcAft>
                          <a:spcPts val="0"/>
                        </a:spcAft>
                      </a:pPr>
                      <a:r>
                        <a:rPr lang="en-US" sz="1400" b="0" cap="none" spc="60">
                          <a:solidFill>
                            <a:schemeClr val="bg1"/>
                          </a:solidFill>
                          <a:effectLst/>
                        </a:rPr>
                        <a:t>Scenario fit to Archetype  </a:t>
                      </a:r>
                    </a:p>
                    <a:p>
                      <a:pPr marL="0" marR="13335">
                        <a:lnSpc>
                          <a:spcPct val="107000"/>
                        </a:lnSpc>
                        <a:spcBef>
                          <a:spcPts val="0"/>
                        </a:spcBef>
                        <a:spcAft>
                          <a:spcPts val="0"/>
                        </a:spcAft>
                      </a:pPr>
                      <a:r>
                        <a:rPr lang="en-US" sz="1400" b="0" cap="none" spc="60">
                          <a:solidFill>
                            <a:schemeClr val="bg1"/>
                          </a:solidFill>
                          <a:effectLst/>
                        </a:rPr>
                        <a:t>(Hi, Med, Lo)</a:t>
                      </a:r>
                      <a:endParaRPr lang="en-US" sz="1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10" marR="7437" marT="61365" marB="22854" anchor="ctr">
                    <a:lnL w="12700" cmpd="sng">
                      <a:noFill/>
                    </a:lnL>
                    <a:lnR w="12700" cmpd="sng">
                      <a:noFill/>
                    </a:lnR>
                    <a:lnT w="12700" cap="flat" cmpd="sng" algn="ctr">
                      <a:noFill/>
                      <a:prstDash val="solid"/>
                    </a:lnT>
                    <a:lnB w="38100" cmpd="sng">
                      <a:noFill/>
                    </a:lnB>
                    <a:solidFill>
                      <a:schemeClr val="accent1"/>
                    </a:solidFill>
                  </a:tcPr>
                </a:tc>
                <a:extLst>
                  <a:ext uri="{0D108BD9-81ED-4DB2-BD59-A6C34878D82A}">
                    <a16:rowId xmlns:a16="http://schemas.microsoft.com/office/drawing/2014/main" val="1146189118"/>
                  </a:ext>
                </a:extLst>
              </a:tr>
              <a:tr h="449158">
                <a:tc>
                  <a:txBody>
                    <a:bodyPr/>
                    <a:lstStyle/>
                    <a:p>
                      <a:pPr marL="0" marR="0">
                        <a:lnSpc>
                          <a:spcPct val="107000"/>
                        </a:lnSpc>
                        <a:spcBef>
                          <a:spcPts val="0"/>
                        </a:spcBef>
                        <a:spcAft>
                          <a:spcPts val="0"/>
                        </a:spcAft>
                      </a:pPr>
                      <a:r>
                        <a:rPr lang="en-US" sz="1100" b="1" i="1" cap="none" spc="0">
                          <a:solidFill>
                            <a:schemeClr val="tx1"/>
                          </a:solidFill>
                          <a:effectLst/>
                        </a:rPr>
                        <a:t>Conventional Wisdom</a:t>
                      </a:r>
                    </a:p>
                    <a:p>
                      <a:pPr marL="342900" marR="0" lvl="0" indent="-342900">
                        <a:spcBef>
                          <a:spcPts val="0"/>
                        </a:spcBef>
                        <a:spcAft>
                          <a:spcPts val="0"/>
                        </a:spcAft>
                        <a:buFont typeface="Symbol" panose="05050102010706020507" pitchFamily="18" charset="2"/>
                        <a:buChar char=""/>
                      </a:pPr>
                      <a:r>
                        <a:rPr lang="en-US" sz="1100" b="1" cap="none" spc="0">
                          <a:solidFill>
                            <a:schemeClr val="tx1"/>
                          </a:solidFill>
                          <a:effectLst/>
                        </a:rPr>
                        <a:t>Described in 24 statements based on research and interviews with leadership </a:t>
                      </a:r>
                      <a:endParaRPr lang="en-US" sz="1100" b="1"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710" marR="7437" marT="61365" marB="22854">
                    <a:lnL w="12700" cmpd="sng">
                      <a:noFill/>
                      <a:prstDash val="solid"/>
                    </a:lnL>
                    <a:lnR w="12700" cmpd="sng">
                      <a:noFill/>
                      <a:prstDash val="solid"/>
                    </a:lnR>
                    <a:lnT w="38100" cmpd="sng">
                      <a:noFill/>
                    </a:lnT>
                    <a:lnB w="12700" cap="flat" cmpd="sng" algn="ctr">
                      <a:noFill/>
                      <a:prstDash val="solid"/>
                    </a:lnB>
                    <a:noFill/>
                  </a:tcPr>
                </a:tc>
                <a:tc>
                  <a:txBody>
                    <a:bodyPr/>
                    <a:lstStyle/>
                    <a:p>
                      <a:pPr marL="0" marR="0">
                        <a:lnSpc>
                          <a:spcPct val="107000"/>
                        </a:lnSpc>
                        <a:spcBef>
                          <a:spcPts val="0"/>
                        </a:spcBef>
                        <a:spcAft>
                          <a:spcPts val="0"/>
                        </a:spcAft>
                      </a:pPr>
                      <a:r>
                        <a:rPr lang="en-US" sz="1050" cap="none" spc="0">
                          <a:solidFill>
                            <a:schemeClr val="tx1"/>
                          </a:solidFill>
                          <a:effectLst/>
                        </a:rPr>
                        <a:t>Baseline/Collapse</a:t>
                      </a:r>
                      <a:endParaRPr lang="en-US" sz="105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10" marR="7437" marT="61365" marB="22854">
                    <a:lnL w="12700" cmpd="sng">
                      <a:noFill/>
                      <a:prstDash val="solid"/>
                    </a:lnL>
                    <a:lnR w="12700" cmpd="sng">
                      <a:noFill/>
                      <a:prstDash val="solid"/>
                    </a:lnR>
                    <a:lnT w="38100" cmpd="sng">
                      <a:noFill/>
                    </a:lnT>
                    <a:lnB w="12700" cap="flat" cmpd="sng" algn="ctr">
                      <a:noFill/>
                      <a:prstDash val="solid"/>
                    </a:lnB>
                    <a:noFill/>
                  </a:tcPr>
                </a:tc>
                <a:tc>
                  <a:txBody>
                    <a:bodyPr/>
                    <a:lstStyle/>
                    <a:p>
                      <a:pPr marL="0" marR="13335">
                        <a:lnSpc>
                          <a:spcPct val="107000"/>
                        </a:lnSpc>
                        <a:spcBef>
                          <a:spcPts val="0"/>
                        </a:spcBef>
                        <a:spcAft>
                          <a:spcPts val="0"/>
                        </a:spcAft>
                      </a:pPr>
                      <a:r>
                        <a:rPr lang="en-US" sz="1050" cap="none" spc="0">
                          <a:solidFill>
                            <a:schemeClr val="tx1"/>
                          </a:solidFill>
                          <a:effectLst/>
                        </a:rPr>
                        <a:t>Hi</a:t>
                      </a:r>
                      <a:endParaRPr lang="en-US" sz="105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10" marR="7437" marT="61365" marB="22854">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502564088"/>
                  </a:ext>
                </a:extLst>
              </a:tr>
              <a:tr h="1287874">
                <a:tc>
                  <a:txBody>
                    <a:bodyPr/>
                    <a:lstStyle/>
                    <a:p>
                      <a:pPr marL="0" marR="0">
                        <a:lnSpc>
                          <a:spcPct val="107000"/>
                        </a:lnSpc>
                        <a:spcBef>
                          <a:spcPts val="0"/>
                        </a:spcBef>
                        <a:spcAft>
                          <a:spcPts val="0"/>
                        </a:spcAft>
                      </a:pPr>
                      <a:r>
                        <a:rPr lang="en-US" sz="1100" b="1" i="1" cap="none" spc="0">
                          <a:solidFill>
                            <a:schemeClr val="tx1"/>
                          </a:solidFill>
                          <a:effectLst/>
                        </a:rPr>
                        <a:t>Hydrocarbons Rule </a:t>
                      </a:r>
                    </a:p>
                    <a:p>
                      <a:pPr marL="342900" marR="0" lvl="0" indent="-342900">
                        <a:spcBef>
                          <a:spcPts val="0"/>
                        </a:spcBef>
                        <a:spcAft>
                          <a:spcPts val="0"/>
                        </a:spcAft>
                        <a:buFont typeface="Symbol" panose="05050102010706020507" pitchFamily="18" charset="2"/>
                        <a:buChar char=""/>
                      </a:pPr>
                      <a:r>
                        <a:rPr lang="en-US" sz="1100" b="1" cap="none" spc="0">
                          <a:solidFill>
                            <a:schemeClr val="tx1"/>
                          </a:solidFill>
                          <a:effectLst/>
                        </a:rPr>
                        <a:t>Caspian oil comes online, creating vast new sources of supply</a:t>
                      </a:r>
                    </a:p>
                    <a:p>
                      <a:pPr marL="342900" marR="0" lvl="0" indent="-342900">
                        <a:spcBef>
                          <a:spcPts val="0"/>
                        </a:spcBef>
                        <a:spcAft>
                          <a:spcPts val="0"/>
                        </a:spcAft>
                        <a:buFont typeface="Symbol" panose="05050102010706020507" pitchFamily="18" charset="2"/>
                        <a:buChar char=""/>
                      </a:pPr>
                      <a:r>
                        <a:rPr lang="en-US" sz="1100" b="1" cap="none" spc="0">
                          <a:solidFill>
                            <a:schemeClr val="tx1"/>
                          </a:solidFill>
                          <a:effectLst/>
                        </a:rPr>
                        <a:t>Russia and Central Asian firms develop industry, focus on exports to Europe first</a:t>
                      </a:r>
                    </a:p>
                    <a:p>
                      <a:pPr marL="342900" marR="0" lvl="0" indent="-342900">
                        <a:spcBef>
                          <a:spcPts val="0"/>
                        </a:spcBef>
                        <a:spcAft>
                          <a:spcPts val="0"/>
                        </a:spcAft>
                        <a:buFont typeface="Symbol" panose="05050102010706020507" pitchFamily="18" charset="2"/>
                        <a:buChar char=""/>
                      </a:pPr>
                      <a:r>
                        <a:rPr lang="en-US" sz="1100" b="1" cap="none" spc="0">
                          <a:solidFill>
                            <a:schemeClr val="tx1"/>
                          </a:solidFill>
                          <a:effectLst/>
                        </a:rPr>
                        <a:t>Major US and European players can no longer compete in Europe, losing market share in N. America</a:t>
                      </a:r>
                    </a:p>
                    <a:p>
                      <a:pPr marL="342900" marR="0" lvl="0" indent="-342900">
                        <a:spcBef>
                          <a:spcPts val="0"/>
                        </a:spcBef>
                        <a:spcAft>
                          <a:spcPts val="0"/>
                        </a:spcAft>
                        <a:buFont typeface="Symbol" panose="05050102010706020507" pitchFamily="18" charset="2"/>
                        <a:buChar char=""/>
                      </a:pPr>
                      <a:r>
                        <a:rPr lang="en-US" sz="1100" b="1" cap="none" spc="0">
                          <a:solidFill>
                            <a:schemeClr val="tx1"/>
                          </a:solidFill>
                          <a:effectLst/>
                        </a:rPr>
                        <a:t>By 2020, the main production centers for chemicals are in the Middle East, Russia, and Central Asia</a:t>
                      </a:r>
                      <a:endParaRPr lang="en-US" sz="1100" b="1" cap="none" spc="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710" marR="7437" marT="61365" marB="228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0"/>
                        </a:spcAft>
                      </a:pPr>
                      <a:r>
                        <a:rPr lang="en-US" sz="1050" cap="none" spc="0">
                          <a:solidFill>
                            <a:schemeClr val="tx1"/>
                          </a:solidFill>
                          <a:effectLst/>
                        </a:rPr>
                        <a:t>New Equilibrium</a:t>
                      </a:r>
                      <a:endParaRPr lang="en-US" sz="105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10" marR="7437" marT="61365" marB="228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13335">
                        <a:lnSpc>
                          <a:spcPct val="107000"/>
                        </a:lnSpc>
                        <a:spcBef>
                          <a:spcPts val="0"/>
                        </a:spcBef>
                        <a:spcAft>
                          <a:spcPts val="0"/>
                        </a:spcAft>
                      </a:pPr>
                      <a:r>
                        <a:rPr lang="en-US" sz="1050" cap="none" spc="0">
                          <a:solidFill>
                            <a:schemeClr val="tx1"/>
                          </a:solidFill>
                          <a:effectLst/>
                        </a:rPr>
                        <a:t>Hi</a:t>
                      </a:r>
                      <a:endParaRPr lang="en-US" sz="105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10" marR="7437" marT="61365" marB="228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23981190"/>
                  </a:ext>
                </a:extLst>
              </a:tr>
              <a:tr h="1287874">
                <a:tc>
                  <a:txBody>
                    <a:bodyPr/>
                    <a:lstStyle/>
                    <a:p>
                      <a:pPr marL="0" marR="0">
                        <a:lnSpc>
                          <a:spcPct val="107000"/>
                        </a:lnSpc>
                        <a:spcBef>
                          <a:spcPts val="0"/>
                        </a:spcBef>
                        <a:spcAft>
                          <a:spcPts val="0"/>
                        </a:spcAft>
                      </a:pPr>
                      <a:r>
                        <a:rPr lang="en-US" sz="1100" b="1" i="1" cap="none" spc="0" dirty="0">
                          <a:solidFill>
                            <a:schemeClr val="tx1"/>
                          </a:solidFill>
                          <a:effectLst/>
                        </a:rPr>
                        <a:t>Emerging Markets Rewrite the Rules</a:t>
                      </a:r>
                    </a:p>
                    <a:p>
                      <a:pPr marL="342900" marR="0" lvl="0" indent="-342900">
                        <a:spcBef>
                          <a:spcPts val="0"/>
                        </a:spcBef>
                        <a:spcAft>
                          <a:spcPts val="0"/>
                        </a:spcAft>
                        <a:buFont typeface="Symbol" panose="05050102010706020507" pitchFamily="18" charset="2"/>
                        <a:buChar char=""/>
                      </a:pPr>
                      <a:r>
                        <a:rPr lang="en-US" sz="1100" b="1" cap="none" spc="0" dirty="0">
                          <a:solidFill>
                            <a:schemeClr val="tx1"/>
                          </a:solidFill>
                          <a:effectLst/>
                        </a:rPr>
                        <a:t>Asian players become skilled at reverse-engineering specialty chemicals and exporting cheaper versions</a:t>
                      </a:r>
                    </a:p>
                    <a:p>
                      <a:pPr marL="342900" marR="0" lvl="0" indent="-342900">
                        <a:spcBef>
                          <a:spcPts val="0"/>
                        </a:spcBef>
                        <a:spcAft>
                          <a:spcPts val="0"/>
                        </a:spcAft>
                        <a:buFont typeface="Symbol" panose="05050102010706020507" pitchFamily="18" charset="2"/>
                        <a:buChar char=""/>
                      </a:pPr>
                      <a:r>
                        <a:rPr lang="en-US" sz="1100" b="1" cap="none" spc="0" dirty="0">
                          <a:solidFill>
                            <a:schemeClr val="tx1"/>
                          </a:solidFill>
                          <a:effectLst/>
                        </a:rPr>
                        <a:t>Asian players gradually achieve scale required to compete on price in commodity products</a:t>
                      </a:r>
                    </a:p>
                    <a:p>
                      <a:pPr marL="342900" marR="0" lvl="0" indent="-342900">
                        <a:spcBef>
                          <a:spcPts val="0"/>
                        </a:spcBef>
                        <a:spcAft>
                          <a:spcPts val="0"/>
                        </a:spcAft>
                        <a:buFont typeface="Symbol" panose="05050102010706020507" pitchFamily="18" charset="2"/>
                        <a:buChar char=""/>
                      </a:pPr>
                      <a:r>
                        <a:rPr lang="en-US" sz="1100" b="1" cap="none" spc="0" dirty="0">
                          <a:solidFill>
                            <a:schemeClr val="tx1"/>
                          </a:solidFill>
                          <a:effectLst/>
                        </a:rPr>
                        <a:t>In serving local markets, Asian players create new cost-effective, innovative solutions that become successful exports to the West</a:t>
                      </a:r>
                    </a:p>
                    <a:p>
                      <a:pPr marL="342900" marR="0" lvl="0" indent="-342900">
                        <a:spcBef>
                          <a:spcPts val="0"/>
                        </a:spcBef>
                        <a:spcAft>
                          <a:spcPts val="0"/>
                        </a:spcAft>
                        <a:buFont typeface="Symbol" panose="05050102010706020507" pitchFamily="18" charset="2"/>
                        <a:buChar char=""/>
                      </a:pPr>
                      <a:r>
                        <a:rPr lang="en-US" sz="1100" b="1" cap="none" spc="0" dirty="0">
                          <a:solidFill>
                            <a:schemeClr val="tx1"/>
                          </a:solidFill>
                          <a:effectLst/>
                        </a:rPr>
                        <a:t>By 2020, Asian players threaten to dominate global growth</a:t>
                      </a:r>
                      <a:endParaRPr lang="en-US" sz="1100" b="1"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710" marR="7437" marT="61365" marB="2285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nSpc>
                          <a:spcPct val="107000"/>
                        </a:lnSpc>
                        <a:spcBef>
                          <a:spcPts val="0"/>
                        </a:spcBef>
                        <a:spcAft>
                          <a:spcPts val="0"/>
                        </a:spcAft>
                      </a:pPr>
                      <a:r>
                        <a:rPr lang="en-US" sz="1050" cap="none" spc="0">
                          <a:solidFill>
                            <a:schemeClr val="tx1"/>
                          </a:solidFill>
                          <a:effectLst/>
                        </a:rPr>
                        <a:t>New Equilibrium</a:t>
                      </a:r>
                      <a:endParaRPr lang="en-US" sz="105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10" marR="7437" marT="61365" marB="2285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13335">
                        <a:lnSpc>
                          <a:spcPct val="107000"/>
                        </a:lnSpc>
                        <a:spcBef>
                          <a:spcPts val="0"/>
                        </a:spcBef>
                        <a:spcAft>
                          <a:spcPts val="0"/>
                        </a:spcAft>
                      </a:pPr>
                      <a:r>
                        <a:rPr lang="en-US" sz="1050" cap="none" spc="0">
                          <a:solidFill>
                            <a:schemeClr val="tx1"/>
                          </a:solidFill>
                          <a:effectLst/>
                        </a:rPr>
                        <a:t>Hi</a:t>
                      </a:r>
                      <a:endParaRPr lang="en-US" sz="105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10" marR="7437" marT="61365" marB="22854">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632986821"/>
                  </a:ext>
                </a:extLst>
              </a:tr>
              <a:tr h="1456828">
                <a:tc>
                  <a:txBody>
                    <a:bodyPr/>
                    <a:lstStyle/>
                    <a:p>
                      <a:pPr marL="0" marR="0">
                        <a:lnSpc>
                          <a:spcPct val="107000"/>
                        </a:lnSpc>
                        <a:spcBef>
                          <a:spcPts val="0"/>
                        </a:spcBef>
                        <a:spcAft>
                          <a:spcPts val="0"/>
                        </a:spcAft>
                      </a:pPr>
                      <a:r>
                        <a:rPr lang="en-US" sz="1100" b="1" i="1" cap="none" spc="0" dirty="0">
                          <a:solidFill>
                            <a:schemeClr val="tx1"/>
                          </a:solidFill>
                          <a:effectLst/>
                        </a:rPr>
                        <a:t>The Next Envelope</a:t>
                      </a:r>
                    </a:p>
                    <a:p>
                      <a:pPr marL="342900" marR="0" lvl="0" indent="-342900">
                        <a:spcBef>
                          <a:spcPts val="0"/>
                        </a:spcBef>
                        <a:spcAft>
                          <a:spcPts val="0"/>
                        </a:spcAft>
                        <a:buFont typeface="Symbol" panose="05050102010706020507" pitchFamily="18" charset="2"/>
                        <a:buChar char=""/>
                      </a:pPr>
                      <a:r>
                        <a:rPr lang="en-US" sz="1100" b="1" cap="none" spc="0" dirty="0">
                          <a:solidFill>
                            <a:schemeClr val="tx1"/>
                          </a:solidFill>
                          <a:effectLst/>
                        </a:rPr>
                        <a:t>Emerging technologies begin to converge: exciting new findings at intersections of nanotech, biotech, infotech, and chemistry</a:t>
                      </a:r>
                    </a:p>
                    <a:p>
                      <a:pPr marL="342900" marR="0" lvl="0" indent="-342900">
                        <a:spcBef>
                          <a:spcPts val="0"/>
                        </a:spcBef>
                        <a:spcAft>
                          <a:spcPts val="0"/>
                        </a:spcAft>
                        <a:buFont typeface="Symbol" panose="05050102010706020507" pitchFamily="18" charset="2"/>
                        <a:buChar char=""/>
                      </a:pPr>
                      <a:r>
                        <a:rPr lang="en-US" sz="1100" b="1" cap="none" spc="0" dirty="0">
                          <a:solidFill>
                            <a:schemeClr val="tx1"/>
                          </a:solidFill>
                          <a:effectLst/>
                        </a:rPr>
                        <a:t>Rising environmental movement and regulations force attention on green solutions</a:t>
                      </a:r>
                    </a:p>
                    <a:p>
                      <a:pPr marL="342900" marR="0" lvl="0" indent="-342900">
                        <a:spcBef>
                          <a:spcPts val="0"/>
                        </a:spcBef>
                        <a:spcAft>
                          <a:spcPts val="0"/>
                        </a:spcAft>
                        <a:buFont typeface="Symbol" panose="05050102010706020507" pitchFamily="18" charset="2"/>
                        <a:buChar char=""/>
                      </a:pPr>
                      <a:r>
                        <a:rPr lang="en-US" sz="1100" b="1" cap="none" spc="0" dirty="0">
                          <a:solidFill>
                            <a:schemeClr val="tx1"/>
                          </a:solidFill>
                          <a:effectLst/>
                        </a:rPr>
                        <a:t>Major breakthroughs in energy and alternative feedstocks reduces dependency on hydrocarbons</a:t>
                      </a:r>
                    </a:p>
                    <a:p>
                      <a:pPr marL="342900" marR="0" lvl="0" indent="-342900">
                        <a:spcBef>
                          <a:spcPts val="0"/>
                        </a:spcBef>
                        <a:spcAft>
                          <a:spcPts val="0"/>
                        </a:spcAft>
                        <a:buFont typeface="Symbol" panose="05050102010706020507" pitchFamily="18" charset="2"/>
                        <a:buChar char=""/>
                      </a:pPr>
                      <a:r>
                        <a:rPr lang="en-US" sz="1100" b="1" cap="none" spc="0" dirty="0">
                          <a:solidFill>
                            <a:schemeClr val="tx1"/>
                          </a:solidFill>
                          <a:effectLst/>
                        </a:rPr>
                        <a:t>By 2020, the chemicals industry is transformed into one of the most innovative areas of science and business, attracting talent and capital</a:t>
                      </a:r>
                      <a:endParaRPr lang="en-US" sz="1100" b="1" cap="none" spc="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9710" marR="7437" marT="61365" marB="228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0"/>
                        </a:spcAft>
                      </a:pPr>
                      <a:r>
                        <a:rPr lang="en-US" sz="1050" cap="none" spc="0">
                          <a:solidFill>
                            <a:schemeClr val="tx1"/>
                          </a:solidFill>
                          <a:effectLst/>
                        </a:rPr>
                        <a:t>Transformation</a:t>
                      </a:r>
                      <a:endParaRPr lang="en-US" sz="105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10" marR="7437" marT="61365" marB="228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13335">
                        <a:lnSpc>
                          <a:spcPct val="107000"/>
                        </a:lnSpc>
                        <a:spcBef>
                          <a:spcPts val="0"/>
                        </a:spcBef>
                        <a:spcAft>
                          <a:spcPts val="0"/>
                        </a:spcAft>
                      </a:pPr>
                      <a:r>
                        <a:rPr lang="en-US" sz="1050" cap="none" spc="0" dirty="0">
                          <a:solidFill>
                            <a:schemeClr val="tx1"/>
                          </a:solidFill>
                          <a:effectLst/>
                        </a:rPr>
                        <a:t>Hi</a:t>
                      </a:r>
                      <a:endParaRPr lang="en-US" sz="105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10" marR="7437" marT="61365" marB="228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458179821"/>
                  </a:ext>
                </a:extLst>
              </a:tr>
            </a:tbl>
          </a:graphicData>
        </a:graphic>
      </p:graphicFrame>
    </p:spTree>
    <p:extLst>
      <p:ext uri="{BB962C8B-B14F-4D97-AF65-F5344CB8AC3E}">
        <p14:creationId xmlns:p14="http://schemas.microsoft.com/office/powerpoint/2010/main" val="2067673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2D3F8B3-5479-4FC0-8357-238B7A3716A4}"/>
              </a:ext>
            </a:extLst>
          </p:cNvPr>
          <p:cNvGraphicFramePr>
            <a:graphicFrameLocks noGrp="1"/>
          </p:cNvGraphicFramePr>
          <p:nvPr>
            <p:ph sz="quarter" idx="13"/>
            <p:extLst>
              <p:ext uri="{D42A27DB-BD31-4B8C-83A1-F6EECF244321}">
                <p14:modId xmlns:p14="http://schemas.microsoft.com/office/powerpoint/2010/main" val="914202774"/>
              </p:ext>
            </p:extLst>
          </p:nvPr>
        </p:nvGraphicFramePr>
        <p:xfrm>
          <a:off x="5105400" y="75426"/>
          <a:ext cx="3684587" cy="6292500"/>
        </p:xfrm>
        <a:graphic>
          <a:graphicData uri="http://schemas.openxmlformats.org/drawingml/2006/table">
            <a:tbl>
              <a:tblPr firstRow="1" firstCol="1" bandRow="1">
                <a:tableStyleId>{5C22544A-7EE6-4342-B048-85BDC9FD1C3A}</a:tableStyleId>
              </a:tblPr>
              <a:tblGrid>
                <a:gridCol w="140323">
                  <a:extLst>
                    <a:ext uri="{9D8B030D-6E8A-4147-A177-3AD203B41FA5}">
                      <a16:colId xmlns:a16="http://schemas.microsoft.com/office/drawing/2014/main" val="1490929891"/>
                    </a:ext>
                  </a:extLst>
                </a:gridCol>
                <a:gridCol w="1718549">
                  <a:extLst>
                    <a:ext uri="{9D8B030D-6E8A-4147-A177-3AD203B41FA5}">
                      <a16:colId xmlns:a16="http://schemas.microsoft.com/office/drawing/2014/main" val="3188673248"/>
                    </a:ext>
                  </a:extLst>
                </a:gridCol>
                <a:gridCol w="561159">
                  <a:extLst>
                    <a:ext uri="{9D8B030D-6E8A-4147-A177-3AD203B41FA5}">
                      <a16:colId xmlns:a16="http://schemas.microsoft.com/office/drawing/2014/main" val="923553788"/>
                    </a:ext>
                  </a:extLst>
                </a:gridCol>
                <a:gridCol w="1264556">
                  <a:extLst>
                    <a:ext uri="{9D8B030D-6E8A-4147-A177-3AD203B41FA5}">
                      <a16:colId xmlns:a16="http://schemas.microsoft.com/office/drawing/2014/main" val="2821062150"/>
                    </a:ext>
                  </a:extLst>
                </a:gridCol>
              </a:tblGrid>
              <a:tr h="68824">
                <a:tc gridSpan="4">
                  <a:txBody>
                    <a:bodyPr/>
                    <a:lstStyle/>
                    <a:p>
                      <a:pPr marL="0" marR="0">
                        <a:lnSpc>
                          <a:spcPct val="107000"/>
                        </a:lnSpc>
                        <a:spcBef>
                          <a:spcPts val="0"/>
                        </a:spcBef>
                        <a:spcAft>
                          <a:spcPts val="0"/>
                        </a:spcAft>
                      </a:pPr>
                      <a:r>
                        <a:rPr lang="en-US" sz="450">
                          <a:effectLst/>
                        </a:rPr>
                        <a:t>Table x: Scenario Pathways</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0764334"/>
                  </a:ext>
                </a:extLst>
              </a:tr>
              <a:tr h="68824">
                <a:tc>
                  <a:txBody>
                    <a:bodyPr/>
                    <a:lstStyle/>
                    <a:p>
                      <a:pPr marL="0" marR="0">
                        <a:lnSpc>
                          <a:spcPct val="107000"/>
                        </a:lnSpc>
                        <a:spcBef>
                          <a:spcPts val="0"/>
                        </a:spcBef>
                        <a:spcAft>
                          <a:spcPts val="0"/>
                        </a:spcAft>
                      </a:pPr>
                      <a:r>
                        <a:rPr lang="en-US" sz="450">
                          <a:effectLst/>
                        </a:rPr>
                        <a:t>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Scenario Set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Timeframe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Pathway</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4213465204"/>
                  </a:ext>
                </a:extLst>
              </a:tr>
              <a:tr h="68824">
                <a:tc>
                  <a:txBody>
                    <a:bodyPr/>
                    <a:lstStyle/>
                    <a:p>
                      <a:pPr marL="0" marR="0">
                        <a:lnSpc>
                          <a:spcPct val="107000"/>
                        </a:lnSpc>
                        <a:spcBef>
                          <a:spcPts val="0"/>
                        </a:spcBef>
                        <a:spcAft>
                          <a:spcPts val="0"/>
                        </a:spcAft>
                      </a:pPr>
                      <a:r>
                        <a:rPr lang="en-US" sz="450">
                          <a:effectLst/>
                        </a:rPr>
                        <a:t>1</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Mont Fleur (Shell for S. Africa)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1992-2002</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B&gt;NE&gt;T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049139348"/>
                  </a:ext>
                </a:extLst>
              </a:tr>
              <a:tr h="68824">
                <a:tc>
                  <a:txBody>
                    <a:bodyPr/>
                    <a:lstStyle/>
                    <a:p>
                      <a:pPr marL="0" marR="0">
                        <a:lnSpc>
                          <a:spcPct val="107000"/>
                        </a:lnSpc>
                        <a:spcBef>
                          <a:spcPts val="0"/>
                        </a:spcBef>
                        <a:spcAft>
                          <a:spcPts val="0"/>
                        </a:spcAft>
                      </a:pPr>
                      <a:r>
                        <a:rPr lang="en-US" sz="450">
                          <a:effectLst/>
                        </a:rPr>
                        <a:t>2</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Higher Education: The California Case (Ogilvy/GBN)</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1993-2008</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659526765"/>
                  </a:ext>
                </a:extLst>
              </a:tr>
              <a:tr h="73726">
                <a:tc>
                  <a:txBody>
                    <a:bodyPr/>
                    <a:lstStyle/>
                    <a:p>
                      <a:pPr marL="0" marR="0">
                        <a:lnSpc>
                          <a:spcPct val="107000"/>
                        </a:lnSpc>
                        <a:spcBef>
                          <a:spcPts val="0"/>
                        </a:spcBef>
                        <a:spcAft>
                          <a:spcPts val="0"/>
                        </a:spcAft>
                      </a:pPr>
                      <a:r>
                        <a:rPr lang="en-US" sz="450">
                          <a:effectLst/>
                        </a:rPr>
                        <a:t>3</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Four Scenarios of State Government Services and Regulation in the Year 2010 (Bonnett and Olson)</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1994–2010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dirty="0">
                          <a:effectLst/>
                        </a:rPr>
                        <a:t>B&gt;NE</a:t>
                      </a:r>
                      <a:endParaRPr lang="en-US" sz="45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728767933"/>
                  </a:ext>
                </a:extLst>
              </a:tr>
              <a:tr h="68824">
                <a:tc>
                  <a:txBody>
                    <a:bodyPr/>
                    <a:lstStyle/>
                    <a:p>
                      <a:pPr marL="0" marR="0">
                        <a:lnSpc>
                          <a:spcPct val="107000"/>
                        </a:lnSpc>
                        <a:spcBef>
                          <a:spcPts val="0"/>
                        </a:spcBef>
                        <a:spcAft>
                          <a:spcPts val="0"/>
                        </a:spcAft>
                      </a:pPr>
                      <a:r>
                        <a:rPr lang="en-US" sz="450">
                          <a:effectLst/>
                        </a:rPr>
                        <a:t>4</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Your Health in 2010 (IAF)</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1996-2010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 &gt; 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877589886"/>
                  </a:ext>
                </a:extLst>
              </a:tr>
              <a:tr h="68824">
                <a:tc>
                  <a:txBody>
                    <a:bodyPr/>
                    <a:lstStyle/>
                    <a:p>
                      <a:pPr marL="0" marR="0">
                        <a:lnSpc>
                          <a:spcPct val="107000"/>
                        </a:lnSpc>
                        <a:spcBef>
                          <a:spcPts val="0"/>
                        </a:spcBef>
                        <a:spcAft>
                          <a:spcPts val="0"/>
                        </a:spcAft>
                      </a:pPr>
                      <a:r>
                        <a:rPr lang="en-US" sz="450">
                          <a:effectLst/>
                        </a:rPr>
                        <a:t>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Airforce 2025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1996-2025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B&gt;C/NE&gt;T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668663328"/>
                  </a:ext>
                </a:extLst>
              </a:tr>
              <a:tr h="68824">
                <a:tc>
                  <a:txBody>
                    <a:bodyPr/>
                    <a:lstStyle/>
                    <a:p>
                      <a:pPr marL="0" marR="0">
                        <a:lnSpc>
                          <a:spcPct val="107000"/>
                        </a:lnSpc>
                        <a:spcBef>
                          <a:spcPts val="0"/>
                        </a:spcBef>
                        <a:spcAft>
                          <a:spcPts val="0"/>
                        </a:spcAft>
                      </a:pPr>
                      <a:r>
                        <a:rPr lang="en-US" sz="450">
                          <a:effectLst/>
                        </a:rPr>
                        <a:t>6</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Virtual University Scenarios (Fred Hurst)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1998-????</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084764014"/>
                  </a:ext>
                </a:extLst>
              </a:tr>
              <a:tr h="68824">
                <a:tc>
                  <a:txBody>
                    <a:bodyPr/>
                    <a:lstStyle/>
                    <a:p>
                      <a:pPr marL="0" marR="0">
                        <a:lnSpc>
                          <a:spcPct val="107000"/>
                        </a:lnSpc>
                        <a:spcBef>
                          <a:spcPts val="0"/>
                        </a:spcBef>
                        <a:spcAft>
                          <a:spcPts val="0"/>
                        </a:spcAft>
                      </a:pPr>
                      <a:r>
                        <a:rPr lang="en-US" sz="450">
                          <a:effectLst/>
                        </a:rPr>
                        <a:t>7</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Four Futures for Hawaii</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1999-2030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B&gt;C&gt;EARLY 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722571651"/>
                  </a:ext>
                </a:extLst>
              </a:tr>
              <a:tr h="68824">
                <a:tc>
                  <a:txBody>
                    <a:bodyPr/>
                    <a:lstStyle/>
                    <a:p>
                      <a:pPr marL="0" marR="0">
                        <a:lnSpc>
                          <a:spcPct val="107000"/>
                        </a:lnSpc>
                        <a:spcBef>
                          <a:spcPts val="0"/>
                        </a:spcBef>
                        <a:spcAft>
                          <a:spcPts val="0"/>
                        </a:spcAft>
                      </a:pPr>
                      <a:r>
                        <a:rPr lang="en-US" sz="450">
                          <a:effectLst/>
                        </a:rPr>
                        <a:t>8</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dirty="0">
                          <a:effectLst/>
                        </a:rPr>
                        <a:t>Environmental Futures (SPRU) </a:t>
                      </a:r>
                      <a:endParaRPr lang="en-US" sz="45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1998-2040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848543943"/>
                  </a:ext>
                </a:extLst>
              </a:tr>
              <a:tr h="68824">
                <a:tc>
                  <a:txBody>
                    <a:bodyPr/>
                    <a:lstStyle/>
                    <a:p>
                      <a:pPr marL="0" marR="0">
                        <a:lnSpc>
                          <a:spcPct val="107000"/>
                        </a:lnSpc>
                        <a:spcBef>
                          <a:spcPts val="0"/>
                        </a:spcBef>
                        <a:spcAft>
                          <a:spcPts val="0"/>
                        </a:spcAft>
                      </a:pPr>
                      <a:r>
                        <a:rPr lang="en-US" sz="450">
                          <a:effectLst/>
                        </a:rPr>
                        <a:t>9</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IAF Genomics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2000-2015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731431005"/>
                  </a:ext>
                </a:extLst>
              </a:tr>
              <a:tr h="68824">
                <a:tc>
                  <a:txBody>
                    <a:bodyPr/>
                    <a:lstStyle/>
                    <a:p>
                      <a:pPr marL="0" marR="0">
                        <a:lnSpc>
                          <a:spcPct val="107000"/>
                        </a:lnSpc>
                        <a:spcBef>
                          <a:spcPts val="0"/>
                        </a:spcBef>
                        <a:spcAft>
                          <a:spcPts val="0"/>
                        </a:spcAft>
                      </a:pPr>
                      <a:r>
                        <a:rPr lang="en-US" sz="450">
                          <a:effectLst/>
                        </a:rPr>
                        <a:t>10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Biotechnology (WBCSD)</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2000-2050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296524444"/>
                  </a:ext>
                </a:extLst>
              </a:tr>
              <a:tr h="68824">
                <a:tc>
                  <a:txBody>
                    <a:bodyPr/>
                    <a:lstStyle/>
                    <a:p>
                      <a:pPr marL="0" marR="0">
                        <a:lnSpc>
                          <a:spcPct val="107000"/>
                        </a:lnSpc>
                        <a:spcBef>
                          <a:spcPts val="0"/>
                        </a:spcBef>
                        <a:spcAft>
                          <a:spcPts val="0"/>
                        </a:spcAft>
                      </a:pPr>
                      <a:r>
                        <a:rPr lang="en-US" sz="450">
                          <a:effectLst/>
                        </a:rPr>
                        <a:t>11</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Great Transition (Global Scenario Group)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2002-2050?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509832522"/>
                  </a:ext>
                </a:extLst>
              </a:tr>
              <a:tr h="68824">
                <a:tc>
                  <a:txBody>
                    <a:bodyPr/>
                    <a:lstStyle/>
                    <a:p>
                      <a:pPr marL="0" marR="0">
                        <a:lnSpc>
                          <a:spcPct val="107000"/>
                        </a:lnSpc>
                        <a:spcBef>
                          <a:spcPts val="0"/>
                        </a:spcBef>
                        <a:spcAft>
                          <a:spcPts val="0"/>
                        </a:spcAft>
                      </a:pPr>
                      <a:r>
                        <a:rPr lang="en-US" sz="450">
                          <a:effectLst/>
                        </a:rPr>
                        <a:t>12</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Chemical Industry (Dow Chemical)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2004-2020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B/C &gt;NE&gt;early 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960975731"/>
                  </a:ext>
                </a:extLst>
              </a:tr>
              <a:tr h="68824">
                <a:tc>
                  <a:txBody>
                    <a:bodyPr/>
                    <a:lstStyle/>
                    <a:p>
                      <a:pPr marL="0" marR="0">
                        <a:lnSpc>
                          <a:spcPct val="107000"/>
                        </a:lnSpc>
                        <a:spcBef>
                          <a:spcPts val="0"/>
                        </a:spcBef>
                        <a:spcAft>
                          <a:spcPts val="0"/>
                        </a:spcAft>
                      </a:pPr>
                      <a:r>
                        <a:rPr lang="en-US" sz="450">
                          <a:effectLst/>
                        </a:rPr>
                        <a:t>13</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Mapping the Global Future (NIC)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2004–2020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B&gt;C/NE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917243123"/>
                  </a:ext>
                </a:extLst>
              </a:tr>
              <a:tr h="94095">
                <a:tc>
                  <a:txBody>
                    <a:bodyPr/>
                    <a:lstStyle/>
                    <a:p>
                      <a:pPr marL="0" marR="0">
                        <a:lnSpc>
                          <a:spcPct val="107000"/>
                        </a:lnSpc>
                        <a:spcBef>
                          <a:spcPts val="0"/>
                        </a:spcBef>
                        <a:spcAft>
                          <a:spcPts val="0"/>
                        </a:spcAft>
                      </a:pPr>
                      <a:r>
                        <a:rPr lang="en-US" sz="450">
                          <a:effectLst/>
                        </a:rPr>
                        <a:t>14</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dirty="0">
                          <a:effectLst/>
                        </a:rPr>
                        <a:t>Sustainable Urban Water Management (</a:t>
                      </a:r>
                      <a:r>
                        <a:rPr lang="en-US" sz="450" dirty="0" err="1">
                          <a:effectLst/>
                        </a:rPr>
                        <a:t>Makropoulous</a:t>
                      </a:r>
                      <a:r>
                        <a:rPr lang="en-US" sz="450" dirty="0">
                          <a:effectLst/>
                        </a:rPr>
                        <a:t> et al) </a:t>
                      </a:r>
                      <a:endParaRPr lang="en-US" sz="45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2005-2020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 B&gt;C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366648878"/>
                  </a:ext>
                </a:extLst>
              </a:tr>
              <a:tr h="68824">
                <a:tc>
                  <a:txBody>
                    <a:bodyPr/>
                    <a:lstStyle/>
                    <a:p>
                      <a:pPr marL="0" marR="0">
                        <a:lnSpc>
                          <a:spcPct val="107000"/>
                        </a:lnSpc>
                        <a:spcBef>
                          <a:spcPts val="0"/>
                        </a:spcBef>
                        <a:spcAft>
                          <a:spcPts val="0"/>
                        </a:spcAft>
                      </a:pPr>
                      <a:r>
                        <a:rPr lang="en-US" sz="450">
                          <a:effectLst/>
                        </a:rPr>
                        <a:t>15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US Families 2025 (Montgomery/UHCL)</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2005-2025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364238540"/>
                  </a:ext>
                </a:extLst>
              </a:tr>
              <a:tr h="58457">
                <a:tc>
                  <a:txBody>
                    <a:bodyPr/>
                    <a:lstStyle/>
                    <a:p>
                      <a:pPr marL="0" marR="0">
                        <a:lnSpc>
                          <a:spcPct val="107000"/>
                        </a:lnSpc>
                        <a:spcBef>
                          <a:spcPts val="0"/>
                        </a:spcBef>
                        <a:spcAft>
                          <a:spcPts val="0"/>
                        </a:spcAft>
                      </a:pPr>
                      <a:r>
                        <a:rPr lang="en-US" sz="450">
                          <a:effectLst/>
                        </a:rPr>
                        <a:t>16</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Global Energy Scenarios (Millennium Project)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2006-2020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29925635"/>
                  </a:ext>
                </a:extLst>
              </a:tr>
              <a:tr h="68824">
                <a:tc>
                  <a:txBody>
                    <a:bodyPr/>
                    <a:lstStyle/>
                    <a:p>
                      <a:pPr marL="0" marR="0">
                        <a:lnSpc>
                          <a:spcPct val="107000"/>
                        </a:lnSpc>
                        <a:spcBef>
                          <a:spcPts val="0"/>
                        </a:spcBef>
                        <a:spcAft>
                          <a:spcPts val="0"/>
                        </a:spcAft>
                      </a:pPr>
                      <a:r>
                        <a:rPr lang="en-US" sz="450">
                          <a:effectLst/>
                        </a:rPr>
                        <a:t>17</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Marine Ecosystems (DEFRA)</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dirty="0">
                          <a:effectLst/>
                        </a:rPr>
                        <a:t>2006-2036</a:t>
                      </a:r>
                      <a:endParaRPr lang="en-US" sz="45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dirty="0">
                          <a:effectLst/>
                        </a:rPr>
                        <a:t>B&gt;C</a:t>
                      </a:r>
                      <a:endParaRPr lang="en-US" sz="45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984203040"/>
                  </a:ext>
                </a:extLst>
              </a:tr>
              <a:tr h="68824">
                <a:tc>
                  <a:txBody>
                    <a:bodyPr/>
                    <a:lstStyle/>
                    <a:p>
                      <a:pPr marL="0" marR="0">
                        <a:lnSpc>
                          <a:spcPct val="107000"/>
                        </a:lnSpc>
                        <a:spcBef>
                          <a:spcPts val="0"/>
                        </a:spcBef>
                        <a:spcAft>
                          <a:spcPts val="0"/>
                        </a:spcAft>
                      </a:pPr>
                      <a:r>
                        <a:rPr lang="en-US" sz="450">
                          <a:effectLst/>
                        </a:rPr>
                        <a:t>18</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Agriculture (Dow Agrosciences)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2007-2017</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B&gt;NE&gt;early 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732835687"/>
                  </a:ext>
                </a:extLst>
              </a:tr>
              <a:tr h="68824">
                <a:tc>
                  <a:txBody>
                    <a:bodyPr/>
                    <a:lstStyle/>
                    <a:p>
                      <a:pPr marL="0" marR="0">
                        <a:lnSpc>
                          <a:spcPct val="107000"/>
                        </a:lnSpc>
                        <a:spcBef>
                          <a:spcPts val="0"/>
                        </a:spcBef>
                        <a:spcAft>
                          <a:spcPts val="0"/>
                        </a:spcAft>
                      </a:pPr>
                      <a:r>
                        <a:rPr lang="en-US" sz="450">
                          <a:effectLst/>
                        </a:rPr>
                        <a:t>19</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Knowledge Work (Social Technologies)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2007-2020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B&gt;NE&gt;T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296082990"/>
                  </a:ext>
                </a:extLst>
              </a:tr>
              <a:tr h="68824">
                <a:tc>
                  <a:txBody>
                    <a:bodyPr/>
                    <a:lstStyle/>
                    <a:p>
                      <a:pPr marL="0" marR="0">
                        <a:lnSpc>
                          <a:spcPct val="107000"/>
                        </a:lnSpc>
                        <a:spcBef>
                          <a:spcPts val="0"/>
                        </a:spcBef>
                        <a:spcAft>
                          <a:spcPts val="0"/>
                        </a:spcAft>
                      </a:pPr>
                      <a:r>
                        <a:rPr lang="en-US" sz="450">
                          <a:effectLst/>
                        </a:rPr>
                        <a:t>20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Our Biopolitical Future (WorldWatch)</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2007-2021</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210638621"/>
                  </a:ext>
                </a:extLst>
              </a:tr>
              <a:tr h="68824">
                <a:tc>
                  <a:txBody>
                    <a:bodyPr/>
                    <a:lstStyle/>
                    <a:p>
                      <a:pPr marL="0" marR="0">
                        <a:lnSpc>
                          <a:spcPct val="107000"/>
                        </a:lnSpc>
                        <a:spcBef>
                          <a:spcPts val="0"/>
                        </a:spcBef>
                        <a:spcAft>
                          <a:spcPts val="0"/>
                        </a:spcAft>
                      </a:pPr>
                      <a:r>
                        <a:rPr lang="en-US" sz="450">
                          <a:effectLst/>
                        </a:rPr>
                        <a:t>21</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Mobility (Nissan)</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2008-2018</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502382438"/>
                  </a:ext>
                </a:extLst>
              </a:tr>
              <a:tr h="68824">
                <a:tc>
                  <a:txBody>
                    <a:bodyPr/>
                    <a:lstStyle/>
                    <a:p>
                      <a:pPr marL="0" marR="0">
                        <a:lnSpc>
                          <a:spcPct val="107000"/>
                        </a:lnSpc>
                        <a:spcBef>
                          <a:spcPts val="0"/>
                        </a:spcBef>
                        <a:spcAft>
                          <a:spcPts val="0"/>
                        </a:spcAft>
                      </a:pPr>
                      <a:r>
                        <a:rPr lang="en-US" sz="450">
                          <a:effectLst/>
                        </a:rPr>
                        <a:t>22</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Texas DOT Scenarios</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2008-2040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961636796"/>
                  </a:ext>
                </a:extLst>
              </a:tr>
              <a:tr h="68824">
                <a:tc>
                  <a:txBody>
                    <a:bodyPr/>
                    <a:lstStyle/>
                    <a:p>
                      <a:pPr marL="0" marR="0">
                        <a:lnSpc>
                          <a:spcPct val="107000"/>
                        </a:lnSpc>
                        <a:spcBef>
                          <a:spcPts val="0"/>
                        </a:spcBef>
                        <a:spcAft>
                          <a:spcPts val="0"/>
                        </a:spcAft>
                      </a:pPr>
                      <a:r>
                        <a:rPr lang="en-US" sz="450">
                          <a:effectLst/>
                        </a:rPr>
                        <a:t>23</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Lodging (InterContinental Hotel Group)</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2009-2020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B&gt;early 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131656544"/>
                  </a:ext>
                </a:extLst>
              </a:tr>
              <a:tr h="103780">
                <a:tc>
                  <a:txBody>
                    <a:bodyPr/>
                    <a:lstStyle/>
                    <a:p>
                      <a:pPr marL="0" marR="0">
                        <a:lnSpc>
                          <a:spcPct val="107000"/>
                        </a:lnSpc>
                        <a:spcBef>
                          <a:spcPts val="0"/>
                        </a:spcBef>
                        <a:spcAft>
                          <a:spcPts val="0"/>
                        </a:spcAft>
                      </a:pPr>
                      <a:r>
                        <a:rPr lang="en-US" sz="450">
                          <a:effectLst/>
                        </a:rPr>
                        <a:t>24</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dirty="0">
                          <a:effectLst/>
                        </a:rPr>
                        <a:t>Road to 2020: Scenarios for World in Crisis (World Bank) </a:t>
                      </a:r>
                      <a:endParaRPr lang="en-US" sz="45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2009-2020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 &gt; 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097658019"/>
                  </a:ext>
                </a:extLst>
              </a:tr>
              <a:tr h="68824">
                <a:tc>
                  <a:txBody>
                    <a:bodyPr/>
                    <a:lstStyle/>
                    <a:p>
                      <a:pPr marL="0" marR="0">
                        <a:lnSpc>
                          <a:spcPct val="107000"/>
                        </a:lnSpc>
                        <a:spcBef>
                          <a:spcPts val="0"/>
                        </a:spcBef>
                        <a:spcAft>
                          <a:spcPts val="0"/>
                        </a:spcAft>
                      </a:pPr>
                      <a:r>
                        <a:rPr lang="en-US" sz="450">
                          <a:effectLst/>
                        </a:rPr>
                        <a:t>25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American Classroom: Beyond the Four Walls</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2009-2025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885693596"/>
                  </a:ext>
                </a:extLst>
              </a:tr>
              <a:tr h="68824">
                <a:tc>
                  <a:txBody>
                    <a:bodyPr/>
                    <a:lstStyle/>
                    <a:p>
                      <a:pPr marL="0" marR="0">
                        <a:lnSpc>
                          <a:spcPct val="107000"/>
                        </a:lnSpc>
                        <a:spcBef>
                          <a:spcPts val="0"/>
                        </a:spcBef>
                        <a:spcAft>
                          <a:spcPts val="0"/>
                        </a:spcAft>
                      </a:pPr>
                      <a:r>
                        <a:rPr lang="en-US" sz="450">
                          <a:effectLst/>
                        </a:rPr>
                        <a:t>26</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The Century Ahead (Tellus Institute)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2009-2025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319523949"/>
                  </a:ext>
                </a:extLst>
              </a:tr>
              <a:tr h="95534">
                <a:tc>
                  <a:txBody>
                    <a:bodyPr/>
                    <a:lstStyle/>
                    <a:p>
                      <a:pPr marL="0" marR="0" algn="just">
                        <a:lnSpc>
                          <a:spcPct val="107000"/>
                        </a:lnSpc>
                        <a:spcBef>
                          <a:spcPts val="0"/>
                        </a:spcBef>
                        <a:spcAft>
                          <a:spcPts val="0"/>
                        </a:spcAft>
                      </a:pPr>
                      <a:r>
                        <a:rPr lang="en-US" sz="450">
                          <a:effectLst/>
                        </a:rPr>
                        <a:t>27</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A Post-Carbon Aviation Future (Kivits et al for Airport Metroplis Australia)</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2009-2059</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B&gt;some 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988862875"/>
                  </a:ext>
                </a:extLst>
              </a:tr>
              <a:tr h="68824">
                <a:tc>
                  <a:txBody>
                    <a:bodyPr/>
                    <a:lstStyle/>
                    <a:p>
                      <a:pPr marL="0" marR="0">
                        <a:lnSpc>
                          <a:spcPct val="107000"/>
                        </a:lnSpc>
                        <a:spcBef>
                          <a:spcPts val="0"/>
                        </a:spcBef>
                        <a:spcAft>
                          <a:spcPts val="0"/>
                        </a:spcAft>
                      </a:pPr>
                      <a:r>
                        <a:rPr lang="en-US" sz="450">
                          <a:effectLst/>
                        </a:rPr>
                        <a:t>28</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Oxford Future of City Scenarios (Noah Raford)</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897830758"/>
                  </a:ext>
                </a:extLst>
              </a:tr>
              <a:tr h="68824">
                <a:tc>
                  <a:txBody>
                    <a:bodyPr/>
                    <a:lstStyle/>
                    <a:p>
                      <a:pPr marL="0" marR="0">
                        <a:lnSpc>
                          <a:spcPct val="107000"/>
                        </a:lnSpc>
                        <a:spcBef>
                          <a:spcPts val="0"/>
                        </a:spcBef>
                        <a:spcAft>
                          <a:spcPts val="0"/>
                        </a:spcAft>
                      </a:pPr>
                      <a:r>
                        <a:rPr lang="en-US" sz="450">
                          <a:effectLst/>
                        </a:rPr>
                        <a:t>29</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The Carbon Economy (IFTF)</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2010-2020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 &gt; 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340979073"/>
                  </a:ext>
                </a:extLst>
              </a:tr>
              <a:tr h="68824">
                <a:tc>
                  <a:txBody>
                    <a:bodyPr/>
                    <a:lstStyle/>
                    <a:p>
                      <a:pPr marL="0" marR="0">
                        <a:lnSpc>
                          <a:spcPct val="107000"/>
                        </a:lnSpc>
                        <a:spcBef>
                          <a:spcPts val="0"/>
                        </a:spcBef>
                        <a:spcAft>
                          <a:spcPts val="0"/>
                        </a:spcAft>
                      </a:pPr>
                      <a:r>
                        <a:rPr lang="en-US" sz="450">
                          <a:effectLst/>
                        </a:rPr>
                        <a:t>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Molecular Identity (IFTF)</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2010-2020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 &gt;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812581997"/>
                  </a:ext>
                </a:extLst>
              </a:tr>
              <a:tr h="68824">
                <a:tc>
                  <a:txBody>
                    <a:bodyPr/>
                    <a:lstStyle/>
                    <a:p>
                      <a:pPr marL="0" marR="0">
                        <a:lnSpc>
                          <a:spcPct val="107000"/>
                        </a:lnSpc>
                        <a:spcBef>
                          <a:spcPts val="0"/>
                        </a:spcBef>
                        <a:spcAft>
                          <a:spcPts val="0"/>
                        </a:spcAft>
                      </a:pPr>
                      <a:r>
                        <a:rPr lang="en-US" sz="450">
                          <a:effectLst/>
                        </a:rPr>
                        <a:t>31</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Water Ecology (IFTF)</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2010-2020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 &gt; 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060803445"/>
                  </a:ext>
                </a:extLst>
              </a:tr>
              <a:tr h="68824">
                <a:tc>
                  <a:txBody>
                    <a:bodyPr/>
                    <a:lstStyle/>
                    <a:p>
                      <a:pPr marL="0" marR="0">
                        <a:lnSpc>
                          <a:spcPct val="107000"/>
                        </a:lnSpc>
                        <a:spcBef>
                          <a:spcPts val="0"/>
                        </a:spcBef>
                        <a:spcAft>
                          <a:spcPts val="0"/>
                        </a:spcAft>
                      </a:pPr>
                      <a:r>
                        <a:rPr lang="en-US" sz="450">
                          <a:effectLst/>
                        </a:rPr>
                        <a:t>32</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Adaptive Power (IFTF)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2010-2020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 &gt; 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273300087"/>
                  </a:ext>
                </a:extLst>
              </a:tr>
              <a:tr h="68824">
                <a:tc>
                  <a:txBody>
                    <a:bodyPr/>
                    <a:lstStyle/>
                    <a:p>
                      <a:pPr marL="0" marR="0">
                        <a:lnSpc>
                          <a:spcPct val="107000"/>
                        </a:lnSpc>
                        <a:spcBef>
                          <a:spcPts val="0"/>
                        </a:spcBef>
                        <a:spcAft>
                          <a:spcPts val="0"/>
                        </a:spcAft>
                      </a:pPr>
                      <a:r>
                        <a:rPr lang="en-US" sz="450">
                          <a:effectLst/>
                        </a:rPr>
                        <a:t>33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Cities in Transition (IFTF)</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2010-2020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4039103152"/>
                  </a:ext>
                </a:extLst>
              </a:tr>
              <a:tr h="68824">
                <a:tc>
                  <a:txBody>
                    <a:bodyPr/>
                    <a:lstStyle/>
                    <a:p>
                      <a:pPr marL="0" marR="0">
                        <a:lnSpc>
                          <a:spcPct val="107000"/>
                        </a:lnSpc>
                        <a:spcBef>
                          <a:spcPts val="0"/>
                        </a:spcBef>
                        <a:spcAft>
                          <a:spcPts val="0"/>
                        </a:spcAft>
                      </a:pPr>
                      <a:r>
                        <a:rPr lang="en-US" sz="450">
                          <a:effectLst/>
                        </a:rPr>
                        <a:t>34</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Africa 2010-2020 (Curry et al)</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2010-2020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 &gt; 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4235657841"/>
                  </a:ext>
                </a:extLst>
              </a:tr>
              <a:tr h="68824">
                <a:tc>
                  <a:txBody>
                    <a:bodyPr/>
                    <a:lstStyle/>
                    <a:p>
                      <a:pPr marL="0" marR="0">
                        <a:lnSpc>
                          <a:spcPct val="107000"/>
                        </a:lnSpc>
                        <a:spcBef>
                          <a:spcPts val="0"/>
                        </a:spcBef>
                        <a:spcAft>
                          <a:spcPts val="0"/>
                        </a:spcAft>
                      </a:pPr>
                      <a:r>
                        <a:rPr lang="en-US" sz="450">
                          <a:effectLst/>
                        </a:rPr>
                        <a:t>35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CEP Agriculture Energy 2030 Synthesis</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2010-2030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B&gt;EARLY NE 2</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398480044"/>
                  </a:ext>
                </a:extLst>
              </a:tr>
              <a:tr h="96554">
                <a:tc>
                  <a:txBody>
                    <a:bodyPr/>
                    <a:lstStyle/>
                    <a:p>
                      <a:pPr marL="0" marR="0">
                        <a:lnSpc>
                          <a:spcPct val="107000"/>
                        </a:lnSpc>
                        <a:spcBef>
                          <a:spcPts val="0"/>
                        </a:spcBef>
                        <a:spcAft>
                          <a:spcPts val="0"/>
                        </a:spcAft>
                      </a:pPr>
                      <a:r>
                        <a:rPr lang="en-US" sz="450">
                          <a:effectLst/>
                        </a:rPr>
                        <a:t>36</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Technology and International Development (GBN/Rockefeller)</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2010-2030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189414801"/>
                  </a:ext>
                </a:extLst>
              </a:tr>
              <a:tr h="80823">
                <a:tc>
                  <a:txBody>
                    <a:bodyPr/>
                    <a:lstStyle/>
                    <a:p>
                      <a:pPr marL="0" marR="0">
                        <a:lnSpc>
                          <a:spcPct val="107000"/>
                        </a:lnSpc>
                        <a:spcBef>
                          <a:spcPts val="0"/>
                        </a:spcBef>
                        <a:spcAft>
                          <a:spcPts val="0"/>
                        </a:spcAft>
                      </a:pPr>
                      <a:r>
                        <a:rPr lang="en-US" sz="450">
                          <a:effectLst/>
                        </a:rPr>
                        <a:t>37</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Scenarios based on sustainability discourses: Crivits et al., for Belgium)</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2010-2050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dirty="0">
                          <a:effectLst/>
                        </a:rPr>
                        <a:t>B&gt;some NE</a:t>
                      </a:r>
                      <a:endParaRPr lang="en-US" sz="45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342596790"/>
                  </a:ext>
                </a:extLst>
              </a:tr>
              <a:tr h="68824">
                <a:tc>
                  <a:txBody>
                    <a:bodyPr/>
                    <a:lstStyle/>
                    <a:p>
                      <a:pPr marL="0" marR="0">
                        <a:lnSpc>
                          <a:spcPct val="107000"/>
                        </a:lnSpc>
                        <a:spcBef>
                          <a:spcPts val="0"/>
                        </a:spcBef>
                        <a:spcAft>
                          <a:spcPts val="0"/>
                        </a:spcAft>
                      </a:pPr>
                      <a:r>
                        <a:rPr lang="en-US" sz="450">
                          <a:effectLst/>
                        </a:rPr>
                        <a:t>38</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Changes to the Land (Harvard University)</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2010-2060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003911421"/>
                  </a:ext>
                </a:extLst>
              </a:tr>
              <a:tr h="68824">
                <a:tc>
                  <a:txBody>
                    <a:bodyPr/>
                    <a:lstStyle/>
                    <a:p>
                      <a:pPr marL="0" marR="0">
                        <a:lnSpc>
                          <a:spcPct val="107000"/>
                        </a:lnSpc>
                        <a:spcBef>
                          <a:spcPts val="0"/>
                        </a:spcBef>
                        <a:spcAft>
                          <a:spcPts val="0"/>
                        </a:spcAft>
                      </a:pPr>
                      <a:r>
                        <a:rPr lang="en-US" sz="450">
                          <a:effectLst/>
                        </a:rPr>
                        <a:t>39</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Mythic Images of Future Cities (Frewen)</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2011-2025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879700172"/>
                  </a:ext>
                </a:extLst>
              </a:tr>
              <a:tr h="68824">
                <a:tc>
                  <a:txBody>
                    <a:bodyPr/>
                    <a:lstStyle/>
                    <a:p>
                      <a:pPr marL="0" marR="0">
                        <a:lnSpc>
                          <a:spcPct val="107000"/>
                        </a:lnSpc>
                        <a:spcBef>
                          <a:spcPts val="0"/>
                        </a:spcBef>
                        <a:spcAft>
                          <a:spcPts val="0"/>
                        </a:spcAft>
                      </a:pPr>
                      <a:r>
                        <a:rPr lang="en-US" sz="450">
                          <a:effectLst/>
                        </a:rPr>
                        <a:t>40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Chemical Industry Context (Arizona Chemical)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2011-2021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88258800"/>
                  </a:ext>
                </a:extLst>
              </a:tr>
              <a:tr h="68824">
                <a:tc>
                  <a:txBody>
                    <a:bodyPr/>
                    <a:lstStyle/>
                    <a:p>
                      <a:pPr marL="0" marR="0">
                        <a:lnSpc>
                          <a:spcPct val="107000"/>
                        </a:lnSpc>
                        <a:spcBef>
                          <a:spcPts val="0"/>
                        </a:spcBef>
                        <a:spcAft>
                          <a:spcPts val="0"/>
                        </a:spcAft>
                      </a:pPr>
                      <a:r>
                        <a:rPr lang="en-US" sz="450">
                          <a:effectLst/>
                        </a:rPr>
                        <a:t>41</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Credit Unions (Filene)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2011-2021</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612648647"/>
                  </a:ext>
                </a:extLst>
              </a:tr>
              <a:tr h="68824">
                <a:tc>
                  <a:txBody>
                    <a:bodyPr/>
                    <a:lstStyle/>
                    <a:p>
                      <a:pPr marL="0" marR="0">
                        <a:lnSpc>
                          <a:spcPct val="107000"/>
                        </a:lnSpc>
                        <a:spcBef>
                          <a:spcPts val="0"/>
                        </a:spcBef>
                        <a:spcAft>
                          <a:spcPts val="0"/>
                        </a:spcAft>
                      </a:pPr>
                      <a:r>
                        <a:rPr lang="en-US" sz="450">
                          <a:effectLst/>
                        </a:rPr>
                        <a:t>42</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The Evolving Internet (Cisco/GBN)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2011-2025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 &gt;NE&gt; 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503205317"/>
                  </a:ext>
                </a:extLst>
              </a:tr>
              <a:tr h="82008">
                <a:tc>
                  <a:txBody>
                    <a:bodyPr/>
                    <a:lstStyle/>
                    <a:p>
                      <a:pPr marL="0" marR="0">
                        <a:lnSpc>
                          <a:spcPct val="107000"/>
                        </a:lnSpc>
                        <a:spcBef>
                          <a:spcPts val="0"/>
                        </a:spcBef>
                        <a:spcAft>
                          <a:spcPts val="0"/>
                        </a:spcAft>
                      </a:pPr>
                      <a:r>
                        <a:rPr lang="en-US" sz="450">
                          <a:effectLst/>
                        </a:rPr>
                        <a:t>43</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Scenarios for the Mediterranean Region (World Economic Forum)</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2011-2030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4013082585"/>
                  </a:ext>
                </a:extLst>
              </a:tr>
              <a:tr h="68824">
                <a:tc>
                  <a:txBody>
                    <a:bodyPr/>
                    <a:lstStyle/>
                    <a:p>
                      <a:pPr marL="0" marR="0">
                        <a:lnSpc>
                          <a:spcPct val="107000"/>
                        </a:lnSpc>
                        <a:spcBef>
                          <a:spcPts val="0"/>
                        </a:spcBef>
                        <a:spcAft>
                          <a:spcPts val="0"/>
                        </a:spcAft>
                      </a:pPr>
                      <a:r>
                        <a:rPr lang="en-US" sz="450">
                          <a:effectLst/>
                        </a:rPr>
                        <a:t>44</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Families to 2030 (OECD)</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2011-2030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B&gt;C/NE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708384167"/>
                  </a:ext>
                </a:extLst>
              </a:tr>
              <a:tr h="90974">
                <a:tc>
                  <a:txBody>
                    <a:bodyPr/>
                    <a:lstStyle/>
                    <a:p>
                      <a:pPr marL="0" marR="0">
                        <a:lnSpc>
                          <a:spcPct val="107000"/>
                        </a:lnSpc>
                        <a:spcBef>
                          <a:spcPts val="0"/>
                        </a:spcBef>
                        <a:spcAft>
                          <a:spcPts val="0"/>
                        </a:spcAft>
                      </a:pPr>
                      <a:r>
                        <a:rPr lang="en-US" sz="450">
                          <a:effectLst/>
                        </a:rPr>
                        <a:t>45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Future of Vulnerability 2030 (IAF for Robert Wood Johnson Foundation)</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2011-2030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806056918"/>
                  </a:ext>
                </a:extLst>
              </a:tr>
              <a:tr h="68824">
                <a:tc>
                  <a:txBody>
                    <a:bodyPr/>
                    <a:lstStyle/>
                    <a:p>
                      <a:pPr marL="0" marR="0">
                        <a:lnSpc>
                          <a:spcPct val="107000"/>
                        </a:lnSpc>
                        <a:spcBef>
                          <a:spcPts val="0"/>
                        </a:spcBef>
                        <a:spcAft>
                          <a:spcPts val="0"/>
                        </a:spcAft>
                      </a:pPr>
                      <a:r>
                        <a:rPr lang="en-US" sz="450">
                          <a:effectLst/>
                        </a:rPr>
                        <a:t>46</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Global Megacrisis (Halal and Marien)</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2011-2033</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 &gt; 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630036032"/>
                  </a:ext>
                </a:extLst>
              </a:tr>
              <a:tr h="68824">
                <a:tc>
                  <a:txBody>
                    <a:bodyPr/>
                    <a:lstStyle/>
                    <a:p>
                      <a:pPr marL="0" marR="0">
                        <a:lnSpc>
                          <a:spcPct val="107000"/>
                        </a:lnSpc>
                        <a:spcBef>
                          <a:spcPts val="0"/>
                        </a:spcBef>
                        <a:spcAft>
                          <a:spcPts val="0"/>
                        </a:spcAft>
                      </a:pPr>
                      <a:r>
                        <a:rPr lang="en-US" sz="450">
                          <a:effectLst/>
                        </a:rPr>
                        <a:t>47</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Library Futures (Inayatullah</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2011-2060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B/C&gt;NE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658398142"/>
                  </a:ext>
                </a:extLst>
              </a:tr>
              <a:tr h="84294">
                <a:tc>
                  <a:txBody>
                    <a:bodyPr/>
                    <a:lstStyle/>
                    <a:p>
                      <a:pPr marL="0" marR="0">
                        <a:lnSpc>
                          <a:spcPct val="107000"/>
                        </a:lnSpc>
                        <a:spcBef>
                          <a:spcPts val="0"/>
                        </a:spcBef>
                        <a:spcAft>
                          <a:spcPts val="0"/>
                        </a:spcAft>
                      </a:pPr>
                      <a:r>
                        <a:rPr lang="en-US" sz="450">
                          <a:effectLst/>
                        </a:rPr>
                        <a:t>48</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Some future scenarios for renewable energy (Sadorsky)</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2011-2100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597483797"/>
                  </a:ext>
                </a:extLst>
              </a:tr>
              <a:tr h="68824">
                <a:tc>
                  <a:txBody>
                    <a:bodyPr/>
                    <a:lstStyle/>
                    <a:p>
                      <a:pPr marL="0" marR="0">
                        <a:lnSpc>
                          <a:spcPct val="107000"/>
                        </a:lnSpc>
                        <a:spcBef>
                          <a:spcPts val="0"/>
                        </a:spcBef>
                        <a:spcAft>
                          <a:spcPts val="0"/>
                        </a:spcAft>
                      </a:pPr>
                      <a:r>
                        <a:rPr lang="en-US" sz="450">
                          <a:effectLst/>
                        </a:rPr>
                        <a:t>49</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Broadband Demand (Cable Labs)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2012-2022</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434341467"/>
                  </a:ext>
                </a:extLst>
              </a:tr>
              <a:tr h="68824">
                <a:tc>
                  <a:txBody>
                    <a:bodyPr/>
                    <a:lstStyle/>
                    <a:p>
                      <a:pPr marL="0" marR="0">
                        <a:lnSpc>
                          <a:spcPct val="107000"/>
                        </a:lnSpc>
                        <a:spcBef>
                          <a:spcPts val="0"/>
                        </a:spcBef>
                        <a:spcAft>
                          <a:spcPts val="0"/>
                        </a:spcAft>
                      </a:pPr>
                      <a:r>
                        <a:rPr lang="en-US" sz="450">
                          <a:effectLst/>
                        </a:rPr>
                        <a:t>50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Primary Care 2025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2012-2025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B&gt;EARLY 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599516994"/>
                  </a:ext>
                </a:extLst>
              </a:tr>
              <a:tr h="164192">
                <a:tc>
                  <a:txBody>
                    <a:bodyPr/>
                    <a:lstStyle/>
                    <a:p>
                      <a:pPr marL="0" marR="0">
                        <a:lnSpc>
                          <a:spcPct val="107000"/>
                        </a:lnSpc>
                        <a:spcBef>
                          <a:spcPts val="0"/>
                        </a:spcBef>
                        <a:spcAft>
                          <a:spcPts val="0"/>
                        </a:spcAft>
                      </a:pPr>
                      <a:r>
                        <a:rPr lang="en-US" sz="450">
                          <a:effectLst/>
                        </a:rPr>
                        <a:t>51</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Building Resilience in the Transition to a Digital Economy and a Networked Society (Policy Horizons Canada)</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2012-2025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4273588773"/>
                  </a:ext>
                </a:extLst>
              </a:tr>
              <a:tr h="58860">
                <a:tc>
                  <a:txBody>
                    <a:bodyPr/>
                    <a:lstStyle/>
                    <a:p>
                      <a:pPr marL="0" marR="0">
                        <a:lnSpc>
                          <a:spcPct val="107000"/>
                        </a:lnSpc>
                        <a:spcBef>
                          <a:spcPts val="0"/>
                        </a:spcBef>
                        <a:spcAft>
                          <a:spcPts val="0"/>
                        </a:spcAft>
                      </a:pPr>
                      <a:r>
                        <a:rPr lang="en-US" sz="450">
                          <a:effectLst/>
                        </a:rPr>
                        <a:t>52</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dirty="0">
                          <a:effectLst/>
                        </a:rPr>
                        <a:t>Alternative future scenarios for South Korea in 2030 (Son)</a:t>
                      </a:r>
                      <a:endParaRPr lang="en-US" sz="45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2012-2030</a:t>
                      </a:r>
                    </a:p>
                    <a:p>
                      <a:pPr marL="0" marR="0">
                        <a:lnSpc>
                          <a:spcPct val="107000"/>
                        </a:lnSpc>
                        <a:spcBef>
                          <a:spcPts val="0"/>
                        </a:spcBef>
                        <a:spcAft>
                          <a:spcPts val="0"/>
                        </a:spcAft>
                      </a:pPr>
                      <a:r>
                        <a:rPr lang="en-US" sz="450">
                          <a:effectLst/>
                        </a:rPr>
                        <a:t>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800241699"/>
                  </a:ext>
                </a:extLst>
              </a:tr>
              <a:tr h="68824">
                <a:tc>
                  <a:txBody>
                    <a:bodyPr/>
                    <a:lstStyle/>
                    <a:p>
                      <a:pPr marL="0" marR="0">
                        <a:lnSpc>
                          <a:spcPct val="107000"/>
                        </a:lnSpc>
                        <a:spcBef>
                          <a:spcPts val="0"/>
                        </a:spcBef>
                        <a:spcAft>
                          <a:spcPts val="0"/>
                        </a:spcAft>
                      </a:pPr>
                      <a:r>
                        <a:rPr lang="en-US" sz="450">
                          <a:effectLst/>
                        </a:rPr>
                        <a:t>53</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Health and Health Care in 2032 Scenarios</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2012-2032</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326025328"/>
                  </a:ext>
                </a:extLst>
              </a:tr>
              <a:tr h="87690">
                <a:tc>
                  <a:txBody>
                    <a:bodyPr/>
                    <a:lstStyle/>
                    <a:p>
                      <a:pPr marL="0" marR="0">
                        <a:lnSpc>
                          <a:spcPct val="107000"/>
                        </a:lnSpc>
                        <a:spcBef>
                          <a:spcPts val="0"/>
                        </a:spcBef>
                        <a:spcAft>
                          <a:spcPts val="0"/>
                        </a:spcAft>
                      </a:pPr>
                      <a:r>
                        <a:rPr lang="en-US" sz="450">
                          <a:effectLst/>
                        </a:rPr>
                        <a:t>54</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Futurevision Scenarios for the World in 2040 (Watson and O. Freeman)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2012-2040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887319624"/>
                  </a:ext>
                </a:extLst>
              </a:tr>
              <a:tr h="68824">
                <a:tc>
                  <a:txBody>
                    <a:bodyPr/>
                    <a:lstStyle/>
                    <a:p>
                      <a:pPr marL="0" marR="0">
                        <a:lnSpc>
                          <a:spcPct val="107000"/>
                        </a:lnSpc>
                        <a:spcBef>
                          <a:spcPts val="0"/>
                        </a:spcBef>
                        <a:spcAft>
                          <a:spcPts val="0"/>
                        </a:spcAft>
                      </a:pPr>
                      <a:r>
                        <a:rPr lang="en-US" sz="450">
                          <a:effectLst/>
                        </a:rPr>
                        <a:t>55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Energy Futures for Canada</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2012-2050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B/C&gt;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947322814"/>
                  </a:ext>
                </a:extLst>
              </a:tr>
              <a:tr h="82096">
                <a:tc>
                  <a:txBody>
                    <a:bodyPr/>
                    <a:lstStyle/>
                    <a:p>
                      <a:pPr marL="0" marR="0">
                        <a:lnSpc>
                          <a:spcPct val="107000"/>
                        </a:lnSpc>
                        <a:spcBef>
                          <a:spcPts val="0"/>
                        </a:spcBef>
                        <a:spcAft>
                          <a:spcPts val="0"/>
                        </a:spcAft>
                      </a:pPr>
                      <a:r>
                        <a:rPr lang="en-US" sz="450">
                          <a:effectLst/>
                        </a:rPr>
                        <a:t>56</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Delivering Tomorrow: Logistics 2050 (ZPunkt for DHL)</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2012-2050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745104615"/>
                  </a:ext>
                </a:extLst>
              </a:tr>
              <a:tr h="97655">
                <a:tc>
                  <a:txBody>
                    <a:bodyPr/>
                    <a:lstStyle/>
                    <a:p>
                      <a:pPr marL="0" marR="0">
                        <a:lnSpc>
                          <a:spcPct val="107000"/>
                        </a:lnSpc>
                        <a:spcBef>
                          <a:spcPts val="0"/>
                        </a:spcBef>
                        <a:spcAft>
                          <a:spcPts val="0"/>
                        </a:spcAft>
                      </a:pPr>
                      <a:r>
                        <a:rPr lang="en-US" sz="450">
                          <a:effectLst/>
                        </a:rPr>
                        <a:t>57</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Low-Carbon Futures and Sustainable Lifestyles (Neuvonen et al)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2012-2050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926072981"/>
                  </a:ext>
                </a:extLst>
              </a:tr>
              <a:tr h="68824">
                <a:tc>
                  <a:txBody>
                    <a:bodyPr/>
                    <a:lstStyle/>
                    <a:p>
                      <a:pPr marL="0" marR="0">
                        <a:lnSpc>
                          <a:spcPct val="107000"/>
                        </a:lnSpc>
                        <a:spcBef>
                          <a:spcPts val="0"/>
                        </a:spcBef>
                        <a:spcAft>
                          <a:spcPts val="0"/>
                        </a:spcAft>
                      </a:pPr>
                      <a:r>
                        <a:rPr lang="en-US" sz="450">
                          <a:effectLst/>
                        </a:rPr>
                        <a:t>58</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Future of the courts (Tonn et al)</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2012-2050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747153557"/>
                  </a:ext>
                </a:extLst>
              </a:tr>
              <a:tr h="68824">
                <a:tc>
                  <a:txBody>
                    <a:bodyPr/>
                    <a:lstStyle/>
                    <a:p>
                      <a:pPr marL="0" marR="0">
                        <a:lnSpc>
                          <a:spcPct val="107000"/>
                        </a:lnSpc>
                        <a:spcBef>
                          <a:spcPts val="0"/>
                        </a:spcBef>
                        <a:spcAft>
                          <a:spcPts val="0"/>
                        </a:spcAft>
                      </a:pPr>
                      <a:r>
                        <a:rPr lang="en-US" sz="450">
                          <a:effectLst/>
                        </a:rPr>
                        <a:t>59</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K-12 Teaching: Decade of Disruption</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2014-2024</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4091889478"/>
                  </a:ext>
                </a:extLst>
              </a:tr>
              <a:tr h="140846">
                <a:tc>
                  <a:txBody>
                    <a:bodyPr/>
                    <a:lstStyle/>
                    <a:p>
                      <a:pPr marL="0" marR="0">
                        <a:lnSpc>
                          <a:spcPct val="107000"/>
                        </a:lnSpc>
                        <a:spcBef>
                          <a:spcPts val="0"/>
                        </a:spcBef>
                        <a:spcAft>
                          <a:spcPts val="0"/>
                        </a:spcAft>
                      </a:pPr>
                      <a:r>
                        <a:rPr lang="en-US" sz="450">
                          <a:effectLst/>
                        </a:rPr>
                        <a:t>60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The Future of Asia: Forces of Change and Potential Surprises (Policy Horizons Canada)</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2014-2024</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992518220"/>
                  </a:ext>
                </a:extLst>
              </a:tr>
              <a:tr h="68824">
                <a:tc>
                  <a:txBody>
                    <a:bodyPr/>
                    <a:lstStyle/>
                    <a:p>
                      <a:pPr marL="0" marR="0">
                        <a:lnSpc>
                          <a:spcPct val="107000"/>
                        </a:lnSpc>
                        <a:spcBef>
                          <a:spcPts val="0"/>
                        </a:spcBef>
                        <a:spcAft>
                          <a:spcPts val="0"/>
                        </a:spcAft>
                      </a:pPr>
                      <a:r>
                        <a:rPr lang="en-US" sz="450">
                          <a:effectLst/>
                        </a:rPr>
                        <a:t>61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Imaging BRICs (BRICs Magazine)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2014-2029</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976529444"/>
                  </a:ext>
                </a:extLst>
              </a:tr>
              <a:tr h="68824">
                <a:tc>
                  <a:txBody>
                    <a:bodyPr/>
                    <a:lstStyle/>
                    <a:p>
                      <a:pPr marL="0" marR="0">
                        <a:lnSpc>
                          <a:spcPct val="107000"/>
                        </a:lnSpc>
                        <a:spcBef>
                          <a:spcPts val="0"/>
                        </a:spcBef>
                        <a:spcAft>
                          <a:spcPts val="0"/>
                        </a:spcAft>
                      </a:pPr>
                      <a:r>
                        <a:rPr lang="en-US" sz="450">
                          <a:effectLst/>
                        </a:rPr>
                        <a:t>62</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Public Health 2030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2014-2030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B&gt;EARLY 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115790852"/>
                  </a:ext>
                </a:extLst>
              </a:tr>
              <a:tr h="89885">
                <a:tc>
                  <a:txBody>
                    <a:bodyPr/>
                    <a:lstStyle/>
                    <a:p>
                      <a:pPr marL="0" marR="0">
                        <a:lnSpc>
                          <a:spcPct val="107000"/>
                        </a:lnSpc>
                        <a:spcBef>
                          <a:spcPts val="0"/>
                        </a:spcBef>
                        <a:spcAft>
                          <a:spcPts val="0"/>
                        </a:spcAft>
                      </a:pPr>
                      <a:r>
                        <a:rPr lang="en-US" sz="450">
                          <a:effectLst/>
                        </a:rPr>
                        <a:t>63</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Arab futures: Three Scenarios for 2025 (Institute for Security Studies)</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2015-2025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966610703"/>
                  </a:ext>
                </a:extLst>
              </a:tr>
              <a:tr h="68824">
                <a:tc>
                  <a:txBody>
                    <a:bodyPr/>
                    <a:lstStyle/>
                    <a:p>
                      <a:pPr marL="0" marR="0">
                        <a:lnSpc>
                          <a:spcPct val="107000"/>
                        </a:lnSpc>
                        <a:spcBef>
                          <a:spcPts val="0"/>
                        </a:spcBef>
                        <a:spcAft>
                          <a:spcPts val="0"/>
                        </a:spcAft>
                      </a:pPr>
                      <a:r>
                        <a:rPr lang="en-US" sz="450">
                          <a:effectLst/>
                        </a:rPr>
                        <a:t>64</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Technolife of Romeo and Juliet (Hiltunen)</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2015-2035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22240565"/>
                  </a:ext>
                </a:extLst>
              </a:tr>
              <a:tr h="68824">
                <a:tc>
                  <a:txBody>
                    <a:bodyPr/>
                    <a:lstStyle/>
                    <a:p>
                      <a:pPr marL="0" marR="0">
                        <a:lnSpc>
                          <a:spcPct val="107000"/>
                        </a:lnSpc>
                        <a:spcBef>
                          <a:spcPts val="0"/>
                        </a:spcBef>
                        <a:spcAft>
                          <a:spcPts val="0"/>
                        </a:spcAft>
                      </a:pPr>
                      <a:r>
                        <a:rPr lang="en-US" sz="450">
                          <a:effectLst/>
                        </a:rPr>
                        <a:t>65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Automated Vehicles (Tenn DoT)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2016-2030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B&gt;NE</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132930309"/>
                  </a:ext>
                </a:extLst>
              </a:tr>
              <a:tr h="68824">
                <a:tc>
                  <a:txBody>
                    <a:bodyPr/>
                    <a:lstStyle/>
                    <a:p>
                      <a:pPr marL="0" marR="0">
                        <a:lnSpc>
                          <a:spcPct val="107000"/>
                        </a:lnSpc>
                        <a:spcBef>
                          <a:spcPts val="0"/>
                        </a:spcBef>
                        <a:spcAft>
                          <a:spcPts val="0"/>
                        </a:spcAft>
                      </a:pPr>
                      <a:r>
                        <a:rPr lang="en-US" sz="450">
                          <a:effectLst/>
                        </a:rPr>
                        <a:t>66</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Residency &amp; Foreigners Affairs (GDRFA Dubai)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2016–2030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B/T&gt; 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143651908"/>
                  </a:ext>
                </a:extLst>
              </a:tr>
              <a:tr h="86491">
                <a:tc>
                  <a:txBody>
                    <a:bodyPr/>
                    <a:lstStyle/>
                    <a:p>
                      <a:pPr marL="0" marR="0">
                        <a:lnSpc>
                          <a:spcPct val="107000"/>
                        </a:lnSpc>
                        <a:spcBef>
                          <a:spcPts val="0"/>
                        </a:spcBef>
                        <a:spcAft>
                          <a:spcPts val="0"/>
                        </a:spcAft>
                      </a:pPr>
                      <a:r>
                        <a:rPr lang="en-US" sz="450">
                          <a:effectLst/>
                        </a:rPr>
                        <a:t>67</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Canada in a Changing Global Energy Landscape  (Policy Horizons Canada)</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2016-2030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298109636"/>
                  </a:ext>
                </a:extLst>
              </a:tr>
              <a:tr h="68824">
                <a:tc>
                  <a:txBody>
                    <a:bodyPr/>
                    <a:lstStyle/>
                    <a:p>
                      <a:pPr marL="0" marR="0">
                        <a:lnSpc>
                          <a:spcPct val="107000"/>
                        </a:lnSpc>
                        <a:spcBef>
                          <a:spcPts val="0"/>
                        </a:spcBef>
                        <a:spcAft>
                          <a:spcPts val="0"/>
                        </a:spcAft>
                      </a:pPr>
                      <a:r>
                        <a:rPr lang="en-US" sz="450">
                          <a:effectLst/>
                        </a:rPr>
                        <a:t>68</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Forest Futures (US Forest Service)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2017-2035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638248147"/>
                  </a:ext>
                </a:extLst>
              </a:tr>
              <a:tr h="68824">
                <a:tc>
                  <a:txBody>
                    <a:bodyPr/>
                    <a:lstStyle/>
                    <a:p>
                      <a:pPr marL="0" marR="0">
                        <a:lnSpc>
                          <a:spcPct val="107000"/>
                        </a:lnSpc>
                        <a:spcBef>
                          <a:spcPts val="0"/>
                        </a:spcBef>
                        <a:spcAft>
                          <a:spcPts val="0"/>
                        </a:spcAft>
                      </a:pPr>
                      <a:r>
                        <a:rPr lang="en-US" sz="450">
                          <a:effectLst/>
                        </a:rPr>
                        <a:t>69</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Work (NASA Langley)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2017-2050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443457410"/>
                  </a:ext>
                </a:extLst>
              </a:tr>
              <a:tr h="68824">
                <a:tc>
                  <a:txBody>
                    <a:bodyPr/>
                    <a:lstStyle/>
                    <a:p>
                      <a:pPr marL="0" marR="0">
                        <a:lnSpc>
                          <a:spcPct val="107000"/>
                        </a:lnSpc>
                        <a:spcBef>
                          <a:spcPts val="0"/>
                        </a:spcBef>
                        <a:spcAft>
                          <a:spcPts val="0"/>
                        </a:spcAft>
                      </a:pPr>
                      <a:r>
                        <a:rPr lang="en-US" sz="450">
                          <a:effectLst/>
                        </a:rPr>
                        <a:t>70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Sustainable Waste Management (CP1 )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2018-2028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 early 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105114832"/>
                  </a:ext>
                </a:extLst>
              </a:tr>
              <a:tr h="68824">
                <a:tc>
                  <a:txBody>
                    <a:bodyPr/>
                    <a:lstStyle/>
                    <a:p>
                      <a:pPr marL="0" marR="0">
                        <a:lnSpc>
                          <a:spcPct val="107000"/>
                        </a:lnSpc>
                        <a:spcBef>
                          <a:spcPts val="0"/>
                        </a:spcBef>
                        <a:spcAft>
                          <a:spcPts val="0"/>
                        </a:spcAft>
                      </a:pPr>
                      <a:r>
                        <a:rPr lang="en-US" sz="450">
                          <a:effectLst/>
                        </a:rPr>
                        <a:t>71</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Built Environment (CII)</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2018-2028</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098876874"/>
                  </a:ext>
                </a:extLst>
              </a:tr>
              <a:tr h="68824">
                <a:tc>
                  <a:txBody>
                    <a:bodyPr/>
                    <a:lstStyle/>
                    <a:p>
                      <a:pPr marL="0" marR="0">
                        <a:lnSpc>
                          <a:spcPct val="107000"/>
                        </a:lnSpc>
                        <a:spcBef>
                          <a:spcPts val="0"/>
                        </a:spcBef>
                        <a:spcAft>
                          <a:spcPts val="0"/>
                        </a:spcAft>
                      </a:pPr>
                      <a:r>
                        <a:rPr lang="en-US" sz="450">
                          <a:effectLst/>
                        </a:rPr>
                        <a:t>72</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IAF: Human progress and Human Services 2035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2018-2035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B&gt;</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590752183"/>
                  </a:ext>
                </a:extLst>
              </a:tr>
              <a:tr h="68824">
                <a:tc>
                  <a:txBody>
                    <a:bodyPr/>
                    <a:lstStyle/>
                    <a:p>
                      <a:pPr marL="0" marR="0">
                        <a:lnSpc>
                          <a:spcPct val="107000"/>
                        </a:lnSpc>
                        <a:spcBef>
                          <a:spcPts val="0"/>
                        </a:spcBef>
                        <a:spcAft>
                          <a:spcPts val="0"/>
                        </a:spcAft>
                      </a:pPr>
                      <a:r>
                        <a:rPr lang="en-US" sz="450">
                          <a:effectLst/>
                        </a:rPr>
                        <a:t>73</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Circular Economy (CP 2)</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2019-2029</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988647953"/>
                  </a:ext>
                </a:extLst>
              </a:tr>
              <a:tr h="68824">
                <a:tc>
                  <a:txBody>
                    <a:bodyPr/>
                    <a:lstStyle/>
                    <a:p>
                      <a:pPr marL="0" marR="0">
                        <a:lnSpc>
                          <a:spcPct val="107000"/>
                        </a:lnSpc>
                        <a:spcBef>
                          <a:spcPts val="0"/>
                        </a:spcBef>
                        <a:spcAft>
                          <a:spcPts val="0"/>
                        </a:spcAft>
                      </a:pPr>
                      <a:r>
                        <a:rPr lang="en-US" sz="450">
                          <a:effectLst/>
                        </a:rPr>
                        <a:t>74</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Changing Demand for Higher Ed (Rowan)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2019-2030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604187292"/>
                  </a:ext>
                </a:extLst>
              </a:tr>
              <a:tr h="68824">
                <a:tc>
                  <a:txBody>
                    <a:bodyPr/>
                    <a:lstStyle/>
                    <a:p>
                      <a:pPr marL="0" marR="0">
                        <a:lnSpc>
                          <a:spcPct val="107000"/>
                        </a:lnSpc>
                        <a:spcBef>
                          <a:spcPts val="0"/>
                        </a:spcBef>
                        <a:spcAft>
                          <a:spcPts val="0"/>
                        </a:spcAft>
                      </a:pPr>
                      <a:r>
                        <a:rPr lang="en-US" sz="450">
                          <a:effectLst/>
                        </a:rPr>
                        <a:t>75</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Veterinary Assessment (ICVA)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2020-2030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824863281"/>
                  </a:ext>
                </a:extLst>
              </a:tr>
              <a:tr h="68824">
                <a:tc>
                  <a:txBody>
                    <a:bodyPr/>
                    <a:lstStyle/>
                    <a:p>
                      <a:pPr marL="0" marR="0">
                        <a:lnSpc>
                          <a:spcPct val="107000"/>
                        </a:lnSpc>
                        <a:spcBef>
                          <a:spcPts val="0"/>
                        </a:spcBef>
                        <a:spcAft>
                          <a:spcPts val="0"/>
                        </a:spcAft>
                      </a:pPr>
                      <a:r>
                        <a:rPr lang="en-US" sz="450">
                          <a:effectLst/>
                        </a:rPr>
                        <a:t>76</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PH Evidence (Govt 1)</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2020-2030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118923733"/>
                  </a:ext>
                </a:extLst>
              </a:tr>
              <a:tr h="68824">
                <a:tc>
                  <a:txBody>
                    <a:bodyPr/>
                    <a:lstStyle/>
                    <a:p>
                      <a:pPr marL="0" marR="0">
                        <a:lnSpc>
                          <a:spcPct val="107000"/>
                        </a:lnSpc>
                        <a:spcBef>
                          <a:spcPts val="0"/>
                        </a:spcBef>
                        <a:spcAft>
                          <a:spcPts val="0"/>
                        </a:spcAft>
                      </a:pPr>
                      <a:r>
                        <a:rPr lang="en-US" sz="450">
                          <a:effectLst/>
                        </a:rPr>
                        <a:t>77</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Public Health Emergency Lab Preparedness</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2020-2030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B/C</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1524092389"/>
                  </a:ext>
                </a:extLst>
              </a:tr>
              <a:tr h="68824">
                <a:tc>
                  <a:txBody>
                    <a:bodyPr/>
                    <a:lstStyle/>
                    <a:p>
                      <a:pPr marL="0" marR="0">
                        <a:lnSpc>
                          <a:spcPct val="107000"/>
                        </a:lnSpc>
                        <a:spcBef>
                          <a:spcPts val="0"/>
                        </a:spcBef>
                        <a:spcAft>
                          <a:spcPts val="0"/>
                        </a:spcAft>
                      </a:pPr>
                      <a:r>
                        <a:rPr lang="en-US" sz="450">
                          <a:effectLst/>
                        </a:rPr>
                        <a:t>78</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NC Communities (Local Govt FCU) </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a:effectLst/>
                        </a:rPr>
                        <a:t>2020-2040</a:t>
                      </a:r>
                      <a:endParaRPr lang="en-US" sz="45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450" dirty="0">
                          <a:effectLst/>
                        </a:rPr>
                        <a:t>B/C</a:t>
                      </a:r>
                      <a:endParaRPr lang="en-US" sz="45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871739862"/>
                  </a:ext>
                </a:extLst>
              </a:tr>
            </a:tbl>
          </a:graphicData>
        </a:graphic>
      </p:graphicFrame>
      <p:sp>
        <p:nvSpPr>
          <p:cNvPr id="2" name="Title 1">
            <a:extLst>
              <a:ext uri="{FF2B5EF4-FFF2-40B4-BE49-F238E27FC236}">
                <a16:creationId xmlns:a16="http://schemas.microsoft.com/office/drawing/2014/main" id="{3F5216A9-4721-4780-8538-DF757CC63463}"/>
              </a:ext>
            </a:extLst>
          </p:cNvPr>
          <p:cNvSpPr>
            <a:spLocks noGrp="1"/>
          </p:cNvSpPr>
          <p:nvPr>
            <p:ph type="title"/>
          </p:nvPr>
        </p:nvSpPr>
        <p:spPr>
          <a:xfrm>
            <a:off x="285879" y="2565647"/>
            <a:ext cx="3684587" cy="3493618"/>
          </a:xfrm>
        </p:spPr>
        <p:txBody>
          <a:bodyPr/>
          <a:lstStyle/>
          <a:p>
            <a:pPr marR="0" lvl="0">
              <a:spcBef>
                <a:spcPts val="0"/>
              </a:spcBef>
              <a:spcAft>
                <a:spcPts val="0"/>
              </a:spcAft>
            </a:pPr>
            <a:r>
              <a:rPr lang="en-US" b="1" dirty="0"/>
              <a:t>Archetypes over Time </a:t>
            </a:r>
            <a:br>
              <a:rPr lang="en-US" dirty="0"/>
            </a:br>
            <a:br>
              <a:rPr lang="en-US" dirty="0"/>
            </a:br>
            <a:r>
              <a:rPr lang="en-US" dirty="0"/>
              <a:t>For the full set of 78 sets, only 10% reached transformation … yikes!</a:t>
            </a:r>
            <a:br>
              <a:rPr lang="en-US" dirty="0"/>
            </a:br>
            <a:br>
              <a:rPr lang="en-US" dirty="0"/>
            </a:br>
            <a:r>
              <a:rPr lang="en-US" dirty="0"/>
              <a:t>So, we looked at those that “reached their timeframe” and: </a:t>
            </a:r>
            <a:br>
              <a:rPr lang="en-US" dirty="0"/>
            </a:br>
            <a:r>
              <a:rPr lang="en-US" sz="1800" dirty="0">
                <a:effectLst/>
                <a:latin typeface="Calibri" panose="020F0502020204030204" pitchFamily="34" charset="0"/>
                <a:ea typeface="Times New Roman" panose="02020603050405020304" pitchFamily="18" charset="0"/>
                <a:cs typeface="Calibri" panose="020F0502020204030204" pitchFamily="34" charset="0"/>
              </a:rPr>
              <a:t>15% in baseline</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31% in collapse</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31% in NE</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23% in transformation</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dirty="0"/>
          </a:p>
        </p:txBody>
      </p:sp>
      <p:graphicFrame>
        <p:nvGraphicFramePr>
          <p:cNvPr id="5" name="Table 4">
            <a:extLst>
              <a:ext uri="{FF2B5EF4-FFF2-40B4-BE49-F238E27FC236}">
                <a16:creationId xmlns:a16="http://schemas.microsoft.com/office/drawing/2014/main" id="{289259B5-354F-466F-BBE6-9F2AA669B434}"/>
              </a:ext>
            </a:extLst>
          </p:cNvPr>
          <p:cNvGraphicFramePr>
            <a:graphicFrameLocks noGrp="1"/>
          </p:cNvGraphicFramePr>
          <p:nvPr>
            <p:extLst>
              <p:ext uri="{D42A27DB-BD31-4B8C-83A1-F6EECF244321}">
                <p14:modId xmlns:p14="http://schemas.microsoft.com/office/powerpoint/2010/main" val="1219997912"/>
              </p:ext>
            </p:extLst>
          </p:nvPr>
        </p:nvGraphicFramePr>
        <p:xfrm>
          <a:off x="115411" y="470518"/>
          <a:ext cx="4119238" cy="1724162"/>
        </p:xfrm>
        <a:graphic>
          <a:graphicData uri="http://schemas.openxmlformats.org/drawingml/2006/table">
            <a:tbl>
              <a:tblPr firstRow="1" firstCol="1" bandRow="1">
                <a:tableStyleId>{5C22544A-7EE6-4342-B048-85BDC9FD1C3A}</a:tableStyleId>
              </a:tblPr>
              <a:tblGrid>
                <a:gridCol w="156876">
                  <a:extLst>
                    <a:ext uri="{9D8B030D-6E8A-4147-A177-3AD203B41FA5}">
                      <a16:colId xmlns:a16="http://schemas.microsoft.com/office/drawing/2014/main" val="2416890104"/>
                    </a:ext>
                  </a:extLst>
                </a:gridCol>
                <a:gridCol w="2142439">
                  <a:extLst>
                    <a:ext uri="{9D8B030D-6E8A-4147-A177-3AD203B41FA5}">
                      <a16:colId xmlns:a16="http://schemas.microsoft.com/office/drawing/2014/main" val="2870901234"/>
                    </a:ext>
                  </a:extLst>
                </a:gridCol>
                <a:gridCol w="870012">
                  <a:extLst>
                    <a:ext uri="{9D8B030D-6E8A-4147-A177-3AD203B41FA5}">
                      <a16:colId xmlns:a16="http://schemas.microsoft.com/office/drawing/2014/main" val="1762070860"/>
                    </a:ext>
                  </a:extLst>
                </a:gridCol>
                <a:gridCol w="949911">
                  <a:extLst>
                    <a:ext uri="{9D8B030D-6E8A-4147-A177-3AD203B41FA5}">
                      <a16:colId xmlns:a16="http://schemas.microsoft.com/office/drawing/2014/main" val="454967655"/>
                    </a:ext>
                  </a:extLst>
                </a:gridCol>
              </a:tblGrid>
              <a:tr h="189064">
                <a:tc gridSpan="4">
                  <a:txBody>
                    <a:bodyPr/>
                    <a:lstStyle/>
                    <a:p>
                      <a:pPr marL="0" marR="0">
                        <a:lnSpc>
                          <a:spcPct val="107000"/>
                        </a:lnSpc>
                        <a:spcBef>
                          <a:spcPts val="0"/>
                        </a:spcBef>
                        <a:spcAft>
                          <a:spcPts val="0"/>
                        </a:spcAft>
                      </a:pPr>
                      <a:r>
                        <a:rPr lang="en-US" sz="1200">
                          <a:effectLst/>
                        </a:rPr>
                        <a:t>Table x: Scenario Pathways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9281876"/>
                  </a:ext>
                </a:extLst>
              </a:tr>
              <a:tr h="189064">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1200" dirty="0">
                          <a:effectLst/>
                        </a:rPr>
                        <a:t>Scenario Set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1200">
                          <a:effectLst/>
                        </a:rPr>
                        <a:t>Timeframe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1200" dirty="0">
                          <a:effectLst/>
                        </a:rPr>
                        <a:t>Pathway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323519880"/>
                  </a:ext>
                </a:extLst>
              </a:tr>
              <a:tr h="189064">
                <a:tc>
                  <a:txBody>
                    <a:bodyPr/>
                    <a:lstStyle/>
                    <a:p>
                      <a:pPr marL="0" marR="0">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1200" dirty="0">
                          <a:effectLst/>
                        </a:rPr>
                        <a:t>Mont Fleur (Shell for S. Africa)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1200">
                          <a:effectLst/>
                        </a:rPr>
                        <a:t>1992-2002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1200">
                          <a:effectLst/>
                        </a:rPr>
                        <a:t>B&gt;NE&gt;T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3849631360"/>
                  </a:ext>
                </a:extLst>
              </a:tr>
              <a:tr h="189064">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1200" dirty="0">
                          <a:effectLst/>
                        </a:rPr>
                        <a:t>Higher Education: The California Case (Ogilvy/GBN)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1200">
                          <a:effectLst/>
                        </a:rPr>
                        <a:t>1993-2008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1200">
                          <a:effectLst/>
                        </a:rPr>
                        <a:t>B&gt;NE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878394240"/>
                  </a:ext>
                </a:extLst>
              </a:tr>
              <a:tr h="202531">
                <a:tc>
                  <a:txBody>
                    <a:bodyPr/>
                    <a:lstStyle/>
                    <a:p>
                      <a:pPr marL="0" marR="0">
                        <a:lnSpc>
                          <a:spcPct val="107000"/>
                        </a:lnSpc>
                        <a:spcBef>
                          <a:spcPts val="0"/>
                        </a:spcBef>
                        <a:spcAft>
                          <a:spcPts val="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1200" dirty="0">
                          <a:effectLst/>
                        </a:rPr>
                        <a:t>Four Scenarios of State Government Services and Regulation in the Year 2010 (</a:t>
                      </a:r>
                      <a:r>
                        <a:rPr lang="en-US" sz="1200" dirty="0" err="1">
                          <a:effectLst/>
                        </a:rPr>
                        <a:t>Bonnett</a:t>
                      </a:r>
                      <a:r>
                        <a:rPr lang="en-US" sz="1200" dirty="0">
                          <a:effectLst/>
                        </a:rPr>
                        <a:t> and Olson)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1200">
                          <a:effectLst/>
                        </a:rPr>
                        <a:t>1994–2010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tc>
                  <a:txBody>
                    <a:bodyPr/>
                    <a:lstStyle/>
                    <a:p>
                      <a:pPr marL="0" marR="0">
                        <a:lnSpc>
                          <a:spcPct val="107000"/>
                        </a:lnSpc>
                        <a:spcBef>
                          <a:spcPts val="0"/>
                        </a:spcBef>
                        <a:spcAft>
                          <a:spcPts val="0"/>
                        </a:spcAft>
                      </a:pPr>
                      <a:r>
                        <a:rPr lang="en-US" sz="1200" dirty="0">
                          <a:effectLst/>
                        </a:rPr>
                        <a:t>B&gt;NE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3037" marR="23037" marT="0" marB="0"/>
                </a:tc>
                <a:extLst>
                  <a:ext uri="{0D108BD9-81ED-4DB2-BD59-A6C34878D82A}">
                    <a16:rowId xmlns:a16="http://schemas.microsoft.com/office/drawing/2014/main" val="2586971145"/>
                  </a:ext>
                </a:extLst>
              </a:tr>
            </a:tbl>
          </a:graphicData>
        </a:graphic>
      </p:graphicFrame>
    </p:spTree>
    <p:extLst>
      <p:ext uri="{BB962C8B-B14F-4D97-AF65-F5344CB8AC3E}">
        <p14:creationId xmlns:p14="http://schemas.microsoft.com/office/powerpoint/2010/main" val="106134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F7B3-97DC-463D-9ED7-010B4F7E5FD2}"/>
              </a:ext>
            </a:extLst>
          </p:cNvPr>
          <p:cNvSpPr>
            <a:spLocks noGrp="1"/>
          </p:cNvSpPr>
          <p:nvPr>
            <p:ph type="title"/>
          </p:nvPr>
        </p:nvSpPr>
        <p:spPr/>
        <p:txBody>
          <a:bodyPr/>
          <a:lstStyle/>
          <a:p>
            <a:r>
              <a:rPr lang="en-US" dirty="0"/>
              <a:t>Learnings</a:t>
            </a:r>
          </a:p>
        </p:txBody>
      </p:sp>
    </p:spTree>
    <p:extLst>
      <p:ext uri="{BB962C8B-B14F-4D97-AF65-F5344CB8AC3E}">
        <p14:creationId xmlns:p14="http://schemas.microsoft.com/office/powerpoint/2010/main" val="2995277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A0CFF1D-F683-48E3-9594-AC825AFD6EC9}"/>
              </a:ext>
            </a:extLst>
          </p:cNvPr>
          <p:cNvCxnSpPr>
            <a:cxnSpLocks/>
          </p:cNvCxnSpPr>
          <p:nvPr/>
        </p:nvCxnSpPr>
        <p:spPr>
          <a:xfrm flipV="1">
            <a:off x="162560" y="74925"/>
            <a:ext cx="8371840" cy="314452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E2956AC-198C-4456-89AF-4470A0E27DFC}"/>
              </a:ext>
            </a:extLst>
          </p:cNvPr>
          <p:cNvCxnSpPr>
            <a:cxnSpLocks/>
          </p:cNvCxnSpPr>
          <p:nvPr/>
        </p:nvCxnSpPr>
        <p:spPr>
          <a:xfrm>
            <a:off x="79854" y="3710598"/>
            <a:ext cx="8382000" cy="307247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B7EEF9-83CF-4B69-B8E5-25D43B70E3AF}"/>
              </a:ext>
            </a:extLst>
          </p:cNvPr>
          <p:cNvCxnSpPr>
            <a:cxnSpLocks/>
          </p:cNvCxnSpPr>
          <p:nvPr/>
        </p:nvCxnSpPr>
        <p:spPr>
          <a:xfrm>
            <a:off x="1930400" y="496054"/>
            <a:ext cx="0" cy="6260347"/>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F96A81-097B-4C2D-B65F-07D4DB313350}"/>
              </a:ext>
            </a:extLst>
          </p:cNvPr>
          <p:cNvCxnSpPr>
            <a:cxnSpLocks/>
          </p:cNvCxnSpPr>
          <p:nvPr/>
        </p:nvCxnSpPr>
        <p:spPr>
          <a:xfrm>
            <a:off x="5069840" y="347226"/>
            <a:ext cx="0" cy="6409175"/>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423951-D757-419C-969E-21E1CB869155}"/>
              </a:ext>
            </a:extLst>
          </p:cNvPr>
          <p:cNvCxnSpPr/>
          <p:nvPr/>
        </p:nvCxnSpPr>
        <p:spPr>
          <a:xfrm>
            <a:off x="8534400" y="198120"/>
            <a:ext cx="0" cy="6634481"/>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318045C-3CC0-417B-A787-6DEC7F282D5F}"/>
              </a:ext>
            </a:extLst>
          </p:cNvPr>
          <p:cNvSpPr txBox="1"/>
          <p:nvPr/>
        </p:nvSpPr>
        <p:spPr>
          <a:xfrm>
            <a:off x="711200" y="528320"/>
            <a:ext cx="445956" cy="369332"/>
          </a:xfrm>
          <a:prstGeom prst="rect">
            <a:avLst/>
          </a:prstGeom>
          <a:noFill/>
        </p:spPr>
        <p:txBody>
          <a:bodyPr wrap="none" rtlCol="0">
            <a:spAutoFit/>
          </a:bodyPr>
          <a:lstStyle/>
          <a:p>
            <a:r>
              <a:rPr lang="en-US" b="1" dirty="0"/>
              <a:t>H1</a:t>
            </a:r>
          </a:p>
        </p:txBody>
      </p:sp>
      <p:sp>
        <p:nvSpPr>
          <p:cNvPr id="11" name="TextBox 10">
            <a:extLst>
              <a:ext uri="{FF2B5EF4-FFF2-40B4-BE49-F238E27FC236}">
                <a16:creationId xmlns:a16="http://schemas.microsoft.com/office/drawing/2014/main" id="{5BB25715-BA2C-413B-AFDC-4E10B3B0DCAE}"/>
              </a:ext>
            </a:extLst>
          </p:cNvPr>
          <p:cNvSpPr txBox="1"/>
          <p:nvPr/>
        </p:nvSpPr>
        <p:spPr>
          <a:xfrm>
            <a:off x="6557734" y="412909"/>
            <a:ext cx="445956" cy="369332"/>
          </a:xfrm>
          <a:prstGeom prst="rect">
            <a:avLst/>
          </a:prstGeom>
          <a:noFill/>
        </p:spPr>
        <p:txBody>
          <a:bodyPr wrap="none" rtlCol="0">
            <a:spAutoFit/>
          </a:bodyPr>
          <a:lstStyle/>
          <a:p>
            <a:r>
              <a:rPr lang="en-US" b="1" dirty="0"/>
              <a:t>H3</a:t>
            </a:r>
          </a:p>
        </p:txBody>
      </p:sp>
      <p:sp>
        <p:nvSpPr>
          <p:cNvPr id="12" name="TextBox 11">
            <a:extLst>
              <a:ext uri="{FF2B5EF4-FFF2-40B4-BE49-F238E27FC236}">
                <a16:creationId xmlns:a16="http://schemas.microsoft.com/office/drawing/2014/main" id="{A27679A6-FF7D-44E5-B89A-3093867DCF2E}"/>
              </a:ext>
            </a:extLst>
          </p:cNvPr>
          <p:cNvSpPr txBox="1"/>
          <p:nvPr/>
        </p:nvSpPr>
        <p:spPr>
          <a:xfrm>
            <a:off x="3634467" y="528320"/>
            <a:ext cx="445956" cy="369332"/>
          </a:xfrm>
          <a:prstGeom prst="rect">
            <a:avLst/>
          </a:prstGeom>
          <a:noFill/>
        </p:spPr>
        <p:txBody>
          <a:bodyPr wrap="none" rtlCol="0">
            <a:spAutoFit/>
          </a:bodyPr>
          <a:lstStyle/>
          <a:p>
            <a:r>
              <a:rPr lang="en-US" b="1" dirty="0"/>
              <a:t>H2</a:t>
            </a:r>
          </a:p>
        </p:txBody>
      </p:sp>
      <p:sp>
        <p:nvSpPr>
          <p:cNvPr id="13" name="Rectangle 14">
            <a:extLst>
              <a:ext uri="{FF2B5EF4-FFF2-40B4-BE49-F238E27FC236}">
                <a16:creationId xmlns:a16="http://schemas.microsoft.com/office/drawing/2014/main" id="{D8C61CC7-EC23-476A-96A3-628D93665F1B}"/>
              </a:ext>
            </a:extLst>
          </p:cNvPr>
          <p:cNvSpPr>
            <a:spLocks noChangeArrowheads="1"/>
          </p:cNvSpPr>
          <p:nvPr/>
        </p:nvSpPr>
        <p:spPr bwMode="auto">
          <a:xfrm>
            <a:off x="942029" y="3828402"/>
            <a:ext cx="10591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Baseline</a:t>
            </a:r>
            <a:endParaRPr lang="en-US" sz="1400" b="0" dirty="0">
              <a:solidFill>
                <a:srgbClr val="000000"/>
              </a:solidFill>
              <a:latin typeface="Calibri" panose="020F0502020204030204" pitchFamily="34" charset="0"/>
              <a:cs typeface="Arial" pitchFamily="34" charset="0"/>
            </a:endParaRPr>
          </a:p>
        </p:txBody>
      </p:sp>
      <p:sp>
        <p:nvSpPr>
          <p:cNvPr id="15" name="Rectangle 16">
            <a:extLst>
              <a:ext uri="{FF2B5EF4-FFF2-40B4-BE49-F238E27FC236}">
                <a16:creationId xmlns:a16="http://schemas.microsoft.com/office/drawing/2014/main" id="{9C24CB3D-E3DF-4071-BEE8-1FDFFD698A12}"/>
              </a:ext>
            </a:extLst>
          </p:cNvPr>
          <p:cNvSpPr>
            <a:spLocks noChangeArrowheads="1"/>
          </p:cNvSpPr>
          <p:nvPr/>
        </p:nvSpPr>
        <p:spPr bwMode="auto">
          <a:xfrm>
            <a:off x="3158491" y="3126305"/>
            <a:ext cx="14655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New equilibrium</a:t>
            </a:r>
            <a:endParaRPr lang="en-US" sz="1400" b="0" dirty="0">
              <a:solidFill>
                <a:srgbClr val="000000"/>
              </a:solidFill>
              <a:latin typeface="Calibri" panose="020F0502020204030204" pitchFamily="34" charset="0"/>
              <a:cs typeface="Arial" pitchFamily="34" charset="0"/>
            </a:endParaRPr>
          </a:p>
        </p:txBody>
      </p:sp>
      <p:sp>
        <p:nvSpPr>
          <p:cNvPr id="18" name="Rectangle 15">
            <a:extLst>
              <a:ext uri="{FF2B5EF4-FFF2-40B4-BE49-F238E27FC236}">
                <a16:creationId xmlns:a16="http://schemas.microsoft.com/office/drawing/2014/main" id="{36357D74-449A-41BC-BACB-A43C9E42FD89}"/>
              </a:ext>
            </a:extLst>
          </p:cNvPr>
          <p:cNvSpPr>
            <a:spLocks noChangeArrowheads="1"/>
          </p:cNvSpPr>
          <p:nvPr/>
        </p:nvSpPr>
        <p:spPr bwMode="auto">
          <a:xfrm>
            <a:off x="3266214" y="4552597"/>
            <a:ext cx="12320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Collapse</a:t>
            </a:r>
            <a:r>
              <a:rPr lang="en-US" sz="1400" b="0" dirty="0">
                <a:solidFill>
                  <a:srgbClr val="000000"/>
                </a:solidFill>
                <a:latin typeface="Calibri" panose="020F0502020204030204" pitchFamily="34" charset="0"/>
                <a:cs typeface="Arial" pitchFamily="34" charset="0"/>
              </a:rPr>
              <a:t> </a:t>
            </a:r>
          </a:p>
        </p:txBody>
      </p:sp>
      <p:sp>
        <p:nvSpPr>
          <p:cNvPr id="19" name="Rectangle 17">
            <a:extLst>
              <a:ext uri="{FF2B5EF4-FFF2-40B4-BE49-F238E27FC236}">
                <a16:creationId xmlns:a16="http://schemas.microsoft.com/office/drawing/2014/main" id="{7AC370C8-C371-4B09-A5B9-645AA7EB8534}"/>
              </a:ext>
            </a:extLst>
          </p:cNvPr>
          <p:cNvSpPr>
            <a:spLocks noChangeArrowheads="1"/>
          </p:cNvSpPr>
          <p:nvPr/>
        </p:nvSpPr>
        <p:spPr bwMode="auto">
          <a:xfrm>
            <a:off x="6035674" y="2595891"/>
            <a:ext cx="18654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Transformation ONE</a:t>
            </a:r>
            <a:endParaRPr lang="en-US" sz="1400" b="0" dirty="0">
              <a:solidFill>
                <a:srgbClr val="000000"/>
              </a:solidFill>
              <a:latin typeface="Calibri" panose="020F0502020204030204" pitchFamily="34" charset="0"/>
              <a:cs typeface="Arial" pitchFamily="34" charset="0"/>
            </a:endParaRPr>
          </a:p>
        </p:txBody>
      </p:sp>
      <p:sp>
        <p:nvSpPr>
          <p:cNvPr id="21" name="Rectangle 17">
            <a:extLst>
              <a:ext uri="{FF2B5EF4-FFF2-40B4-BE49-F238E27FC236}">
                <a16:creationId xmlns:a16="http://schemas.microsoft.com/office/drawing/2014/main" id="{837477C0-1C4E-4947-8BDA-7FCD3A21583E}"/>
              </a:ext>
            </a:extLst>
          </p:cNvPr>
          <p:cNvSpPr>
            <a:spLocks noChangeArrowheads="1"/>
          </p:cNvSpPr>
          <p:nvPr/>
        </p:nvSpPr>
        <p:spPr bwMode="auto">
          <a:xfrm>
            <a:off x="5980974" y="4740807"/>
            <a:ext cx="20555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Transformation TWO</a:t>
            </a:r>
            <a:endParaRPr lang="en-US" sz="1400" b="0" dirty="0">
              <a:solidFill>
                <a:srgbClr val="000000"/>
              </a:solidFill>
              <a:latin typeface="Calibri" panose="020F0502020204030204" pitchFamily="34" charset="0"/>
              <a:cs typeface="Arial" pitchFamily="34" charset="0"/>
            </a:endParaRPr>
          </a:p>
        </p:txBody>
      </p:sp>
      <p:grpSp>
        <p:nvGrpSpPr>
          <p:cNvPr id="25" name="Group 24">
            <a:extLst>
              <a:ext uri="{FF2B5EF4-FFF2-40B4-BE49-F238E27FC236}">
                <a16:creationId xmlns:a16="http://schemas.microsoft.com/office/drawing/2014/main" id="{90CE26FE-0EBD-42CD-BBE8-00737296043E}"/>
              </a:ext>
            </a:extLst>
          </p:cNvPr>
          <p:cNvGrpSpPr/>
          <p:nvPr/>
        </p:nvGrpSpPr>
        <p:grpSpPr>
          <a:xfrm>
            <a:off x="449539" y="4661352"/>
            <a:ext cx="2657563" cy="2008971"/>
            <a:chOff x="0" y="3269476"/>
            <a:chExt cx="3342640" cy="2719705"/>
          </a:xfrm>
        </p:grpSpPr>
        <p:pic>
          <p:nvPicPr>
            <p:cNvPr id="26" name="Picture 25" descr="A picture containing headdress, leather&#10;&#10;Description automatically generated">
              <a:extLst>
                <a:ext uri="{FF2B5EF4-FFF2-40B4-BE49-F238E27FC236}">
                  <a16:creationId xmlns:a16="http://schemas.microsoft.com/office/drawing/2014/main" id="{6F989036-560E-4117-A5C8-EC73AB961C71}"/>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3269476"/>
              <a:ext cx="3342640" cy="2719705"/>
            </a:xfrm>
            <a:prstGeom prst="rect">
              <a:avLst/>
            </a:prstGeom>
          </p:spPr>
        </p:pic>
        <p:sp>
          <p:nvSpPr>
            <p:cNvPr id="27" name="TextBox 26">
              <a:extLst>
                <a:ext uri="{FF2B5EF4-FFF2-40B4-BE49-F238E27FC236}">
                  <a16:creationId xmlns:a16="http://schemas.microsoft.com/office/drawing/2014/main" id="{A39DAB72-8842-4EA1-898E-C02EA4B47556}"/>
                </a:ext>
              </a:extLst>
            </p:cNvPr>
            <p:cNvSpPr txBox="1"/>
            <p:nvPr/>
          </p:nvSpPr>
          <p:spPr>
            <a:xfrm>
              <a:off x="1071540" y="3429000"/>
              <a:ext cx="1199559" cy="1200329"/>
            </a:xfrm>
            <a:prstGeom prst="rect">
              <a:avLst/>
            </a:prstGeom>
            <a:noFill/>
          </p:spPr>
          <p:txBody>
            <a:bodyPr wrap="none" rtlCol="0">
              <a:spAutoFit/>
            </a:bodyPr>
            <a:lstStyle/>
            <a:p>
              <a:pPr algn="ctr"/>
              <a:r>
                <a:rPr lang="en-US" u="sng" dirty="0">
                  <a:solidFill>
                    <a:schemeClr val="bg1"/>
                  </a:solidFill>
                </a:rPr>
                <a:t>The HAT</a:t>
              </a:r>
            </a:p>
            <a:p>
              <a:pPr algn="ctr"/>
              <a:r>
                <a:rPr lang="en-US" dirty="0">
                  <a:solidFill>
                    <a:schemeClr val="bg1"/>
                  </a:solidFill>
                </a:rPr>
                <a:t>Houston </a:t>
              </a:r>
            </a:p>
            <a:p>
              <a:pPr algn="ctr"/>
              <a:r>
                <a:rPr lang="en-US" dirty="0">
                  <a:solidFill>
                    <a:schemeClr val="bg1"/>
                  </a:solidFill>
                </a:rPr>
                <a:t>Archetype </a:t>
              </a:r>
            </a:p>
            <a:p>
              <a:pPr algn="ctr"/>
              <a:r>
                <a:rPr lang="en-US" dirty="0">
                  <a:solidFill>
                    <a:schemeClr val="bg1"/>
                  </a:solidFill>
                </a:rPr>
                <a:t>Technique</a:t>
              </a:r>
            </a:p>
          </p:txBody>
        </p:sp>
      </p:grpSp>
      <p:pic>
        <p:nvPicPr>
          <p:cNvPr id="6" name="Picture 5" descr="Icon&#10;&#10;Description automatically generated">
            <a:extLst>
              <a:ext uri="{FF2B5EF4-FFF2-40B4-BE49-F238E27FC236}">
                <a16:creationId xmlns:a16="http://schemas.microsoft.com/office/drawing/2014/main" id="{702FAE8C-E270-452D-A7AE-F5DECCB740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802" y="2682794"/>
            <a:ext cx="1287940" cy="1287940"/>
          </a:xfrm>
          <a:prstGeom prst="rect">
            <a:avLst/>
          </a:prstGeom>
        </p:spPr>
      </p:pic>
      <p:pic>
        <p:nvPicPr>
          <p:cNvPr id="29" name="Picture 28" descr="Icon&#10;&#10;Description automatically generated">
            <a:extLst>
              <a:ext uri="{FF2B5EF4-FFF2-40B4-BE49-F238E27FC236}">
                <a16:creationId xmlns:a16="http://schemas.microsoft.com/office/drawing/2014/main" id="{16AE4061-3D4A-4D1A-ABD7-2DFF4C3CF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0696" y="3305807"/>
            <a:ext cx="1287940" cy="1287940"/>
          </a:xfrm>
          <a:prstGeom prst="rect">
            <a:avLst/>
          </a:prstGeom>
        </p:spPr>
      </p:pic>
      <p:pic>
        <p:nvPicPr>
          <p:cNvPr id="31" name="Picture 30" descr="Icon&#10;&#10;Description automatically generated">
            <a:extLst>
              <a:ext uri="{FF2B5EF4-FFF2-40B4-BE49-F238E27FC236}">
                <a16:creationId xmlns:a16="http://schemas.microsoft.com/office/drawing/2014/main" id="{FED06C87-14FE-4364-A0EA-12BEF48300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1576" y="1913125"/>
            <a:ext cx="1287940" cy="1287940"/>
          </a:xfrm>
          <a:prstGeom prst="rect">
            <a:avLst/>
          </a:prstGeom>
        </p:spPr>
      </p:pic>
      <p:pic>
        <p:nvPicPr>
          <p:cNvPr id="33" name="Picture 32" descr="Icon&#10;&#10;Description automatically generated">
            <a:extLst>
              <a:ext uri="{FF2B5EF4-FFF2-40B4-BE49-F238E27FC236}">
                <a16:creationId xmlns:a16="http://schemas.microsoft.com/office/drawing/2014/main" id="{0D36163E-56D1-451B-B9BC-82A6D455BB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1276" y="1044222"/>
            <a:ext cx="1287940" cy="1287940"/>
          </a:xfrm>
          <a:prstGeom prst="rect">
            <a:avLst/>
          </a:prstGeom>
        </p:spPr>
      </p:pic>
      <p:pic>
        <p:nvPicPr>
          <p:cNvPr id="34" name="Picture 33" descr="Icon&#10;&#10;Description automatically generated">
            <a:extLst>
              <a:ext uri="{FF2B5EF4-FFF2-40B4-BE49-F238E27FC236}">
                <a16:creationId xmlns:a16="http://schemas.microsoft.com/office/drawing/2014/main" id="{E0B4EA4D-0526-4056-95B4-4BF9BE8A02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4395" y="3373413"/>
            <a:ext cx="1287940" cy="1287940"/>
          </a:xfrm>
          <a:prstGeom prst="rect">
            <a:avLst/>
          </a:prstGeom>
        </p:spPr>
      </p:pic>
      <p:sp>
        <p:nvSpPr>
          <p:cNvPr id="2" name="Title 1">
            <a:extLst>
              <a:ext uri="{FF2B5EF4-FFF2-40B4-BE49-F238E27FC236}">
                <a16:creationId xmlns:a16="http://schemas.microsoft.com/office/drawing/2014/main" id="{81AE0712-2C39-4463-8FCC-1E6A279739DD}"/>
              </a:ext>
            </a:extLst>
          </p:cNvPr>
          <p:cNvSpPr>
            <a:spLocks noGrp="1"/>
          </p:cNvSpPr>
          <p:nvPr>
            <p:ph type="title"/>
          </p:nvPr>
        </p:nvSpPr>
        <p:spPr>
          <a:xfrm>
            <a:off x="474982" y="-244527"/>
            <a:ext cx="8181339" cy="983226"/>
          </a:xfrm>
        </p:spPr>
        <p:txBody>
          <a:bodyPr/>
          <a:lstStyle/>
          <a:p>
            <a:r>
              <a:rPr lang="en-US" dirty="0"/>
              <a:t>Updating our Scenario Archetype Technique: The HAT </a:t>
            </a:r>
          </a:p>
        </p:txBody>
      </p:sp>
      <p:sp>
        <p:nvSpPr>
          <p:cNvPr id="14" name="TextBox 13">
            <a:extLst>
              <a:ext uri="{FF2B5EF4-FFF2-40B4-BE49-F238E27FC236}">
                <a16:creationId xmlns:a16="http://schemas.microsoft.com/office/drawing/2014/main" id="{E2D8C12A-6FE0-49F1-9C54-80CF24C98E05}"/>
              </a:ext>
            </a:extLst>
          </p:cNvPr>
          <p:cNvSpPr txBox="1"/>
          <p:nvPr/>
        </p:nvSpPr>
        <p:spPr>
          <a:xfrm>
            <a:off x="5038440" y="5175843"/>
            <a:ext cx="3484544" cy="369332"/>
          </a:xfrm>
          <a:prstGeom prst="rect">
            <a:avLst/>
          </a:prstGeom>
          <a:solidFill>
            <a:schemeClr val="accent5"/>
          </a:solidFill>
        </p:spPr>
        <p:txBody>
          <a:bodyPr wrap="none" rtlCol="0">
            <a:spAutoFit/>
          </a:bodyPr>
          <a:lstStyle/>
          <a:p>
            <a:r>
              <a:rPr lang="en-US" dirty="0">
                <a:solidFill>
                  <a:schemeClr val="bg1"/>
                </a:solidFill>
              </a:rPr>
              <a:t>More Emphasis on Transformation!</a:t>
            </a:r>
          </a:p>
        </p:txBody>
      </p:sp>
    </p:spTree>
    <p:extLst>
      <p:ext uri="{BB962C8B-B14F-4D97-AF65-F5344CB8AC3E}">
        <p14:creationId xmlns:p14="http://schemas.microsoft.com/office/powerpoint/2010/main" val="204671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0F97-52AF-4AFC-B68D-323589ABEFE7}"/>
              </a:ext>
            </a:extLst>
          </p:cNvPr>
          <p:cNvSpPr>
            <a:spLocks noGrp="1"/>
          </p:cNvSpPr>
          <p:nvPr>
            <p:ph sz="quarter" idx="13"/>
          </p:nvPr>
        </p:nvSpPr>
        <p:spPr>
          <a:xfrm>
            <a:off x="5065713" y="1416424"/>
            <a:ext cx="3684587" cy="5244352"/>
          </a:xfrm>
        </p:spPr>
        <p:txBody>
          <a:bodyPr>
            <a:normAutofit lnSpcReduction="10000"/>
          </a:bodyPr>
          <a:lstStyle/>
          <a:p>
            <a:pPr marL="0" marR="0" indent="0">
              <a:spcBef>
                <a:spcPts val="0"/>
              </a:spcBef>
              <a:spcAft>
                <a:spcPts val="0"/>
              </a:spcAft>
              <a:buNone/>
            </a:pPr>
            <a:r>
              <a:rPr lang="en-US" b="1" u="sng" dirty="0">
                <a:effectLst/>
              </a:rPr>
              <a:t>Why are so many domains stuck in the baseline? </a:t>
            </a:r>
          </a:p>
          <a:p>
            <a:pPr marL="0" marR="0" indent="0">
              <a:spcBef>
                <a:spcPts val="0"/>
              </a:spcBef>
              <a:spcAft>
                <a:spcPts val="0"/>
              </a:spcAft>
              <a:buNone/>
            </a:pPr>
            <a:r>
              <a:rPr lang="en-US" dirty="0">
                <a:effectLst/>
              </a:rPr>
              <a:t>The power of those with the most at stake in the baseline is exercised to keep the baseline where it is. Part of it is simple power. Part of it is sunk-costs, e.g., what we see now with the fossil fuel industry. </a:t>
            </a:r>
          </a:p>
          <a:p>
            <a:pPr marL="0" marR="0" indent="0">
              <a:spcBef>
                <a:spcPts val="0"/>
              </a:spcBef>
              <a:spcAft>
                <a:spcPts val="0"/>
              </a:spcAft>
              <a:buNone/>
            </a:pPr>
            <a:r>
              <a:rPr lang="en-US" dirty="0">
                <a:solidFill>
                  <a:srgbClr val="FF0000"/>
                </a:solidFill>
              </a:rPr>
              <a:t>PEREZ: H1 is really good at maintaining itself</a:t>
            </a:r>
            <a:endParaRPr lang="en-US" dirty="0">
              <a:solidFill>
                <a:srgbClr val="FF0000"/>
              </a:solidFill>
              <a:effectLst/>
            </a:endParaRPr>
          </a:p>
          <a:p>
            <a:pPr marL="457200" marR="0" indent="0">
              <a:spcBef>
                <a:spcPts val="0"/>
              </a:spcBef>
              <a:spcAft>
                <a:spcPts val="0"/>
              </a:spcAft>
              <a:buNone/>
            </a:pPr>
            <a:r>
              <a:rPr lang="en-US" dirty="0">
                <a:effectLst/>
              </a:rPr>
              <a:t> </a:t>
            </a:r>
          </a:p>
          <a:p>
            <a:pPr marL="0" marR="0" indent="0">
              <a:spcBef>
                <a:spcPts val="0"/>
              </a:spcBef>
              <a:spcAft>
                <a:spcPts val="0"/>
              </a:spcAft>
              <a:buNone/>
            </a:pPr>
            <a:r>
              <a:rPr lang="en-US" b="1" u="sng" dirty="0">
                <a:effectLst/>
              </a:rPr>
              <a:t>Is ther</a:t>
            </a:r>
            <a:r>
              <a:rPr lang="en-US" b="1" u="sng" dirty="0"/>
              <a:t>e a “</a:t>
            </a:r>
            <a:r>
              <a:rPr lang="en-US" b="1" u="sng" dirty="0">
                <a:effectLst/>
              </a:rPr>
              <a:t>New Equilibrium Loop? </a:t>
            </a:r>
          </a:p>
          <a:p>
            <a:pPr marL="0" marR="0" indent="0">
              <a:spcBef>
                <a:spcPts val="0"/>
              </a:spcBef>
              <a:spcAft>
                <a:spcPts val="0"/>
              </a:spcAft>
              <a:buNone/>
            </a:pPr>
            <a:r>
              <a:rPr lang="en-US" dirty="0">
                <a:effectLst/>
              </a:rPr>
              <a:t>a domain does a new equilibrium, retreats, and does it again, and delays or avoids transformation</a:t>
            </a:r>
          </a:p>
          <a:p>
            <a:pPr marL="0" marR="0" indent="0">
              <a:spcBef>
                <a:spcPts val="0"/>
              </a:spcBef>
              <a:spcAft>
                <a:spcPts val="0"/>
              </a:spcAft>
              <a:buNone/>
            </a:pPr>
            <a:r>
              <a:rPr lang="en-US" dirty="0" err="1">
                <a:solidFill>
                  <a:srgbClr val="FF0000"/>
                </a:solidFill>
              </a:rPr>
              <a:t>Raeworth</a:t>
            </a:r>
            <a:r>
              <a:rPr lang="en-US" dirty="0">
                <a:solidFill>
                  <a:srgbClr val="FF0000"/>
                </a:solidFill>
              </a:rPr>
              <a:t>: collapse is rarely beneficial</a:t>
            </a:r>
            <a:endParaRPr lang="en-US" dirty="0">
              <a:solidFill>
                <a:srgbClr val="FF0000"/>
              </a:solidFill>
              <a:effectLst/>
            </a:endParaRPr>
          </a:p>
          <a:p>
            <a:pPr marL="0" marR="0" indent="0">
              <a:spcBef>
                <a:spcPts val="0"/>
              </a:spcBef>
              <a:spcAft>
                <a:spcPts val="0"/>
              </a:spcAft>
              <a:buNone/>
            </a:pPr>
            <a:endParaRPr lang="en-US" b="1" u="sng" dirty="0">
              <a:effectLst/>
            </a:endParaRPr>
          </a:p>
          <a:p>
            <a:pPr marL="0" marR="0" indent="0">
              <a:spcBef>
                <a:spcPts val="0"/>
              </a:spcBef>
              <a:spcAft>
                <a:spcPts val="0"/>
              </a:spcAft>
              <a:buNone/>
            </a:pPr>
            <a:r>
              <a:rPr lang="en-US" b="1" u="sng" dirty="0">
                <a:effectLst/>
              </a:rPr>
              <a:t>Does lack of imagination explain lack of transformation ? </a:t>
            </a:r>
          </a:p>
          <a:p>
            <a:pPr marL="0" marR="0" indent="0">
              <a:spcBef>
                <a:spcPts val="0"/>
              </a:spcBef>
              <a:spcAft>
                <a:spcPts val="0"/>
              </a:spcAft>
              <a:buNone/>
            </a:pPr>
            <a:r>
              <a:rPr lang="en-US" dirty="0">
                <a:effectLst/>
              </a:rPr>
              <a:t>Are we being “too tough” and looking for total transformation? Could there be a partial transformation, e.g., sustainability in pockets like San Francisco</a:t>
            </a:r>
          </a:p>
          <a:p>
            <a:pPr marL="0" marR="0" indent="0">
              <a:spcBef>
                <a:spcPts val="0"/>
              </a:spcBef>
              <a:spcAft>
                <a:spcPts val="0"/>
              </a:spcAft>
              <a:buNone/>
            </a:pPr>
            <a:r>
              <a:rPr lang="en-US" dirty="0">
                <a:effectLst/>
              </a:rPr>
              <a:t> </a:t>
            </a:r>
          </a:p>
          <a:p>
            <a:endParaRPr lang="en-US" dirty="0"/>
          </a:p>
        </p:txBody>
      </p:sp>
      <p:sp>
        <p:nvSpPr>
          <p:cNvPr id="2" name="Title 1">
            <a:extLst>
              <a:ext uri="{FF2B5EF4-FFF2-40B4-BE49-F238E27FC236}">
                <a16:creationId xmlns:a16="http://schemas.microsoft.com/office/drawing/2014/main" id="{018BB4CE-A46D-425B-B2F3-CC69A5F2197F}"/>
              </a:ext>
            </a:extLst>
          </p:cNvPr>
          <p:cNvSpPr>
            <a:spLocks noGrp="1"/>
          </p:cNvSpPr>
          <p:nvPr>
            <p:ph type="title"/>
          </p:nvPr>
        </p:nvSpPr>
        <p:spPr>
          <a:xfrm>
            <a:off x="5065713" y="0"/>
            <a:ext cx="3684587" cy="1416423"/>
          </a:xfrm>
        </p:spPr>
        <p:txBody>
          <a:bodyPr anchor="ctr">
            <a:normAutofit/>
          </a:bodyPr>
          <a:lstStyle/>
          <a:p>
            <a:r>
              <a:rPr lang="en-US" sz="2400" dirty="0"/>
              <a:t>Why does change appear to be slower than we think?</a:t>
            </a:r>
          </a:p>
        </p:txBody>
      </p:sp>
    </p:spTree>
    <p:extLst>
      <p:ext uri="{BB962C8B-B14F-4D97-AF65-F5344CB8AC3E}">
        <p14:creationId xmlns:p14="http://schemas.microsoft.com/office/powerpoint/2010/main" val="2575249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8447-401D-4261-8C6C-85B3237D355A}"/>
              </a:ext>
            </a:extLst>
          </p:cNvPr>
          <p:cNvSpPr>
            <a:spLocks noGrp="1"/>
          </p:cNvSpPr>
          <p:nvPr>
            <p:ph type="title"/>
          </p:nvPr>
        </p:nvSpPr>
        <p:spPr/>
        <p:txBody>
          <a:bodyPr anchor="ctr">
            <a:normAutofit/>
          </a:bodyPr>
          <a:lstStyle/>
          <a:p>
            <a:r>
              <a:rPr lang="en-US" dirty="0"/>
              <a:t>Identifying Horizon Shifts</a:t>
            </a:r>
          </a:p>
        </p:txBody>
      </p:sp>
      <p:sp>
        <p:nvSpPr>
          <p:cNvPr id="3" name="Content Placeholder 2">
            <a:extLst>
              <a:ext uri="{FF2B5EF4-FFF2-40B4-BE49-F238E27FC236}">
                <a16:creationId xmlns:a16="http://schemas.microsoft.com/office/drawing/2014/main" id="{BF2C5162-563D-487C-BFCB-B1C689F3ECAC}"/>
              </a:ext>
            </a:extLst>
          </p:cNvPr>
          <p:cNvSpPr>
            <a:spLocks noGrp="1"/>
          </p:cNvSpPr>
          <p:nvPr>
            <p:ph sz="quarter" idx="10"/>
          </p:nvPr>
        </p:nvSpPr>
        <p:spPr/>
        <p:txBody>
          <a:bodyPr>
            <a:normAutofit/>
          </a:bodyPr>
          <a:lstStyle/>
          <a:p>
            <a:pPr marL="0" marR="0">
              <a:spcBef>
                <a:spcPts val="0"/>
              </a:spcBef>
              <a:spcAft>
                <a:spcPts val="0"/>
              </a:spcAft>
            </a:pPr>
            <a:r>
              <a:rPr lang="en-US" dirty="0">
                <a:effectLst/>
              </a:rPr>
              <a:t>1. Look at the rules </a:t>
            </a:r>
          </a:p>
          <a:p>
            <a:pPr marL="0" marR="0">
              <a:spcBef>
                <a:spcPts val="0"/>
              </a:spcBef>
              <a:spcAft>
                <a:spcPts val="0"/>
              </a:spcAft>
            </a:pPr>
            <a:r>
              <a:rPr lang="en-US" dirty="0">
                <a:effectLst/>
              </a:rPr>
              <a:t>2. Monitor the conversation </a:t>
            </a:r>
          </a:p>
          <a:p>
            <a:pPr marL="0" marR="0">
              <a:spcBef>
                <a:spcPts val="0"/>
              </a:spcBef>
              <a:spcAft>
                <a:spcPts val="0"/>
              </a:spcAft>
            </a:pPr>
            <a:r>
              <a:rPr lang="en-US" dirty="0">
                <a:effectLst/>
              </a:rPr>
              <a:t>3. Identify the chasm and the mountain</a:t>
            </a:r>
          </a:p>
          <a:p>
            <a:pPr marL="0" marR="0">
              <a:spcBef>
                <a:spcPts val="0"/>
              </a:spcBef>
              <a:spcAft>
                <a:spcPts val="0"/>
              </a:spcAft>
            </a:pPr>
            <a:r>
              <a:rPr lang="en-US" dirty="0">
                <a:effectLst/>
              </a:rPr>
              <a:t>4. Identify scenario-specific indicators: </a:t>
            </a:r>
          </a:p>
          <a:p>
            <a:pPr marL="0" marR="0">
              <a:spcBef>
                <a:spcPts val="0"/>
              </a:spcBef>
              <a:spcAft>
                <a:spcPts val="0"/>
              </a:spcAft>
            </a:pPr>
            <a:r>
              <a:rPr lang="en-US" dirty="0">
                <a:effectLst/>
              </a:rPr>
              <a:t>5. CLA tells you what the shift looks like when it’s “done”</a:t>
            </a:r>
          </a:p>
          <a:p>
            <a:pPr marL="0" marR="0">
              <a:spcBef>
                <a:spcPts val="0"/>
              </a:spcBef>
              <a:spcAft>
                <a:spcPts val="0"/>
              </a:spcAft>
            </a:pPr>
            <a:r>
              <a:rPr lang="en-US" dirty="0">
                <a:effectLst/>
              </a:rPr>
              <a:t>6. STP (sociotechnical transition pathways) as part of MLP (multi-level perspectives)</a:t>
            </a:r>
          </a:p>
          <a:p>
            <a:endParaRPr lang="en-US" dirty="0"/>
          </a:p>
        </p:txBody>
      </p:sp>
    </p:spTree>
    <p:extLst>
      <p:ext uri="{BB962C8B-B14F-4D97-AF65-F5344CB8AC3E}">
        <p14:creationId xmlns:p14="http://schemas.microsoft.com/office/powerpoint/2010/main" val="172961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A64D-3BFB-430C-8B16-21B8EC37BC85}"/>
              </a:ext>
            </a:extLst>
          </p:cNvPr>
          <p:cNvSpPr>
            <a:spLocks noGrp="1"/>
          </p:cNvSpPr>
          <p:nvPr>
            <p:ph type="title"/>
          </p:nvPr>
        </p:nvSpPr>
        <p:spPr/>
        <p:txBody>
          <a:bodyPr/>
          <a:lstStyle/>
          <a:p>
            <a:r>
              <a:rPr lang="en-US" dirty="0"/>
              <a:t>Session Agenda</a:t>
            </a:r>
          </a:p>
        </p:txBody>
      </p:sp>
      <p:sp>
        <p:nvSpPr>
          <p:cNvPr id="3" name="Content Placeholder 2">
            <a:extLst>
              <a:ext uri="{FF2B5EF4-FFF2-40B4-BE49-F238E27FC236}">
                <a16:creationId xmlns:a16="http://schemas.microsoft.com/office/drawing/2014/main" id="{83784814-15FF-430B-BC73-53986823C7B1}"/>
              </a:ext>
            </a:extLst>
          </p:cNvPr>
          <p:cNvSpPr>
            <a:spLocks noGrp="1"/>
          </p:cNvSpPr>
          <p:nvPr>
            <p:ph sz="quarter" idx="10"/>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9:30-10:05 		The talk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10:05-10:35 	Small group discussion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10:35-10:50 	Plenary mini-debrief</a:t>
            </a:r>
          </a:p>
          <a:p>
            <a:endParaRPr lang="en-US" dirty="0"/>
          </a:p>
        </p:txBody>
      </p:sp>
    </p:spTree>
    <p:extLst>
      <p:ext uri="{BB962C8B-B14F-4D97-AF65-F5344CB8AC3E}">
        <p14:creationId xmlns:p14="http://schemas.microsoft.com/office/powerpoint/2010/main" val="146589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A0CFF1D-F683-48E3-9594-AC825AFD6EC9}"/>
              </a:ext>
            </a:extLst>
          </p:cNvPr>
          <p:cNvCxnSpPr>
            <a:cxnSpLocks/>
          </p:cNvCxnSpPr>
          <p:nvPr/>
        </p:nvCxnSpPr>
        <p:spPr>
          <a:xfrm flipV="1">
            <a:off x="172720" y="149362"/>
            <a:ext cx="8371840" cy="314452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E2956AC-198C-4456-89AF-4470A0E27DFC}"/>
              </a:ext>
            </a:extLst>
          </p:cNvPr>
          <p:cNvCxnSpPr>
            <a:cxnSpLocks/>
          </p:cNvCxnSpPr>
          <p:nvPr/>
        </p:nvCxnSpPr>
        <p:spPr>
          <a:xfrm>
            <a:off x="172720" y="3515361"/>
            <a:ext cx="8382000" cy="324104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B7EEF9-83CF-4B69-B8E5-25D43B70E3AF}"/>
              </a:ext>
            </a:extLst>
          </p:cNvPr>
          <p:cNvCxnSpPr>
            <a:cxnSpLocks/>
          </p:cNvCxnSpPr>
          <p:nvPr/>
        </p:nvCxnSpPr>
        <p:spPr>
          <a:xfrm>
            <a:off x="1930400" y="496054"/>
            <a:ext cx="0" cy="6260347"/>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F96A81-097B-4C2D-B65F-07D4DB313350}"/>
              </a:ext>
            </a:extLst>
          </p:cNvPr>
          <p:cNvCxnSpPr>
            <a:cxnSpLocks/>
          </p:cNvCxnSpPr>
          <p:nvPr/>
        </p:nvCxnSpPr>
        <p:spPr>
          <a:xfrm>
            <a:off x="5069840" y="347226"/>
            <a:ext cx="0" cy="6409175"/>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423951-D757-419C-969E-21E1CB869155}"/>
              </a:ext>
            </a:extLst>
          </p:cNvPr>
          <p:cNvCxnSpPr/>
          <p:nvPr/>
        </p:nvCxnSpPr>
        <p:spPr>
          <a:xfrm>
            <a:off x="8534400" y="198120"/>
            <a:ext cx="0" cy="6634481"/>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318045C-3CC0-417B-A787-6DEC7F282D5F}"/>
              </a:ext>
            </a:extLst>
          </p:cNvPr>
          <p:cNvSpPr txBox="1"/>
          <p:nvPr/>
        </p:nvSpPr>
        <p:spPr>
          <a:xfrm>
            <a:off x="522165" y="6240503"/>
            <a:ext cx="445956" cy="369332"/>
          </a:xfrm>
          <a:prstGeom prst="rect">
            <a:avLst/>
          </a:prstGeom>
          <a:noFill/>
        </p:spPr>
        <p:txBody>
          <a:bodyPr wrap="none" rtlCol="0">
            <a:spAutoFit/>
          </a:bodyPr>
          <a:lstStyle/>
          <a:p>
            <a:r>
              <a:rPr lang="en-US" b="1" dirty="0"/>
              <a:t>H1</a:t>
            </a:r>
          </a:p>
        </p:txBody>
      </p:sp>
      <p:sp>
        <p:nvSpPr>
          <p:cNvPr id="11" name="TextBox 10">
            <a:extLst>
              <a:ext uri="{FF2B5EF4-FFF2-40B4-BE49-F238E27FC236}">
                <a16:creationId xmlns:a16="http://schemas.microsoft.com/office/drawing/2014/main" id="{5BB25715-BA2C-413B-AFDC-4E10B3B0DCAE}"/>
              </a:ext>
            </a:extLst>
          </p:cNvPr>
          <p:cNvSpPr txBox="1"/>
          <p:nvPr/>
        </p:nvSpPr>
        <p:spPr>
          <a:xfrm>
            <a:off x="6145368" y="6240503"/>
            <a:ext cx="556517" cy="369332"/>
          </a:xfrm>
          <a:prstGeom prst="rect">
            <a:avLst/>
          </a:prstGeom>
          <a:noFill/>
        </p:spPr>
        <p:txBody>
          <a:bodyPr wrap="square" rtlCol="0">
            <a:spAutoFit/>
          </a:bodyPr>
          <a:lstStyle/>
          <a:p>
            <a:r>
              <a:rPr lang="en-US" b="1" dirty="0"/>
              <a:t>H3</a:t>
            </a:r>
          </a:p>
        </p:txBody>
      </p:sp>
      <p:sp>
        <p:nvSpPr>
          <p:cNvPr id="12" name="TextBox 11">
            <a:extLst>
              <a:ext uri="{FF2B5EF4-FFF2-40B4-BE49-F238E27FC236}">
                <a16:creationId xmlns:a16="http://schemas.microsoft.com/office/drawing/2014/main" id="{A27679A6-FF7D-44E5-B89A-3093867DCF2E}"/>
              </a:ext>
            </a:extLst>
          </p:cNvPr>
          <p:cNvSpPr txBox="1"/>
          <p:nvPr/>
        </p:nvSpPr>
        <p:spPr>
          <a:xfrm>
            <a:off x="3548357" y="6234780"/>
            <a:ext cx="445956" cy="369332"/>
          </a:xfrm>
          <a:prstGeom prst="rect">
            <a:avLst/>
          </a:prstGeom>
          <a:noFill/>
        </p:spPr>
        <p:txBody>
          <a:bodyPr wrap="none" rtlCol="0">
            <a:spAutoFit/>
          </a:bodyPr>
          <a:lstStyle/>
          <a:p>
            <a:r>
              <a:rPr lang="en-US" b="1" dirty="0"/>
              <a:t>H2</a:t>
            </a:r>
          </a:p>
        </p:txBody>
      </p:sp>
      <p:pic>
        <p:nvPicPr>
          <p:cNvPr id="6" name="Picture 5" descr="Icon&#10;&#10;Description automatically generated">
            <a:extLst>
              <a:ext uri="{FF2B5EF4-FFF2-40B4-BE49-F238E27FC236}">
                <a16:creationId xmlns:a16="http://schemas.microsoft.com/office/drawing/2014/main" id="{702FAE8C-E270-452D-A7AE-F5DECCB74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21" y="3059345"/>
            <a:ext cx="714758" cy="714758"/>
          </a:xfrm>
          <a:prstGeom prst="rect">
            <a:avLst/>
          </a:prstGeom>
        </p:spPr>
      </p:pic>
      <p:pic>
        <p:nvPicPr>
          <p:cNvPr id="29" name="Picture 28" descr="Icon&#10;&#10;Description automatically generated">
            <a:extLst>
              <a:ext uri="{FF2B5EF4-FFF2-40B4-BE49-F238E27FC236}">
                <a16:creationId xmlns:a16="http://schemas.microsoft.com/office/drawing/2014/main" id="{16AE4061-3D4A-4D1A-ABD7-2DFF4C3CF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101" y="3878273"/>
            <a:ext cx="714758" cy="714758"/>
          </a:xfrm>
          <a:prstGeom prst="rect">
            <a:avLst/>
          </a:prstGeom>
        </p:spPr>
      </p:pic>
      <p:pic>
        <p:nvPicPr>
          <p:cNvPr id="31" name="Picture 30" descr="Icon&#10;&#10;Description automatically generated">
            <a:extLst>
              <a:ext uri="{FF2B5EF4-FFF2-40B4-BE49-F238E27FC236}">
                <a16:creationId xmlns:a16="http://schemas.microsoft.com/office/drawing/2014/main" id="{FED06C87-14FE-4364-A0EA-12BEF4830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318" y="2308596"/>
            <a:ext cx="714758" cy="714758"/>
          </a:xfrm>
          <a:prstGeom prst="rect">
            <a:avLst/>
          </a:prstGeom>
        </p:spPr>
      </p:pic>
      <p:pic>
        <p:nvPicPr>
          <p:cNvPr id="33" name="Picture 32" descr="Icon&#10;&#10;Description automatically generated">
            <a:extLst>
              <a:ext uri="{FF2B5EF4-FFF2-40B4-BE49-F238E27FC236}">
                <a16:creationId xmlns:a16="http://schemas.microsoft.com/office/drawing/2014/main" id="{0D36163E-56D1-451B-B9BC-82A6D455BB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8587" y="4145301"/>
            <a:ext cx="714758" cy="714758"/>
          </a:xfrm>
          <a:prstGeom prst="rect">
            <a:avLst/>
          </a:prstGeom>
        </p:spPr>
      </p:pic>
      <p:pic>
        <p:nvPicPr>
          <p:cNvPr id="34" name="Picture 33" descr="Icon&#10;&#10;Description automatically generated">
            <a:extLst>
              <a:ext uri="{FF2B5EF4-FFF2-40B4-BE49-F238E27FC236}">
                <a16:creationId xmlns:a16="http://schemas.microsoft.com/office/drawing/2014/main" id="{E0B4EA4D-0526-4056-95B4-4BF9BE8A02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1171" y="1264694"/>
            <a:ext cx="714758" cy="714758"/>
          </a:xfrm>
          <a:prstGeom prst="rect">
            <a:avLst/>
          </a:prstGeom>
        </p:spPr>
      </p:pic>
      <p:sp>
        <p:nvSpPr>
          <p:cNvPr id="2" name="Title 1">
            <a:extLst>
              <a:ext uri="{FF2B5EF4-FFF2-40B4-BE49-F238E27FC236}">
                <a16:creationId xmlns:a16="http://schemas.microsoft.com/office/drawing/2014/main" id="{81AE0712-2C39-4463-8FCC-1E6A279739DD}"/>
              </a:ext>
            </a:extLst>
          </p:cNvPr>
          <p:cNvSpPr>
            <a:spLocks noGrp="1"/>
          </p:cNvSpPr>
          <p:nvPr>
            <p:ph type="title"/>
          </p:nvPr>
        </p:nvSpPr>
        <p:spPr>
          <a:xfrm>
            <a:off x="0" y="-298144"/>
            <a:ext cx="8181339" cy="983226"/>
          </a:xfrm>
        </p:spPr>
        <p:txBody>
          <a:bodyPr/>
          <a:lstStyle/>
          <a:p>
            <a:pPr marL="0" marR="0">
              <a:spcBef>
                <a:spcPts val="0"/>
              </a:spcBef>
              <a:spcAft>
                <a:spcPts val="0"/>
              </a:spcAft>
            </a:pPr>
            <a:r>
              <a:rPr lang="en-US" dirty="0"/>
              <a:t>Horizon Shifts: Look at the Rules </a:t>
            </a:r>
            <a:endPar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121B4CD8-06EA-4391-9AE1-526536F2AD8F}"/>
              </a:ext>
            </a:extLst>
          </p:cNvPr>
          <p:cNvSpPr txBox="1"/>
          <p:nvPr/>
        </p:nvSpPr>
        <p:spPr>
          <a:xfrm>
            <a:off x="29160" y="4121770"/>
            <a:ext cx="1959733" cy="1379865"/>
          </a:xfrm>
          <a:prstGeom prst="rect">
            <a:avLst/>
          </a:prstGeom>
          <a:noFill/>
        </p:spPr>
        <p:txBody>
          <a:bodyPr wrap="square" rtlCol="0">
            <a:spAutoFit/>
          </a:bodyPr>
          <a:lstStyle/>
          <a:p>
            <a:pPr marR="3810" defTabSz="685800">
              <a:spcAft>
                <a:spcPts val="200"/>
              </a:spcAft>
            </a:pPr>
            <a:r>
              <a:rPr lang="en-US" sz="1400" b="1" spc="80" dirty="0">
                <a:solidFill>
                  <a:srgbClr val="CB1F30"/>
                </a:solidFill>
                <a:cs typeface="Times New Roman" panose="02020603050405020304" pitchFamily="18" charset="0"/>
              </a:rPr>
              <a:t>Baseline &gt; SAME RULES</a:t>
            </a:r>
            <a:endParaRPr lang="en-US" sz="1400" b="1" spc="80" dirty="0">
              <a:solidFill>
                <a:srgbClr val="CB1F30"/>
              </a:solidFill>
              <a:cs typeface="Calibri" panose="020F0502020204030204" pitchFamily="34" charset="0"/>
            </a:endParaRPr>
          </a:p>
          <a:p>
            <a:pPr marR="3810" defTabSz="685800">
              <a:lnSpc>
                <a:spcPct val="90000"/>
              </a:lnSpc>
              <a:spcAft>
                <a:spcPts val="200"/>
              </a:spcAft>
            </a:pPr>
            <a:r>
              <a:rPr lang="en-US" sz="1200" dirty="0">
                <a:solidFill>
                  <a:schemeClr val="tx1">
                    <a:lumMod val="65000"/>
                    <a:lumOff val="35000"/>
                  </a:schemeClr>
                </a:solidFill>
                <a:latin typeface="Calibri" panose="020F0502020204030204" pitchFamily="34" charset="0"/>
                <a:cs typeface="Calibri" panose="020F0502020204030204" pitchFamily="34" charset="0"/>
              </a:rPr>
              <a:t>The system moves forward </a:t>
            </a:r>
            <a:br>
              <a:rPr lang="en-US" sz="1200" dirty="0">
                <a:solidFill>
                  <a:schemeClr val="tx1">
                    <a:lumMod val="65000"/>
                    <a:lumOff val="35000"/>
                  </a:schemeClr>
                </a:solidFill>
                <a:latin typeface="Calibri" panose="020F0502020204030204" pitchFamily="34" charset="0"/>
                <a:cs typeface="Calibri" panose="020F0502020204030204" pitchFamily="34" charset="0"/>
              </a:rPr>
            </a:br>
            <a:r>
              <a:rPr lang="en-US" sz="1200" dirty="0">
                <a:solidFill>
                  <a:schemeClr val="tx1">
                    <a:lumMod val="65000"/>
                    <a:lumOff val="35000"/>
                  </a:schemeClr>
                </a:solidFill>
                <a:latin typeface="Calibri" panose="020F0502020204030204" pitchFamily="34" charset="0"/>
                <a:cs typeface="Calibri" panose="020F0502020204030204" pitchFamily="34" charset="0"/>
              </a:rPr>
              <a:t>along its current trajectory. </a:t>
            </a:r>
            <a:br>
              <a:rPr lang="en-US" sz="1200" dirty="0">
                <a:solidFill>
                  <a:schemeClr val="tx1">
                    <a:lumMod val="65000"/>
                    <a:lumOff val="35000"/>
                  </a:schemeClr>
                </a:solidFill>
                <a:latin typeface="Calibri" panose="020F0502020204030204" pitchFamily="34" charset="0"/>
                <a:cs typeface="Calibri" panose="020F0502020204030204" pitchFamily="34" charset="0"/>
              </a:rPr>
            </a:br>
            <a:r>
              <a:rPr lang="en-US" sz="1200" dirty="0">
                <a:solidFill>
                  <a:schemeClr val="tx1">
                    <a:lumMod val="65000"/>
                    <a:lumOff val="35000"/>
                  </a:schemeClr>
                </a:solidFill>
                <a:latin typeface="Calibri" panose="020F0502020204030204" pitchFamily="34" charset="0"/>
                <a:cs typeface="Calibri" panose="020F0502020204030204" pitchFamily="34" charset="0"/>
              </a:rPr>
              <a:t>This is the “official future” and usually considered most likely.</a:t>
            </a:r>
          </a:p>
        </p:txBody>
      </p:sp>
      <p:sp>
        <p:nvSpPr>
          <p:cNvPr id="40" name="TextBox 39">
            <a:extLst>
              <a:ext uri="{FF2B5EF4-FFF2-40B4-BE49-F238E27FC236}">
                <a16:creationId xmlns:a16="http://schemas.microsoft.com/office/drawing/2014/main" id="{A29B8D2D-688D-41D0-A1AD-DE251945EE6B}"/>
              </a:ext>
            </a:extLst>
          </p:cNvPr>
          <p:cNvSpPr txBox="1"/>
          <p:nvPr/>
        </p:nvSpPr>
        <p:spPr>
          <a:xfrm>
            <a:off x="2937205" y="3981710"/>
            <a:ext cx="2160344" cy="665823"/>
          </a:xfrm>
          <a:prstGeom prst="rect">
            <a:avLst/>
          </a:prstGeom>
          <a:noFill/>
        </p:spPr>
        <p:txBody>
          <a:bodyPr wrap="square" rtlCol="0">
            <a:spAutoFit/>
          </a:bodyPr>
          <a:lstStyle/>
          <a:p>
            <a:pPr marR="3810" algn="r" defTabSz="685800">
              <a:spcAft>
                <a:spcPts val="200"/>
              </a:spcAft>
            </a:pPr>
            <a:r>
              <a:rPr lang="en-US" sz="1400" b="1" spc="80" dirty="0">
                <a:solidFill>
                  <a:srgbClr val="620B18"/>
                </a:solidFill>
                <a:cs typeface="Times New Roman" panose="02020603050405020304" pitchFamily="18" charset="0"/>
              </a:rPr>
              <a:t>Collapse &gt; NO RULES</a:t>
            </a:r>
            <a:endParaRPr lang="en-US" sz="1400" b="1" spc="80" dirty="0">
              <a:solidFill>
                <a:srgbClr val="620B18"/>
              </a:solidFill>
              <a:cs typeface="Calibri" panose="020F0502020204030204" pitchFamily="34" charset="0"/>
            </a:endParaRPr>
          </a:p>
          <a:p>
            <a:pPr marR="3810" algn="r" defTabSz="685800">
              <a:lnSpc>
                <a:spcPct val="90000"/>
              </a:lnSpc>
              <a:spcAft>
                <a:spcPts val="200"/>
              </a:spcAft>
            </a:pPr>
            <a:r>
              <a:rPr lang="en-US" sz="1200" dirty="0">
                <a:solidFill>
                  <a:schemeClr val="tx1">
                    <a:lumMod val="65000"/>
                    <a:lumOff val="35000"/>
                  </a:schemeClr>
                </a:solidFill>
                <a:latin typeface="Calibri" panose="020F0502020204030204" pitchFamily="34" charset="0"/>
                <a:cs typeface="Calibri" panose="020F0502020204030204" pitchFamily="34" charset="0"/>
              </a:rPr>
              <a:t>The system falls apart under the weight of “negative” forces.</a:t>
            </a:r>
          </a:p>
        </p:txBody>
      </p:sp>
      <p:sp>
        <p:nvSpPr>
          <p:cNvPr id="41" name="TextBox 40">
            <a:extLst>
              <a:ext uri="{FF2B5EF4-FFF2-40B4-BE49-F238E27FC236}">
                <a16:creationId xmlns:a16="http://schemas.microsoft.com/office/drawing/2014/main" id="{C3194585-E779-4590-8E60-6A3C12DC52A3}"/>
              </a:ext>
            </a:extLst>
          </p:cNvPr>
          <p:cNvSpPr txBox="1"/>
          <p:nvPr/>
        </p:nvSpPr>
        <p:spPr>
          <a:xfrm>
            <a:off x="3145282" y="2140830"/>
            <a:ext cx="2057400" cy="1213666"/>
          </a:xfrm>
          <a:prstGeom prst="rect">
            <a:avLst/>
          </a:prstGeom>
          <a:noFill/>
        </p:spPr>
        <p:txBody>
          <a:bodyPr wrap="square" rtlCol="0">
            <a:spAutoFit/>
          </a:bodyPr>
          <a:lstStyle/>
          <a:p>
            <a:pPr marR="3810" defTabSz="685800">
              <a:spcAft>
                <a:spcPts val="200"/>
              </a:spcAft>
            </a:pPr>
            <a:r>
              <a:rPr lang="en-US" sz="1400" b="1" spc="80" dirty="0">
                <a:solidFill>
                  <a:srgbClr val="6EC5D8"/>
                </a:solidFill>
                <a:cs typeface="Times New Roman" panose="02020603050405020304" pitchFamily="18" charset="0"/>
              </a:rPr>
              <a:t>New Equilibrium &gt; CHANGING RULES</a:t>
            </a:r>
            <a:endParaRPr lang="en-US" sz="1400" b="1" spc="80" dirty="0">
              <a:solidFill>
                <a:srgbClr val="6EC5D8"/>
              </a:solidFill>
              <a:cs typeface="Calibri" panose="020F0502020204030204" pitchFamily="34" charset="0"/>
            </a:endParaRPr>
          </a:p>
          <a:p>
            <a:pPr marR="3810" defTabSz="685800">
              <a:lnSpc>
                <a:spcPct val="90000"/>
              </a:lnSpc>
              <a:spcAft>
                <a:spcPts val="200"/>
              </a:spcAft>
            </a:pPr>
            <a:r>
              <a:rPr lang="en-US" sz="1200" dirty="0">
                <a:solidFill>
                  <a:schemeClr val="tx1">
                    <a:lumMod val="65000"/>
                    <a:lumOff val="35000"/>
                  </a:schemeClr>
                </a:solidFill>
                <a:latin typeface="Calibri" panose="020F0502020204030204" pitchFamily="34" charset="0"/>
                <a:cs typeface="Calibri" panose="020F0502020204030204" pitchFamily="34" charset="0"/>
              </a:rPr>
              <a:t>The system reaches a balance among competing forces that is significantly different from the current balance.</a:t>
            </a:r>
          </a:p>
        </p:txBody>
      </p:sp>
      <p:sp>
        <p:nvSpPr>
          <p:cNvPr id="42" name="TextBox 41">
            <a:extLst>
              <a:ext uri="{FF2B5EF4-FFF2-40B4-BE49-F238E27FC236}">
                <a16:creationId xmlns:a16="http://schemas.microsoft.com/office/drawing/2014/main" id="{D7CA41F2-E7A5-424B-B05C-7083E7C2B494}"/>
              </a:ext>
            </a:extLst>
          </p:cNvPr>
          <p:cNvSpPr txBox="1"/>
          <p:nvPr/>
        </p:nvSpPr>
        <p:spPr>
          <a:xfrm>
            <a:off x="5440420" y="2676817"/>
            <a:ext cx="2865120" cy="665823"/>
          </a:xfrm>
          <a:prstGeom prst="rect">
            <a:avLst/>
          </a:prstGeom>
          <a:noFill/>
        </p:spPr>
        <p:txBody>
          <a:bodyPr wrap="square" rtlCol="0">
            <a:spAutoFit/>
          </a:bodyPr>
          <a:lstStyle/>
          <a:p>
            <a:pPr marR="3810" defTabSz="685800">
              <a:spcAft>
                <a:spcPts val="200"/>
              </a:spcAft>
            </a:pPr>
            <a:r>
              <a:rPr lang="en-US" sz="1400" b="1" spc="80" dirty="0">
                <a:solidFill>
                  <a:srgbClr val="55A591"/>
                </a:solidFill>
                <a:cs typeface="Times New Roman" panose="02020603050405020304" pitchFamily="18" charset="0"/>
              </a:rPr>
              <a:t>Transformation &gt; NEW RULES</a:t>
            </a:r>
            <a:endParaRPr lang="en-US" sz="1400" b="1" spc="80" dirty="0">
              <a:solidFill>
                <a:srgbClr val="55A591"/>
              </a:solidFill>
              <a:cs typeface="Calibri" panose="020F0502020204030204" pitchFamily="34" charset="0"/>
            </a:endParaRPr>
          </a:p>
          <a:p>
            <a:pPr marR="3810" defTabSz="685800">
              <a:lnSpc>
                <a:spcPct val="90000"/>
              </a:lnSpc>
              <a:spcAft>
                <a:spcPts val="200"/>
              </a:spcAft>
            </a:pPr>
            <a:r>
              <a:rPr lang="en-US" sz="1200" dirty="0">
                <a:solidFill>
                  <a:schemeClr val="tx1">
                    <a:lumMod val="65000"/>
                    <a:lumOff val="35000"/>
                  </a:schemeClr>
                </a:solidFill>
                <a:latin typeface="Calibri" panose="020F0502020204030204" pitchFamily="34" charset="0"/>
                <a:cs typeface="Calibri" panose="020F0502020204030204" pitchFamily="34" charset="0"/>
              </a:rPr>
              <a:t>The system is discarded in favor of a new one with a new set of rules.</a:t>
            </a:r>
            <a:r>
              <a:rPr lang="en-US" sz="1000" i="1" dirty="0">
                <a:solidFill>
                  <a:srgbClr val="55A591"/>
                </a:solidFill>
                <a:latin typeface="Calibri" panose="020F0502020204030204" pitchFamily="34" charset="0"/>
                <a:cs typeface="Calibri" panose="020F0502020204030204" pitchFamily="34" charset="0"/>
              </a:rPr>
              <a:t>.</a:t>
            </a:r>
            <a:endParaRPr lang="en-US" sz="1200" dirty="0">
              <a:solidFill>
                <a:srgbClr val="55A59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3A00F91-3A11-408D-B65C-7963C34A9272}"/>
              </a:ext>
            </a:extLst>
          </p:cNvPr>
          <p:cNvSpPr txBox="1"/>
          <p:nvPr/>
        </p:nvSpPr>
        <p:spPr>
          <a:xfrm>
            <a:off x="29160" y="370054"/>
            <a:ext cx="4393323" cy="830997"/>
          </a:xfrm>
          <a:prstGeom prst="rect">
            <a:avLst/>
          </a:prstGeom>
          <a:solidFill>
            <a:schemeClr val="bg1"/>
          </a:solidFill>
        </p:spPr>
        <p:txBody>
          <a:bodyPr wrap="square" rtlCol="0">
            <a:spAutoFit/>
          </a:bodyPr>
          <a:lstStyle/>
          <a:p>
            <a:r>
              <a:rPr lang="en-US" sz="1600" dirty="0"/>
              <a:t>The current rules of the domain are the baseline. As the baseline starts to degrade, we start seeing a shift in the rules. </a:t>
            </a:r>
          </a:p>
        </p:txBody>
      </p:sp>
    </p:spTree>
    <p:extLst>
      <p:ext uri="{BB962C8B-B14F-4D97-AF65-F5344CB8AC3E}">
        <p14:creationId xmlns:p14="http://schemas.microsoft.com/office/powerpoint/2010/main" val="121146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A0CFF1D-F683-48E3-9594-AC825AFD6EC9}"/>
              </a:ext>
            </a:extLst>
          </p:cNvPr>
          <p:cNvCxnSpPr>
            <a:cxnSpLocks/>
          </p:cNvCxnSpPr>
          <p:nvPr/>
        </p:nvCxnSpPr>
        <p:spPr>
          <a:xfrm flipV="1">
            <a:off x="172720" y="198120"/>
            <a:ext cx="8371840" cy="314452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E2956AC-198C-4456-89AF-4470A0E27DFC}"/>
              </a:ext>
            </a:extLst>
          </p:cNvPr>
          <p:cNvCxnSpPr>
            <a:cxnSpLocks/>
          </p:cNvCxnSpPr>
          <p:nvPr/>
        </p:nvCxnSpPr>
        <p:spPr>
          <a:xfrm>
            <a:off x="172720" y="3515361"/>
            <a:ext cx="8382000" cy="324104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B7EEF9-83CF-4B69-B8E5-25D43B70E3AF}"/>
              </a:ext>
            </a:extLst>
          </p:cNvPr>
          <p:cNvCxnSpPr>
            <a:cxnSpLocks/>
          </p:cNvCxnSpPr>
          <p:nvPr/>
        </p:nvCxnSpPr>
        <p:spPr>
          <a:xfrm>
            <a:off x="1930400" y="496054"/>
            <a:ext cx="0" cy="6260347"/>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F96A81-097B-4C2D-B65F-07D4DB313350}"/>
              </a:ext>
            </a:extLst>
          </p:cNvPr>
          <p:cNvCxnSpPr>
            <a:cxnSpLocks/>
          </p:cNvCxnSpPr>
          <p:nvPr/>
        </p:nvCxnSpPr>
        <p:spPr>
          <a:xfrm>
            <a:off x="5069840" y="347226"/>
            <a:ext cx="0" cy="6409175"/>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423951-D757-419C-969E-21E1CB869155}"/>
              </a:ext>
            </a:extLst>
          </p:cNvPr>
          <p:cNvCxnSpPr/>
          <p:nvPr/>
        </p:nvCxnSpPr>
        <p:spPr>
          <a:xfrm>
            <a:off x="8534400" y="198120"/>
            <a:ext cx="0" cy="6634481"/>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318045C-3CC0-417B-A787-6DEC7F282D5F}"/>
              </a:ext>
            </a:extLst>
          </p:cNvPr>
          <p:cNvSpPr txBox="1"/>
          <p:nvPr/>
        </p:nvSpPr>
        <p:spPr>
          <a:xfrm>
            <a:off x="522165" y="6240503"/>
            <a:ext cx="445956" cy="369332"/>
          </a:xfrm>
          <a:prstGeom prst="rect">
            <a:avLst/>
          </a:prstGeom>
          <a:noFill/>
        </p:spPr>
        <p:txBody>
          <a:bodyPr wrap="none" rtlCol="0">
            <a:spAutoFit/>
          </a:bodyPr>
          <a:lstStyle/>
          <a:p>
            <a:r>
              <a:rPr lang="en-US" b="1" dirty="0"/>
              <a:t>H1</a:t>
            </a:r>
          </a:p>
        </p:txBody>
      </p:sp>
      <p:sp>
        <p:nvSpPr>
          <p:cNvPr id="11" name="TextBox 10">
            <a:extLst>
              <a:ext uri="{FF2B5EF4-FFF2-40B4-BE49-F238E27FC236}">
                <a16:creationId xmlns:a16="http://schemas.microsoft.com/office/drawing/2014/main" id="{5BB25715-BA2C-413B-AFDC-4E10B3B0DCAE}"/>
              </a:ext>
            </a:extLst>
          </p:cNvPr>
          <p:cNvSpPr txBox="1"/>
          <p:nvPr/>
        </p:nvSpPr>
        <p:spPr>
          <a:xfrm>
            <a:off x="6145368" y="6240503"/>
            <a:ext cx="556517" cy="369332"/>
          </a:xfrm>
          <a:prstGeom prst="rect">
            <a:avLst/>
          </a:prstGeom>
          <a:noFill/>
        </p:spPr>
        <p:txBody>
          <a:bodyPr wrap="square" rtlCol="0">
            <a:spAutoFit/>
          </a:bodyPr>
          <a:lstStyle/>
          <a:p>
            <a:r>
              <a:rPr lang="en-US" b="1" dirty="0"/>
              <a:t>H3</a:t>
            </a:r>
          </a:p>
        </p:txBody>
      </p:sp>
      <p:sp>
        <p:nvSpPr>
          <p:cNvPr id="12" name="TextBox 11">
            <a:extLst>
              <a:ext uri="{FF2B5EF4-FFF2-40B4-BE49-F238E27FC236}">
                <a16:creationId xmlns:a16="http://schemas.microsoft.com/office/drawing/2014/main" id="{A27679A6-FF7D-44E5-B89A-3093867DCF2E}"/>
              </a:ext>
            </a:extLst>
          </p:cNvPr>
          <p:cNvSpPr txBox="1"/>
          <p:nvPr/>
        </p:nvSpPr>
        <p:spPr>
          <a:xfrm>
            <a:off x="3548357" y="6234780"/>
            <a:ext cx="445956" cy="369332"/>
          </a:xfrm>
          <a:prstGeom prst="rect">
            <a:avLst/>
          </a:prstGeom>
          <a:noFill/>
        </p:spPr>
        <p:txBody>
          <a:bodyPr wrap="none" rtlCol="0">
            <a:spAutoFit/>
          </a:bodyPr>
          <a:lstStyle/>
          <a:p>
            <a:r>
              <a:rPr lang="en-US" b="1" dirty="0"/>
              <a:t>H2</a:t>
            </a:r>
          </a:p>
        </p:txBody>
      </p:sp>
      <p:pic>
        <p:nvPicPr>
          <p:cNvPr id="6" name="Picture 5" descr="Icon&#10;&#10;Description automatically generated">
            <a:extLst>
              <a:ext uri="{FF2B5EF4-FFF2-40B4-BE49-F238E27FC236}">
                <a16:creationId xmlns:a16="http://schemas.microsoft.com/office/drawing/2014/main" id="{702FAE8C-E270-452D-A7AE-F5DECCB74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21" y="3059345"/>
            <a:ext cx="714758" cy="714758"/>
          </a:xfrm>
          <a:prstGeom prst="rect">
            <a:avLst/>
          </a:prstGeom>
        </p:spPr>
      </p:pic>
      <p:pic>
        <p:nvPicPr>
          <p:cNvPr id="29" name="Picture 28" descr="Icon&#10;&#10;Description automatically generated">
            <a:extLst>
              <a:ext uri="{FF2B5EF4-FFF2-40B4-BE49-F238E27FC236}">
                <a16:creationId xmlns:a16="http://schemas.microsoft.com/office/drawing/2014/main" id="{16AE4061-3D4A-4D1A-ABD7-2DFF4C3CF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101" y="3878273"/>
            <a:ext cx="714758" cy="714758"/>
          </a:xfrm>
          <a:prstGeom prst="rect">
            <a:avLst/>
          </a:prstGeom>
        </p:spPr>
      </p:pic>
      <p:pic>
        <p:nvPicPr>
          <p:cNvPr id="31" name="Picture 30" descr="Icon&#10;&#10;Description automatically generated">
            <a:extLst>
              <a:ext uri="{FF2B5EF4-FFF2-40B4-BE49-F238E27FC236}">
                <a16:creationId xmlns:a16="http://schemas.microsoft.com/office/drawing/2014/main" id="{FED06C87-14FE-4364-A0EA-12BEF4830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318" y="2308596"/>
            <a:ext cx="714758" cy="714758"/>
          </a:xfrm>
          <a:prstGeom prst="rect">
            <a:avLst/>
          </a:prstGeom>
        </p:spPr>
      </p:pic>
      <p:pic>
        <p:nvPicPr>
          <p:cNvPr id="33" name="Picture 32" descr="Icon&#10;&#10;Description automatically generated">
            <a:extLst>
              <a:ext uri="{FF2B5EF4-FFF2-40B4-BE49-F238E27FC236}">
                <a16:creationId xmlns:a16="http://schemas.microsoft.com/office/drawing/2014/main" id="{0D36163E-56D1-451B-B9BC-82A6D455BB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8587" y="4145301"/>
            <a:ext cx="714758" cy="714758"/>
          </a:xfrm>
          <a:prstGeom prst="rect">
            <a:avLst/>
          </a:prstGeom>
        </p:spPr>
      </p:pic>
      <p:pic>
        <p:nvPicPr>
          <p:cNvPr id="34" name="Picture 33" descr="Icon&#10;&#10;Description automatically generated">
            <a:extLst>
              <a:ext uri="{FF2B5EF4-FFF2-40B4-BE49-F238E27FC236}">
                <a16:creationId xmlns:a16="http://schemas.microsoft.com/office/drawing/2014/main" id="{E0B4EA4D-0526-4056-95B4-4BF9BE8A02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1171" y="1264694"/>
            <a:ext cx="714758" cy="714758"/>
          </a:xfrm>
          <a:prstGeom prst="rect">
            <a:avLst/>
          </a:prstGeom>
        </p:spPr>
      </p:pic>
      <p:sp>
        <p:nvSpPr>
          <p:cNvPr id="2" name="Title 1">
            <a:extLst>
              <a:ext uri="{FF2B5EF4-FFF2-40B4-BE49-F238E27FC236}">
                <a16:creationId xmlns:a16="http://schemas.microsoft.com/office/drawing/2014/main" id="{81AE0712-2C39-4463-8FCC-1E6A279739DD}"/>
              </a:ext>
            </a:extLst>
          </p:cNvPr>
          <p:cNvSpPr>
            <a:spLocks noGrp="1"/>
          </p:cNvSpPr>
          <p:nvPr>
            <p:ph type="title"/>
          </p:nvPr>
        </p:nvSpPr>
        <p:spPr>
          <a:xfrm>
            <a:off x="0" y="-298144"/>
            <a:ext cx="8181339" cy="983226"/>
          </a:xfrm>
        </p:spPr>
        <p:txBody>
          <a:bodyPr/>
          <a:lstStyle/>
          <a:p>
            <a:pPr marL="0" marR="0">
              <a:spcBef>
                <a:spcPts val="0"/>
              </a:spcBef>
              <a:spcAft>
                <a:spcPts val="0"/>
              </a:spcAft>
            </a:pPr>
            <a:r>
              <a:rPr lang="en-US" dirty="0"/>
              <a:t>Horizon Shifts: Monitor the Conversation</a:t>
            </a:r>
            <a:endPar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121B4CD8-06EA-4391-9AE1-526536F2AD8F}"/>
              </a:ext>
            </a:extLst>
          </p:cNvPr>
          <p:cNvSpPr txBox="1"/>
          <p:nvPr/>
        </p:nvSpPr>
        <p:spPr>
          <a:xfrm>
            <a:off x="172720" y="4137659"/>
            <a:ext cx="1858034" cy="307777"/>
          </a:xfrm>
          <a:prstGeom prst="rect">
            <a:avLst/>
          </a:prstGeom>
          <a:noFill/>
        </p:spPr>
        <p:txBody>
          <a:bodyPr wrap="square" rtlCol="0">
            <a:spAutoFit/>
          </a:bodyPr>
          <a:lstStyle/>
          <a:p>
            <a:pPr marR="3810" defTabSz="685800">
              <a:spcAft>
                <a:spcPts val="200"/>
              </a:spcAft>
            </a:pPr>
            <a:r>
              <a:rPr lang="en-US" sz="1400" b="1" spc="80" dirty="0">
                <a:solidFill>
                  <a:srgbClr val="CB1F30"/>
                </a:solidFill>
                <a:cs typeface="Times New Roman" panose="02020603050405020304" pitchFamily="18" charset="0"/>
              </a:rPr>
              <a:t>Baseline </a:t>
            </a:r>
            <a:endParaRPr lang="en-US" sz="1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A29B8D2D-688D-41D0-A1AD-DE251945EE6B}"/>
              </a:ext>
            </a:extLst>
          </p:cNvPr>
          <p:cNvSpPr txBox="1"/>
          <p:nvPr/>
        </p:nvSpPr>
        <p:spPr>
          <a:xfrm>
            <a:off x="3133394" y="4214703"/>
            <a:ext cx="2160344" cy="307777"/>
          </a:xfrm>
          <a:prstGeom prst="rect">
            <a:avLst/>
          </a:prstGeom>
          <a:noFill/>
        </p:spPr>
        <p:txBody>
          <a:bodyPr wrap="square" rtlCol="0">
            <a:spAutoFit/>
          </a:bodyPr>
          <a:lstStyle/>
          <a:p>
            <a:pPr marR="3810" defTabSz="685800">
              <a:spcAft>
                <a:spcPts val="200"/>
              </a:spcAft>
            </a:pPr>
            <a:r>
              <a:rPr lang="en-US" sz="1400" b="1" spc="80" dirty="0">
                <a:solidFill>
                  <a:srgbClr val="620B18"/>
                </a:solidFill>
                <a:cs typeface="Times New Roman" panose="02020603050405020304" pitchFamily="18" charset="0"/>
              </a:rPr>
              <a:t>Collapse</a:t>
            </a:r>
            <a:endParaRPr lang="en-US" sz="1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C3194585-E779-4590-8E60-6A3C12DC52A3}"/>
              </a:ext>
            </a:extLst>
          </p:cNvPr>
          <p:cNvSpPr txBox="1"/>
          <p:nvPr/>
        </p:nvSpPr>
        <p:spPr>
          <a:xfrm>
            <a:off x="3106258" y="2123116"/>
            <a:ext cx="2057400" cy="307777"/>
          </a:xfrm>
          <a:prstGeom prst="rect">
            <a:avLst/>
          </a:prstGeom>
          <a:noFill/>
        </p:spPr>
        <p:txBody>
          <a:bodyPr wrap="square" rtlCol="0">
            <a:spAutoFit/>
          </a:bodyPr>
          <a:lstStyle/>
          <a:p>
            <a:pPr marR="3810" defTabSz="685800">
              <a:spcAft>
                <a:spcPts val="200"/>
              </a:spcAft>
            </a:pPr>
            <a:r>
              <a:rPr lang="en-US" sz="1400" b="1" spc="80" dirty="0">
                <a:solidFill>
                  <a:srgbClr val="6EC5D8"/>
                </a:solidFill>
                <a:cs typeface="Times New Roman" panose="02020603050405020304" pitchFamily="18" charset="0"/>
              </a:rPr>
              <a:t>New Equilibrium </a:t>
            </a:r>
            <a:endParaRPr lang="en-US" sz="1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D7CA41F2-E7A5-424B-B05C-7083E7C2B494}"/>
              </a:ext>
            </a:extLst>
          </p:cNvPr>
          <p:cNvSpPr txBox="1"/>
          <p:nvPr/>
        </p:nvSpPr>
        <p:spPr>
          <a:xfrm>
            <a:off x="5440420" y="2676817"/>
            <a:ext cx="2865120" cy="307777"/>
          </a:xfrm>
          <a:prstGeom prst="rect">
            <a:avLst/>
          </a:prstGeom>
          <a:noFill/>
        </p:spPr>
        <p:txBody>
          <a:bodyPr wrap="square" rtlCol="0">
            <a:spAutoFit/>
          </a:bodyPr>
          <a:lstStyle/>
          <a:p>
            <a:pPr marR="3810" defTabSz="685800">
              <a:spcAft>
                <a:spcPts val="200"/>
              </a:spcAft>
            </a:pPr>
            <a:r>
              <a:rPr lang="en-US" sz="1400" b="1" spc="80" dirty="0">
                <a:solidFill>
                  <a:srgbClr val="55A591"/>
                </a:solidFill>
                <a:cs typeface="Times New Roman" panose="02020603050405020304" pitchFamily="18" charset="0"/>
              </a:rPr>
              <a:t>Transformation</a:t>
            </a:r>
            <a:endParaRPr lang="en-US" sz="1200" dirty="0">
              <a:solidFill>
                <a:srgbClr val="55A59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3A00F91-3A11-408D-B65C-7963C34A9272}"/>
              </a:ext>
            </a:extLst>
          </p:cNvPr>
          <p:cNvSpPr txBox="1"/>
          <p:nvPr/>
        </p:nvSpPr>
        <p:spPr>
          <a:xfrm>
            <a:off x="0" y="398183"/>
            <a:ext cx="8655728" cy="1077218"/>
          </a:xfrm>
          <a:prstGeom prst="rect">
            <a:avLst/>
          </a:prstGeom>
          <a:solidFill>
            <a:schemeClr val="bg1"/>
          </a:solidFill>
        </p:spPr>
        <p:txBody>
          <a:bodyPr wrap="square" rtlCol="0">
            <a:spAutoFit/>
          </a:bodyPr>
          <a:lstStyle/>
          <a:p>
            <a:r>
              <a:rPr lang="en-US" sz="1600" dirty="0"/>
              <a:t>Systems thinking expert Donella Meadows came up with the idea of “leverage points” in a system or domain. The easiest interventions don’t really move the needle. The hardest thing to do, but the most effective, is to change the mindset. When people are talking about the domain, is the conversation focused on metrics, structure, or mindset?</a:t>
            </a:r>
          </a:p>
        </p:txBody>
      </p:sp>
      <p:sp>
        <p:nvSpPr>
          <p:cNvPr id="13" name="TextBox 12">
            <a:extLst>
              <a:ext uri="{FF2B5EF4-FFF2-40B4-BE49-F238E27FC236}">
                <a16:creationId xmlns:a16="http://schemas.microsoft.com/office/drawing/2014/main" id="{94FDC3ED-6934-4AA4-BD63-DAE30CA3FC70}"/>
              </a:ext>
            </a:extLst>
          </p:cNvPr>
          <p:cNvSpPr txBox="1"/>
          <p:nvPr/>
        </p:nvSpPr>
        <p:spPr>
          <a:xfrm>
            <a:off x="-64844" y="4445436"/>
            <a:ext cx="1906740" cy="738664"/>
          </a:xfrm>
          <a:prstGeom prst="rect">
            <a:avLst/>
          </a:prstGeom>
          <a:noFill/>
        </p:spPr>
        <p:txBody>
          <a:bodyPr wrap="none" rtlCol="0">
            <a:spAutoFit/>
          </a:bodyPr>
          <a:lstStyle/>
          <a:p>
            <a:r>
              <a:rPr lang="en-US" sz="1400" i="1" dirty="0"/>
              <a:t>Focus on the Metrics</a:t>
            </a:r>
          </a:p>
          <a:p>
            <a:r>
              <a:rPr lang="en-US" sz="1400" i="1" dirty="0"/>
              <a:t>“Change the numbers”</a:t>
            </a:r>
          </a:p>
          <a:p>
            <a:r>
              <a:rPr lang="en-US" sz="1400" i="1" dirty="0"/>
              <a:t>E.g., decrease tax rates </a:t>
            </a:r>
          </a:p>
        </p:txBody>
      </p:sp>
      <p:sp>
        <p:nvSpPr>
          <p:cNvPr id="22" name="TextBox 21">
            <a:extLst>
              <a:ext uri="{FF2B5EF4-FFF2-40B4-BE49-F238E27FC236}">
                <a16:creationId xmlns:a16="http://schemas.microsoft.com/office/drawing/2014/main" id="{35297611-63B5-4811-B748-F5D416718E84}"/>
              </a:ext>
            </a:extLst>
          </p:cNvPr>
          <p:cNvSpPr txBox="1"/>
          <p:nvPr/>
        </p:nvSpPr>
        <p:spPr>
          <a:xfrm>
            <a:off x="3033651" y="3059345"/>
            <a:ext cx="2059025" cy="738664"/>
          </a:xfrm>
          <a:prstGeom prst="rect">
            <a:avLst/>
          </a:prstGeom>
          <a:noFill/>
        </p:spPr>
        <p:txBody>
          <a:bodyPr wrap="none" rtlCol="0">
            <a:spAutoFit/>
          </a:bodyPr>
          <a:lstStyle/>
          <a:p>
            <a:r>
              <a:rPr lang="en-US" sz="1400" i="1" dirty="0"/>
              <a:t>Focus on the Structure</a:t>
            </a:r>
          </a:p>
          <a:p>
            <a:r>
              <a:rPr lang="en-US" sz="1400" i="1" dirty="0"/>
              <a:t>“Change the process”</a:t>
            </a:r>
          </a:p>
          <a:p>
            <a:r>
              <a:rPr lang="en-US" sz="1400" i="1" dirty="0"/>
              <a:t>E.g., universal health care</a:t>
            </a:r>
          </a:p>
        </p:txBody>
      </p:sp>
      <p:sp>
        <p:nvSpPr>
          <p:cNvPr id="23" name="TextBox 22">
            <a:extLst>
              <a:ext uri="{FF2B5EF4-FFF2-40B4-BE49-F238E27FC236}">
                <a16:creationId xmlns:a16="http://schemas.microsoft.com/office/drawing/2014/main" id="{76D84152-0CF6-45DF-BF38-059E5EE3CFDC}"/>
              </a:ext>
            </a:extLst>
          </p:cNvPr>
          <p:cNvSpPr txBox="1"/>
          <p:nvPr/>
        </p:nvSpPr>
        <p:spPr>
          <a:xfrm>
            <a:off x="5501514" y="3032799"/>
            <a:ext cx="2206630" cy="738664"/>
          </a:xfrm>
          <a:prstGeom prst="rect">
            <a:avLst/>
          </a:prstGeom>
          <a:noFill/>
        </p:spPr>
        <p:txBody>
          <a:bodyPr wrap="none" rtlCol="0">
            <a:spAutoFit/>
          </a:bodyPr>
          <a:lstStyle/>
          <a:p>
            <a:r>
              <a:rPr lang="en-US" sz="1400" i="1" dirty="0"/>
              <a:t>Focus on the Paradigm</a:t>
            </a:r>
          </a:p>
          <a:p>
            <a:r>
              <a:rPr lang="en-US" sz="1400" i="1" dirty="0"/>
              <a:t>“Change the mindset”</a:t>
            </a:r>
          </a:p>
          <a:p>
            <a:r>
              <a:rPr lang="en-US" sz="1400" i="1" dirty="0"/>
              <a:t>E.g., Green New Deal or UBI</a:t>
            </a:r>
          </a:p>
        </p:txBody>
      </p:sp>
      <p:sp>
        <p:nvSpPr>
          <p:cNvPr id="17" name="TextBox 16">
            <a:extLst>
              <a:ext uri="{FF2B5EF4-FFF2-40B4-BE49-F238E27FC236}">
                <a16:creationId xmlns:a16="http://schemas.microsoft.com/office/drawing/2014/main" id="{466221C0-5A4A-410B-B85E-CE07EB484A4A}"/>
              </a:ext>
            </a:extLst>
          </p:cNvPr>
          <p:cNvSpPr txBox="1"/>
          <p:nvPr/>
        </p:nvSpPr>
        <p:spPr>
          <a:xfrm>
            <a:off x="119361" y="5389983"/>
            <a:ext cx="1808508" cy="646331"/>
          </a:xfrm>
          <a:prstGeom prst="rect">
            <a:avLst/>
          </a:prstGeom>
          <a:noFill/>
          <a:ln w="12700">
            <a:solidFill>
              <a:schemeClr val="accent1"/>
            </a:solidFill>
          </a:ln>
        </p:spPr>
        <p:txBody>
          <a:bodyPr wrap="none" rtlCol="0">
            <a:spAutoFit/>
          </a:bodyPr>
          <a:lstStyle/>
          <a:p>
            <a:r>
              <a:rPr lang="en-US" dirty="0"/>
              <a:t>Easy to do</a:t>
            </a:r>
          </a:p>
          <a:p>
            <a:r>
              <a:rPr lang="en-US" dirty="0"/>
              <a:t>Not much impact</a:t>
            </a:r>
          </a:p>
        </p:txBody>
      </p:sp>
      <p:sp>
        <p:nvSpPr>
          <p:cNvPr id="30" name="TextBox 29">
            <a:extLst>
              <a:ext uri="{FF2B5EF4-FFF2-40B4-BE49-F238E27FC236}">
                <a16:creationId xmlns:a16="http://schemas.microsoft.com/office/drawing/2014/main" id="{74D6DD01-483D-46D7-A2F5-C5F4F830EBFA}"/>
              </a:ext>
            </a:extLst>
          </p:cNvPr>
          <p:cNvSpPr txBox="1"/>
          <p:nvPr/>
        </p:nvSpPr>
        <p:spPr>
          <a:xfrm>
            <a:off x="2792571" y="5361444"/>
            <a:ext cx="1409360" cy="646331"/>
          </a:xfrm>
          <a:prstGeom prst="rect">
            <a:avLst/>
          </a:prstGeom>
          <a:noFill/>
          <a:ln w="12700">
            <a:solidFill>
              <a:schemeClr val="accent1"/>
            </a:solidFill>
          </a:ln>
        </p:spPr>
        <p:txBody>
          <a:bodyPr wrap="none" rtlCol="0">
            <a:spAutoFit/>
          </a:bodyPr>
          <a:lstStyle/>
          <a:p>
            <a:r>
              <a:rPr lang="en-US" dirty="0"/>
              <a:t>Harder to do</a:t>
            </a:r>
          </a:p>
          <a:p>
            <a:r>
              <a:rPr lang="en-US" dirty="0"/>
              <a:t>Some impact</a:t>
            </a:r>
          </a:p>
        </p:txBody>
      </p:sp>
      <p:sp>
        <p:nvSpPr>
          <p:cNvPr id="32" name="TextBox 31">
            <a:extLst>
              <a:ext uri="{FF2B5EF4-FFF2-40B4-BE49-F238E27FC236}">
                <a16:creationId xmlns:a16="http://schemas.microsoft.com/office/drawing/2014/main" id="{A6226F06-FBE3-4E27-8DB3-A0AFA3A4CCCD}"/>
              </a:ext>
            </a:extLst>
          </p:cNvPr>
          <p:cNvSpPr txBox="1"/>
          <p:nvPr/>
        </p:nvSpPr>
        <p:spPr>
          <a:xfrm>
            <a:off x="5943225" y="5270140"/>
            <a:ext cx="1682897" cy="646331"/>
          </a:xfrm>
          <a:prstGeom prst="rect">
            <a:avLst/>
          </a:prstGeom>
          <a:noFill/>
          <a:ln w="12700">
            <a:solidFill>
              <a:schemeClr val="accent1"/>
            </a:solidFill>
          </a:ln>
        </p:spPr>
        <p:txBody>
          <a:bodyPr wrap="none" rtlCol="0">
            <a:spAutoFit/>
          </a:bodyPr>
          <a:lstStyle/>
          <a:p>
            <a:r>
              <a:rPr lang="en-US" dirty="0"/>
              <a:t>Hardest to do</a:t>
            </a:r>
          </a:p>
          <a:p>
            <a:r>
              <a:rPr lang="en-US" dirty="0"/>
              <a:t>Greatest impact</a:t>
            </a:r>
          </a:p>
        </p:txBody>
      </p:sp>
    </p:spTree>
    <p:extLst>
      <p:ext uri="{BB962C8B-B14F-4D97-AF65-F5344CB8AC3E}">
        <p14:creationId xmlns:p14="http://schemas.microsoft.com/office/powerpoint/2010/main" val="2854696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66D8-CC69-44D1-9725-65E2D5CD6B6C}"/>
              </a:ext>
            </a:extLst>
          </p:cNvPr>
          <p:cNvSpPr>
            <a:spLocks noGrp="1"/>
          </p:cNvSpPr>
          <p:nvPr>
            <p:ph type="title"/>
          </p:nvPr>
        </p:nvSpPr>
        <p:spPr>
          <a:xfrm>
            <a:off x="522165" y="23117"/>
            <a:ext cx="8181339" cy="658544"/>
          </a:xfrm>
        </p:spPr>
        <p:txBody>
          <a:bodyPr/>
          <a:lstStyle/>
          <a:p>
            <a:r>
              <a:rPr lang="en-US" dirty="0"/>
              <a:t>Horizon Shifts: Identify the Chasm and the Mountain</a:t>
            </a:r>
          </a:p>
        </p:txBody>
      </p:sp>
      <p:pic>
        <p:nvPicPr>
          <p:cNvPr id="7" name="Content Placeholder 6">
            <a:extLst>
              <a:ext uri="{FF2B5EF4-FFF2-40B4-BE49-F238E27FC236}">
                <a16:creationId xmlns:a16="http://schemas.microsoft.com/office/drawing/2014/main" id="{57447F97-E00F-4C11-91CD-1B40A2F2F2C3}"/>
              </a:ext>
            </a:extLst>
          </p:cNvPr>
          <p:cNvPicPr>
            <a:picLocks noGrp="1" noChangeAspect="1"/>
          </p:cNvPicPr>
          <p:nvPr>
            <p:ph sz="quarter" idx="10"/>
          </p:nvPr>
        </p:nvPicPr>
        <p:blipFill>
          <a:blip r:embed="rId2"/>
          <a:stretch>
            <a:fillRect/>
          </a:stretch>
        </p:blipFill>
        <p:spPr>
          <a:xfrm>
            <a:off x="417250" y="2002822"/>
            <a:ext cx="7762058" cy="3666744"/>
          </a:xfrm>
          <a:prstGeom prst="rect">
            <a:avLst/>
          </a:prstGeom>
        </p:spPr>
      </p:pic>
      <p:pic>
        <p:nvPicPr>
          <p:cNvPr id="9" name="Picture 8" descr="A picture containing snow, outdoor, mountain, sky&#10;&#10;Description automatically generated">
            <a:extLst>
              <a:ext uri="{FF2B5EF4-FFF2-40B4-BE49-F238E27FC236}">
                <a16:creationId xmlns:a16="http://schemas.microsoft.com/office/drawing/2014/main" id="{8AF59CCF-2D34-493A-992F-8FFB5A4A59BC}"/>
              </a:ext>
            </a:extLst>
          </p:cNvPr>
          <p:cNvPicPr>
            <a:picLocks noChangeAspect="1"/>
          </p:cNvPicPr>
          <p:nvPr/>
        </p:nvPicPr>
        <p:blipFill rotWithShape="1">
          <a:blip r:embed="rId3">
            <a:alphaModFix amt="35000"/>
            <a:extLst>
              <a:ext uri="{837473B0-CC2E-450A-ABE3-18F120FF3D39}">
                <a1611:picAttrSrcUrl xmlns:a1611="http://schemas.microsoft.com/office/drawing/2016/11/main" r:id="rId4"/>
              </a:ext>
            </a:extLst>
          </a:blip>
          <a:srcRect l="8776" r="13674"/>
          <a:stretch/>
        </p:blipFill>
        <p:spPr>
          <a:xfrm>
            <a:off x="4119239" y="2532910"/>
            <a:ext cx="3373516" cy="2272905"/>
          </a:xfrm>
          <a:prstGeom prst="rect">
            <a:avLst/>
          </a:prstGeom>
        </p:spPr>
      </p:pic>
      <p:cxnSp>
        <p:nvCxnSpPr>
          <p:cNvPr id="10" name="Straight Connector 9">
            <a:extLst>
              <a:ext uri="{FF2B5EF4-FFF2-40B4-BE49-F238E27FC236}">
                <a16:creationId xmlns:a16="http://schemas.microsoft.com/office/drawing/2014/main" id="{5FDEA4C5-9181-4CB2-8996-512F35D34405}"/>
              </a:ext>
            </a:extLst>
          </p:cNvPr>
          <p:cNvCxnSpPr>
            <a:cxnSpLocks/>
          </p:cNvCxnSpPr>
          <p:nvPr/>
        </p:nvCxnSpPr>
        <p:spPr>
          <a:xfrm>
            <a:off x="1930400" y="496054"/>
            <a:ext cx="0" cy="6260347"/>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27953D-2D23-4EF7-B233-959AAA94805E}"/>
              </a:ext>
            </a:extLst>
          </p:cNvPr>
          <p:cNvCxnSpPr>
            <a:cxnSpLocks/>
          </p:cNvCxnSpPr>
          <p:nvPr/>
        </p:nvCxnSpPr>
        <p:spPr>
          <a:xfrm>
            <a:off x="5069840" y="347226"/>
            <a:ext cx="0" cy="6409175"/>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1688A6-6066-4070-AABA-5500DBC22E81}"/>
              </a:ext>
            </a:extLst>
          </p:cNvPr>
          <p:cNvCxnSpPr/>
          <p:nvPr/>
        </p:nvCxnSpPr>
        <p:spPr>
          <a:xfrm>
            <a:off x="8534400" y="198120"/>
            <a:ext cx="0" cy="6634481"/>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C61FA1-F28B-4CBC-AC9C-119BEB3C8D3C}"/>
              </a:ext>
            </a:extLst>
          </p:cNvPr>
          <p:cNvSpPr txBox="1"/>
          <p:nvPr/>
        </p:nvSpPr>
        <p:spPr>
          <a:xfrm>
            <a:off x="522165" y="6240503"/>
            <a:ext cx="445956" cy="369332"/>
          </a:xfrm>
          <a:prstGeom prst="rect">
            <a:avLst/>
          </a:prstGeom>
          <a:noFill/>
        </p:spPr>
        <p:txBody>
          <a:bodyPr wrap="none" rtlCol="0">
            <a:spAutoFit/>
          </a:bodyPr>
          <a:lstStyle/>
          <a:p>
            <a:r>
              <a:rPr lang="en-US" b="1" dirty="0"/>
              <a:t>H1</a:t>
            </a:r>
          </a:p>
        </p:txBody>
      </p:sp>
      <p:sp>
        <p:nvSpPr>
          <p:cNvPr id="14" name="TextBox 13">
            <a:extLst>
              <a:ext uri="{FF2B5EF4-FFF2-40B4-BE49-F238E27FC236}">
                <a16:creationId xmlns:a16="http://schemas.microsoft.com/office/drawing/2014/main" id="{031EFE17-2F08-4D3E-B5D1-49951ED11F3C}"/>
              </a:ext>
            </a:extLst>
          </p:cNvPr>
          <p:cNvSpPr txBox="1"/>
          <p:nvPr/>
        </p:nvSpPr>
        <p:spPr>
          <a:xfrm>
            <a:off x="3548357" y="6234780"/>
            <a:ext cx="445956" cy="369332"/>
          </a:xfrm>
          <a:prstGeom prst="rect">
            <a:avLst/>
          </a:prstGeom>
          <a:noFill/>
        </p:spPr>
        <p:txBody>
          <a:bodyPr wrap="none" rtlCol="0">
            <a:spAutoFit/>
          </a:bodyPr>
          <a:lstStyle/>
          <a:p>
            <a:r>
              <a:rPr lang="en-US" b="1" dirty="0"/>
              <a:t>H2</a:t>
            </a:r>
          </a:p>
        </p:txBody>
      </p:sp>
      <p:sp>
        <p:nvSpPr>
          <p:cNvPr id="15" name="TextBox 14">
            <a:extLst>
              <a:ext uri="{FF2B5EF4-FFF2-40B4-BE49-F238E27FC236}">
                <a16:creationId xmlns:a16="http://schemas.microsoft.com/office/drawing/2014/main" id="{1436C7A5-A34D-4135-AAEF-E1E34CB38132}"/>
              </a:ext>
            </a:extLst>
          </p:cNvPr>
          <p:cNvSpPr txBox="1"/>
          <p:nvPr/>
        </p:nvSpPr>
        <p:spPr>
          <a:xfrm>
            <a:off x="6145368" y="6240503"/>
            <a:ext cx="556517" cy="369332"/>
          </a:xfrm>
          <a:prstGeom prst="rect">
            <a:avLst/>
          </a:prstGeom>
          <a:noFill/>
        </p:spPr>
        <p:txBody>
          <a:bodyPr wrap="square" rtlCol="0">
            <a:spAutoFit/>
          </a:bodyPr>
          <a:lstStyle/>
          <a:p>
            <a:r>
              <a:rPr lang="en-US" b="1" dirty="0"/>
              <a:t>H3</a:t>
            </a:r>
          </a:p>
        </p:txBody>
      </p:sp>
      <p:sp>
        <p:nvSpPr>
          <p:cNvPr id="19" name="Rectangle 18">
            <a:extLst>
              <a:ext uri="{FF2B5EF4-FFF2-40B4-BE49-F238E27FC236}">
                <a16:creationId xmlns:a16="http://schemas.microsoft.com/office/drawing/2014/main" id="{02C58F20-6F9A-4C57-A2CC-18D7B4554F24}"/>
              </a:ext>
            </a:extLst>
          </p:cNvPr>
          <p:cNvSpPr/>
          <p:nvPr/>
        </p:nvSpPr>
        <p:spPr>
          <a:xfrm>
            <a:off x="1677880" y="4909351"/>
            <a:ext cx="648070" cy="5415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6A100047-CE45-4A0E-9D96-312759E4A543}"/>
              </a:ext>
            </a:extLst>
          </p:cNvPr>
          <p:cNvCxnSpPr/>
          <p:nvPr/>
        </p:nvCxnSpPr>
        <p:spPr>
          <a:xfrm>
            <a:off x="1589103" y="5178643"/>
            <a:ext cx="186431" cy="381739"/>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46944844-030F-48CF-8F10-1534969BAF88}"/>
              </a:ext>
            </a:extLst>
          </p:cNvPr>
          <p:cNvCxnSpPr>
            <a:cxnSpLocks/>
          </p:cNvCxnSpPr>
          <p:nvPr/>
        </p:nvCxnSpPr>
        <p:spPr>
          <a:xfrm flipH="1">
            <a:off x="2085267" y="5012466"/>
            <a:ext cx="240683" cy="571588"/>
          </a:xfrm>
          <a:prstGeom prst="line">
            <a:avLst/>
          </a:prstGeom>
        </p:spPr>
        <p:style>
          <a:lnRef idx="2">
            <a:schemeClr val="dk1"/>
          </a:lnRef>
          <a:fillRef idx="0">
            <a:schemeClr val="dk1"/>
          </a:fillRef>
          <a:effectRef idx="1">
            <a:schemeClr val="dk1"/>
          </a:effectRef>
          <a:fontRef idx="minor">
            <a:schemeClr val="tx1"/>
          </a:fontRef>
        </p:style>
      </p:cxnSp>
      <p:sp>
        <p:nvSpPr>
          <p:cNvPr id="34" name="TextBox 33">
            <a:extLst>
              <a:ext uri="{FF2B5EF4-FFF2-40B4-BE49-F238E27FC236}">
                <a16:creationId xmlns:a16="http://schemas.microsoft.com/office/drawing/2014/main" id="{C1A0E3C2-4839-419A-896C-CE308444CAAE}"/>
              </a:ext>
            </a:extLst>
          </p:cNvPr>
          <p:cNvSpPr txBox="1"/>
          <p:nvPr/>
        </p:nvSpPr>
        <p:spPr>
          <a:xfrm>
            <a:off x="-10632" y="4091808"/>
            <a:ext cx="2275110" cy="1169551"/>
          </a:xfrm>
          <a:prstGeom prst="rect">
            <a:avLst/>
          </a:prstGeom>
          <a:noFill/>
        </p:spPr>
        <p:txBody>
          <a:bodyPr wrap="none" rtlCol="0">
            <a:spAutoFit/>
          </a:bodyPr>
          <a:lstStyle/>
          <a:p>
            <a:r>
              <a:rPr lang="en-US" sz="1400" i="1" u="sng" dirty="0"/>
              <a:t>Chasm questions</a:t>
            </a:r>
            <a:endParaRPr lang="en-US" sz="1400" i="1" dirty="0"/>
          </a:p>
          <a:p>
            <a:pPr marL="285750" indent="-285750">
              <a:buFont typeface="Arial" panose="020B0604020202020204" pitchFamily="34" charset="0"/>
              <a:buChar char="•"/>
            </a:pPr>
            <a:r>
              <a:rPr lang="en-US" sz="1400" dirty="0"/>
              <a:t>Can we technically do it?</a:t>
            </a:r>
          </a:p>
          <a:p>
            <a:pPr marL="285750" indent="-285750">
              <a:buFont typeface="Arial" panose="020B0604020202020204" pitchFamily="34" charset="0"/>
              <a:buChar char="•"/>
            </a:pPr>
            <a:r>
              <a:rPr lang="en-US" sz="1400" dirty="0"/>
              <a:t>Do people want it?</a:t>
            </a:r>
          </a:p>
          <a:p>
            <a:pPr marL="285750" indent="-285750">
              <a:buFont typeface="Arial" panose="020B0604020202020204" pitchFamily="34" charset="0"/>
              <a:buChar char="•"/>
            </a:pPr>
            <a:r>
              <a:rPr lang="en-US" sz="1400" dirty="0"/>
              <a:t>Is it an easy story to tell?</a:t>
            </a:r>
          </a:p>
          <a:p>
            <a:endParaRPr lang="en-US" sz="1400" i="1" dirty="0"/>
          </a:p>
        </p:txBody>
      </p:sp>
      <p:sp>
        <p:nvSpPr>
          <p:cNvPr id="35" name="TextBox 34">
            <a:extLst>
              <a:ext uri="{FF2B5EF4-FFF2-40B4-BE49-F238E27FC236}">
                <a16:creationId xmlns:a16="http://schemas.microsoft.com/office/drawing/2014/main" id="{0904072D-EA59-44CE-B1D1-64132ED76E05}"/>
              </a:ext>
            </a:extLst>
          </p:cNvPr>
          <p:cNvSpPr txBox="1"/>
          <p:nvPr/>
        </p:nvSpPr>
        <p:spPr>
          <a:xfrm>
            <a:off x="3975371" y="1188434"/>
            <a:ext cx="2826749" cy="1384995"/>
          </a:xfrm>
          <a:prstGeom prst="rect">
            <a:avLst/>
          </a:prstGeom>
          <a:noFill/>
        </p:spPr>
        <p:txBody>
          <a:bodyPr wrap="square" rtlCol="0">
            <a:spAutoFit/>
          </a:bodyPr>
          <a:lstStyle/>
          <a:p>
            <a:r>
              <a:rPr lang="en-US" sz="1400" i="1" u="sng" dirty="0"/>
              <a:t>Mountain questions</a:t>
            </a:r>
            <a:endParaRPr lang="en-US" sz="1400" i="1" dirty="0"/>
          </a:p>
          <a:p>
            <a:pPr marL="285750" indent="-285750">
              <a:buFont typeface="Arial" panose="020B0604020202020204" pitchFamily="34" charset="0"/>
              <a:buChar char="•"/>
            </a:pPr>
            <a:r>
              <a:rPr lang="en-US" sz="1400" i="1" dirty="0"/>
              <a:t>Will</a:t>
            </a:r>
            <a:r>
              <a:rPr lang="en-US" sz="1400" dirty="0"/>
              <a:t>: Do we have the will to meet the inevitable pushback?</a:t>
            </a:r>
          </a:p>
          <a:p>
            <a:pPr marL="285750" indent="-285750">
              <a:buFont typeface="Arial" panose="020B0604020202020204" pitchFamily="34" charset="0"/>
              <a:buChar char="•"/>
            </a:pPr>
            <a:r>
              <a:rPr lang="en-US" sz="1400" i="1" dirty="0"/>
              <a:t>Resources</a:t>
            </a:r>
            <a:r>
              <a:rPr lang="en-US" sz="1400" dirty="0"/>
              <a:t>: Do we have the social, economic, and political resources to see it through?</a:t>
            </a:r>
          </a:p>
        </p:txBody>
      </p:sp>
      <p:sp>
        <p:nvSpPr>
          <p:cNvPr id="36" name="TextBox 35">
            <a:extLst>
              <a:ext uri="{FF2B5EF4-FFF2-40B4-BE49-F238E27FC236}">
                <a16:creationId xmlns:a16="http://schemas.microsoft.com/office/drawing/2014/main" id="{EEDB5042-353C-49E9-AA55-77C0C25622F0}"/>
              </a:ext>
            </a:extLst>
          </p:cNvPr>
          <p:cNvSpPr txBox="1"/>
          <p:nvPr/>
        </p:nvSpPr>
        <p:spPr>
          <a:xfrm>
            <a:off x="175618" y="534087"/>
            <a:ext cx="8655728" cy="738664"/>
          </a:xfrm>
          <a:prstGeom prst="rect">
            <a:avLst/>
          </a:prstGeom>
          <a:solidFill>
            <a:schemeClr val="bg1"/>
          </a:solidFill>
        </p:spPr>
        <p:txBody>
          <a:bodyPr wrap="square" rtlCol="0">
            <a:spAutoFit/>
          </a:bodyPr>
          <a:lstStyle/>
          <a:p>
            <a:r>
              <a:rPr lang="en-US" sz="1400" dirty="0"/>
              <a:t>Transformative ideas start as weak signals. As the gain strength, they must meet two tests: the first test is the jumping the chasm from weak signal to disruptive potential; the second test is climbing the mountain from disruption to new system. </a:t>
            </a:r>
          </a:p>
        </p:txBody>
      </p:sp>
      <p:sp>
        <p:nvSpPr>
          <p:cNvPr id="37" name="TextBox 36">
            <a:extLst>
              <a:ext uri="{FF2B5EF4-FFF2-40B4-BE49-F238E27FC236}">
                <a16:creationId xmlns:a16="http://schemas.microsoft.com/office/drawing/2014/main" id="{00F20986-729E-40E8-9943-2AE44561A861}"/>
              </a:ext>
            </a:extLst>
          </p:cNvPr>
          <p:cNvSpPr txBox="1"/>
          <p:nvPr/>
        </p:nvSpPr>
        <p:spPr>
          <a:xfrm>
            <a:off x="7296481" y="1446075"/>
            <a:ext cx="1905311" cy="923330"/>
          </a:xfrm>
          <a:prstGeom prst="rect">
            <a:avLst/>
          </a:prstGeom>
          <a:noFill/>
        </p:spPr>
        <p:txBody>
          <a:bodyPr wrap="square" rtlCol="0">
            <a:spAutoFit/>
          </a:bodyPr>
          <a:lstStyle/>
          <a:p>
            <a:r>
              <a:rPr lang="en-US" b="1" i="1" dirty="0">
                <a:solidFill>
                  <a:srgbClr val="080808"/>
                </a:solidFill>
              </a:rPr>
              <a:t>The Transformation Journey</a:t>
            </a:r>
          </a:p>
        </p:txBody>
      </p:sp>
    </p:spTree>
    <p:extLst>
      <p:ext uri="{BB962C8B-B14F-4D97-AF65-F5344CB8AC3E}">
        <p14:creationId xmlns:p14="http://schemas.microsoft.com/office/powerpoint/2010/main" val="414815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87B4-332A-430F-8732-82B05F107111}"/>
              </a:ext>
            </a:extLst>
          </p:cNvPr>
          <p:cNvSpPr>
            <a:spLocks noGrp="1"/>
          </p:cNvSpPr>
          <p:nvPr>
            <p:ph type="title"/>
          </p:nvPr>
        </p:nvSpPr>
        <p:spPr/>
        <p:txBody>
          <a:bodyPr/>
          <a:lstStyle/>
          <a:p>
            <a:r>
              <a:rPr lang="en-US" dirty="0"/>
              <a:t>Horizon Shifts: Monitoring: Identify Indicators and Track</a:t>
            </a:r>
          </a:p>
        </p:txBody>
      </p:sp>
      <p:pic>
        <p:nvPicPr>
          <p:cNvPr id="5" name="Content Placeholder 4" descr="A picture containing timeline&#10;&#10;Description automatically generated">
            <a:extLst>
              <a:ext uri="{FF2B5EF4-FFF2-40B4-BE49-F238E27FC236}">
                <a16:creationId xmlns:a16="http://schemas.microsoft.com/office/drawing/2014/main" id="{3768890C-9ACC-41F1-8A6E-6B5351492565}"/>
              </a:ext>
            </a:extLst>
          </p:cNvPr>
          <p:cNvPicPr>
            <a:picLocks noGrp="1" noChangeAspect="1"/>
          </p:cNvPicPr>
          <p:nvPr>
            <p:ph sz="quarter" idx="10"/>
          </p:nvPr>
        </p:nvPicPr>
        <p:blipFill>
          <a:blip r:embed="rId2"/>
          <a:stretch>
            <a:fillRect/>
          </a:stretch>
        </p:blipFill>
        <p:spPr>
          <a:xfrm>
            <a:off x="1325240" y="1249363"/>
            <a:ext cx="6493521" cy="5173662"/>
          </a:xfrm>
        </p:spPr>
      </p:pic>
    </p:spTree>
    <p:extLst>
      <p:ext uri="{BB962C8B-B14F-4D97-AF65-F5344CB8AC3E}">
        <p14:creationId xmlns:p14="http://schemas.microsoft.com/office/powerpoint/2010/main" val="2689497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A0CFF1D-F683-48E3-9594-AC825AFD6EC9}"/>
              </a:ext>
            </a:extLst>
          </p:cNvPr>
          <p:cNvCxnSpPr>
            <a:cxnSpLocks/>
          </p:cNvCxnSpPr>
          <p:nvPr/>
        </p:nvCxnSpPr>
        <p:spPr>
          <a:xfrm flipV="1">
            <a:off x="172720" y="198120"/>
            <a:ext cx="8371840" cy="314452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E2956AC-198C-4456-89AF-4470A0E27DFC}"/>
              </a:ext>
            </a:extLst>
          </p:cNvPr>
          <p:cNvCxnSpPr>
            <a:cxnSpLocks/>
          </p:cNvCxnSpPr>
          <p:nvPr/>
        </p:nvCxnSpPr>
        <p:spPr>
          <a:xfrm>
            <a:off x="172720" y="3515361"/>
            <a:ext cx="8382000" cy="324104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B7EEF9-83CF-4B69-B8E5-25D43B70E3AF}"/>
              </a:ext>
            </a:extLst>
          </p:cNvPr>
          <p:cNvCxnSpPr>
            <a:cxnSpLocks/>
          </p:cNvCxnSpPr>
          <p:nvPr/>
        </p:nvCxnSpPr>
        <p:spPr>
          <a:xfrm>
            <a:off x="1930400" y="496054"/>
            <a:ext cx="0" cy="6260347"/>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F96A81-097B-4C2D-B65F-07D4DB313350}"/>
              </a:ext>
            </a:extLst>
          </p:cNvPr>
          <p:cNvCxnSpPr>
            <a:cxnSpLocks/>
          </p:cNvCxnSpPr>
          <p:nvPr/>
        </p:nvCxnSpPr>
        <p:spPr>
          <a:xfrm>
            <a:off x="5069840" y="347226"/>
            <a:ext cx="0" cy="6409175"/>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423951-D757-419C-969E-21E1CB869155}"/>
              </a:ext>
            </a:extLst>
          </p:cNvPr>
          <p:cNvCxnSpPr/>
          <p:nvPr/>
        </p:nvCxnSpPr>
        <p:spPr>
          <a:xfrm>
            <a:off x="8534400" y="198120"/>
            <a:ext cx="0" cy="6634481"/>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318045C-3CC0-417B-A787-6DEC7F282D5F}"/>
              </a:ext>
            </a:extLst>
          </p:cNvPr>
          <p:cNvSpPr txBox="1"/>
          <p:nvPr/>
        </p:nvSpPr>
        <p:spPr>
          <a:xfrm>
            <a:off x="522165" y="6240503"/>
            <a:ext cx="445956" cy="369332"/>
          </a:xfrm>
          <a:prstGeom prst="rect">
            <a:avLst/>
          </a:prstGeom>
          <a:noFill/>
        </p:spPr>
        <p:txBody>
          <a:bodyPr wrap="none" rtlCol="0">
            <a:spAutoFit/>
          </a:bodyPr>
          <a:lstStyle/>
          <a:p>
            <a:r>
              <a:rPr lang="en-US" b="1" dirty="0"/>
              <a:t>H1</a:t>
            </a:r>
          </a:p>
        </p:txBody>
      </p:sp>
      <p:sp>
        <p:nvSpPr>
          <p:cNvPr id="11" name="TextBox 10">
            <a:extLst>
              <a:ext uri="{FF2B5EF4-FFF2-40B4-BE49-F238E27FC236}">
                <a16:creationId xmlns:a16="http://schemas.microsoft.com/office/drawing/2014/main" id="{5BB25715-BA2C-413B-AFDC-4E10B3B0DCAE}"/>
              </a:ext>
            </a:extLst>
          </p:cNvPr>
          <p:cNvSpPr txBox="1"/>
          <p:nvPr/>
        </p:nvSpPr>
        <p:spPr>
          <a:xfrm>
            <a:off x="6145368" y="6240503"/>
            <a:ext cx="556517" cy="369332"/>
          </a:xfrm>
          <a:prstGeom prst="rect">
            <a:avLst/>
          </a:prstGeom>
          <a:noFill/>
        </p:spPr>
        <p:txBody>
          <a:bodyPr wrap="square" rtlCol="0">
            <a:spAutoFit/>
          </a:bodyPr>
          <a:lstStyle/>
          <a:p>
            <a:r>
              <a:rPr lang="en-US" b="1" dirty="0"/>
              <a:t>H3</a:t>
            </a:r>
          </a:p>
        </p:txBody>
      </p:sp>
      <p:sp>
        <p:nvSpPr>
          <p:cNvPr id="12" name="TextBox 11">
            <a:extLst>
              <a:ext uri="{FF2B5EF4-FFF2-40B4-BE49-F238E27FC236}">
                <a16:creationId xmlns:a16="http://schemas.microsoft.com/office/drawing/2014/main" id="{A27679A6-FF7D-44E5-B89A-3093867DCF2E}"/>
              </a:ext>
            </a:extLst>
          </p:cNvPr>
          <p:cNvSpPr txBox="1"/>
          <p:nvPr/>
        </p:nvSpPr>
        <p:spPr>
          <a:xfrm>
            <a:off x="3548357" y="6234780"/>
            <a:ext cx="445956" cy="369332"/>
          </a:xfrm>
          <a:prstGeom prst="rect">
            <a:avLst/>
          </a:prstGeom>
          <a:noFill/>
        </p:spPr>
        <p:txBody>
          <a:bodyPr wrap="none" rtlCol="0">
            <a:spAutoFit/>
          </a:bodyPr>
          <a:lstStyle/>
          <a:p>
            <a:r>
              <a:rPr lang="en-US" b="1" dirty="0"/>
              <a:t>H2</a:t>
            </a:r>
          </a:p>
        </p:txBody>
      </p:sp>
      <p:pic>
        <p:nvPicPr>
          <p:cNvPr id="6" name="Picture 5" descr="Icon&#10;&#10;Description automatically generated">
            <a:extLst>
              <a:ext uri="{FF2B5EF4-FFF2-40B4-BE49-F238E27FC236}">
                <a16:creationId xmlns:a16="http://schemas.microsoft.com/office/drawing/2014/main" id="{702FAE8C-E270-452D-A7AE-F5DECCB74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21" y="3059345"/>
            <a:ext cx="714758" cy="714758"/>
          </a:xfrm>
          <a:prstGeom prst="rect">
            <a:avLst/>
          </a:prstGeom>
        </p:spPr>
      </p:pic>
      <p:pic>
        <p:nvPicPr>
          <p:cNvPr id="29" name="Picture 28" descr="Icon&#10;&#10;Description automatically generated">
            <a:extLst>
              <a:ext uri="{FF2B5EF4-FFF2-40B4-BE49-F238E27FC236}">
                <a16:creationId xmlns:a16="http://schemas.microsoft.com/office/drawing/2014/main" id="{16AE4061-3D4A-4D1A-ABD7-2DFF4C3CF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101" y="3878273"/>
            <a:ext cx="714758" cy="714758"/>
          </a:xfrm>
          <a:prstGeom prst="rect">
            <a:avLst/>
          </a:prstGeom>
        </p:spPr>
      </p:pic>
      <p:pic>
        <p:nvPicPr>
          <p:cNvPr id="31" name="Picture 30" descr="Icon&#10;&#10;Description automatically generated">
            <a:extLst>
              <a:ext uri="{FF2B5EF4-FFF2-40B4-BE49-F238E27FC236}">
                <a16:creationId xmlns:a16="http://schemas.microsoft.com/office/drawing/2014/main" id="{FED06C87-14FE-4364-A0EA-12BEF4830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8843" y="255928"/>
            <a:ext cx="714758" cy="714758"/>
          </a:xfrm>
          <a:prstGeom prst="rect">
            <a:avLst/>
          </a:prstGeom>
        </p:spPr>
      </p:pic>
      <p:pic>
        <p:nvPicPr>
          <p:cNvPr id="33" name="Picture 32" descr="Icon&#10;&#10;Description automatically generated">
            <a:extLst>
              <a:ext uri="{FF2B5EF4-FFF2-40B4-BE49-F238E27FC236}">
                <a16:creationId xmlns:a16="http://schemas.microsoft.com/office/drawing/2014/main" id="{0D36163E-56D1-451B-B9BC-82A6D455BB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072" y="3583666"/>
            <a:ext cx="714758" cy="714758"/>
          </a:xfrm>
          <a:prstGeom prst="rect">
            <a:avLst/>
          </a:prstGeom>
        </p:spPr>
      </p:pic>
      <p:pic>
        <p:nvPicPr>
          <p:cNvPr id="34" name="Picture 33" descr="Icon&#10;&#10;Description automatically generated">
            <a:extLst>
              <a:ext uri="{FF2B5EF4-FFF2-40B4-BE49-F238E27FC236}">
                <a16:creationId xmlns:a16="http://schemas.microsoft.com/office/drawing/2014/main" id="{E0B4EA4D-0526-4056-95B4-4BF9BE8A02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9763" y="500905"/>
            <a:ext cx="714758" cy="714758"/>
          </a:xfrm>
          <a:prstGeom prst="rect">
            <a:avLst/>
          </a:prstGeom>
        </p:spPr>
      </p:pic>
      <p:sp>
        <p:nvSpPr>
          <p:cNvPr id="2" name="Title 1">
            <a:extLst>
              <a:ext uri="{FF2B5EF4-FFF2-40B4-BE49-F238E27FC236}">
                <a16:creationId xmlns:a16="http://schemas.microsoft.com/office/drawing/2014/main" id="{81AE0712-2C39-4463-8FCC-1E6A279739DD}"/>
              </a:ext>
            </a:extLst>
          </p:cNvPr>
          <p:cNvSpPr>
            <a:spLocks noGrp="1"/>
          </p:cNvSpPr>
          <p:nvPr>
            <p:ph type="title"/>
          </p:nvPr>
        </p:nvSpPr>
        <p:spPr>
          <a:xfrm>
            <a:off x="0" y="-298144"/>
            <a:ext cx="8181339" cy="983226"/>
          </a:xfrm>
        </p:spPr>
        <p:txBody>
          <a:bodyPr/>
          <a:lstStyle/>
          <a:p>
            <a:pPr marL="0" marR="0">
              <a:spcBef>
                <a:spcPts val="0"/>
              </a:spcBef>
              <a:spcAft>
                <a:spcPts val="0"/>
              </a:spcAft>
            </a:pPr>
            <a:r>
              <a:rPr lang="en-US" sz="2000" dirty="0"/>
              <a:t>Horizon Shifts: What it Looks Like on the Other Side </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121B4CD8-06EA-4391-9AE1-526536F2AD8F}"/>
              </a:ext>
            </a:extLst>
          </p:cNvPr>
          <p:cNvSpPr txBox="1"/>
          <p:nvPr/>
        </p:nvSpPr>
        <p:spPr>
          <a:xfrm>
            <a:off x="29161" y="3997819"/>
            <a:ext cx="1234802" cy="276999"/>
          </a:xfrm>
          <a:prstGeom prst="rect">
            <a:avLst/>
          </a:prstGeom>
          <a:noFill/>
        </p:spPr>
        <p:txBody>
          <a:bodyPr wrap="square" rtlCol="0">
            <a:spAutoFit/>
          </a:bodyPr>
          <a:lstStyle/>
          <a:p>
            <a:pPr marR="3810" defTabSz="685800">
              <a:spcAft>
                <a:spcPts val="200"/>
              </a:spcAft>
            </a:pPr>
            <a:r>
              <a:rPr lang="en-US" sz="1200" b="1" spc="80" dirty="0">
                <a:solidFill>
                  <a:srgbClr val="CB1F30"/>
                </a:solidFill>
                <a:cs typeface="Times New Roman" panose="02020603050405020304" pitchFamily="18" charset="0"/>
              </a:rPr>
              <a:t>Baseline  </a:t>
            </a:r>
            <a:endParaRPr lang="en-US" sz="1200" b="1" spc="80" dirty="0">
              <a:solidFill>
                <a:srgbClr val="CB1F30"/>
              </a:solidFill>
              <a:cs typeface="Calibri" panose="020F0502020204030204" pitchFamily="34" charset="0"/>
            </a:endParaRPr>
          </a:p>
        </p:txBody>
      </p:sp>
      <p:sp>
        <p:nvSpPr>
          <p:cNvPr id="40" name="TextBox 39">
            <a:extLst>
              <a:ext uri="{FF2B5EF4-FFF2-40B4-BE49-F238E27FC236}">
                <a16:creationId xmlns:a16="http://schemas.microsoft.com/office/drawing/2014/main" id="{A29B8D2D-688D-41D0-A1AD-DE251945EE6B}"/>
              </a:ext>
            </a:extLst>
          </p:cNvPr>
          <p:cNvSpPr txBox="1"/>
          <p:nvPr/>
        </p:nvSpPr>
        <p:spPr>
          <a:xfrm>
            <a:off x="2030686" y="4586611"/>
            <a:ext cx="1361219" cy="276999"/>
          </a:xfrm>
          <a:prstGeom prst="rect">
            <a:avLst/>
          </a:prstGeom>
          <a:noFill/>
        </p:spPr>
        <p:txBody>
          <a:bodyPr wrap="square" rtlCol="0">
            <a:spAutoFit/>
          </a:bodyPr>
          <a:lstStyle/>
          <a:p>
            <a:pPr marR="3810" algn="r" defTabSz="685800">
              <a:spcAft>
                <a:spcPts val="200"/>
              </a:spcAft>
            </a:pPr>
            <a:r>
              <a:rPr lang="en-US" sz="1200" b="1" spc="80" dirty="0">
                <a:solidFill>
                  <a:srgbClr val="620B18"/>
                </a:solidFill>
                <a:cs typeface="Times New Roman" panose="02020603050405020304" pitchFamily="18" charset="0"/>
              </a:rPr>
              <a:t>Collapse </a:t>
            </a:r>
          </a:p>
        </p:txBody>
      </p:sp>
      <p:sp>
        <p:nvSpPr>
          <p:cNvPr id="42" name="TextBox 41">
            <a:extLst>
              <a:ext uri="{FF2B5EF4-FFF2-40B4-BE49-F238E27FC236}">
                <a16:creationId xmlns:a16="http://schemas.microsoft.com/office/drawing/2014/main" id="{D7CA41F2-E7A5-424B-B05C-7083E7C2B494}"/>
              </a:ext>
            </a:extLst>
          </p:cNvPr>
          <p:cNvSpPr txBox="1"/>
          <p:nvPr/>
        </p:nvSpPr>
        <p:spPr>
          <a:xfrm>
            <a:off x="5273284" y="1277178"/>
            <a:ext cx="1909521" cy="276999"/>
          </a:xfrm>
          <a:prstGeom prst="rect">
            <a:avLst/>
          </a:prstGeom>
          <a:noFill/>
        </p:spPr>
        <p:txBody>
          <a:bodyPr wrap="square" rtlCol="0">
            <a:spAutoFit/>
          </a:bodyPr>
          <a:lstStyle/>
          <a:p>
            <a:pPr marR="3810" defTabSz="685800">
              <a:spcAft>
                <a:spcPts val="200"/>
              </a:spcAft>
            </a:pPr>
            <a:r>
              <a:rPr lang="en-US" sz="1200" b="1" spc="80" dirty="0">
                <a:solidFill>
                  <a:srgbClr val="55A591"/>
                </a:solidFill>
                <a:cs typeface="Times New Roman" panose="02020603050405020304" pitchFamily="18" charset="0"/>
              </a:rPr>
              <a:t>Transformation 1</a:t>
            </a:r>
            <a:endParaRPr lang="en-US" sz="1200" b="1" spc="80" dirty="0">
              <a:solidFill>
                <a:srgbClr val="55A591"/>
              </a:solidFill>
              <a:cs typeface="Calibri" panose="020F0502020204030204" pitchFamily="34" charset="0"/>
            </a:endParaRPr>
          </a:p>
        </p:txBody>
      </p:sp>
      <p:sp>
        <p:nvSpPr>
          <p:cNvPr id="5" name="TextBox 4">
            <a:extLst>
              <a:ext uri="{FF2B5EF4-FFF2-40B4-BE49-F238E27FC236}">
                <a16:creationId xmlns:a16="http://schemas.microsoft.com/office/drawing/2014/main" id="{F3A00F91-3A11-408D-B65C-7963C34A9272}"/>
              </a:ext>
            </a:extLst>
          </p:cNvPr>
          <p:cNvSpPr txBox="1"/>
          <p:nvPr/>
        </p:nvSpPr>
        <p:spPr>
          <a:xfrm>
            <a:off x="9189" y="302553"/>
            <a:ext cx="1799536" cy="1169551"/>
          </a:xfrm>
          <a:prstGeom prst="rect">
            <a:avLst/>
          </a:prstGeom>
          <a:solidFill>
            <a:schemeClr val="bg1"/>
          </a:solidFill>
        </p:spPr>
        <p:txBody>
          <a:bodyPr wrap="square" rtlCol="0">
            <a:spAutoFit/>
          </a:bodyPr>
          <a:lstStyle/>
          <a:p>
            <a:r>
              <a:rPr lang="en-US" sz="1400" dirty="0"/>
              <a:t>Causal Layered Analysis is a tool that futurists use to look at the different levels of a topic or domain. </a:t>
            </a:r>
          </a:p>
        </p:txBody>
      </p:sp>
      <p:sp>
        <p:nvSpPr>
          <p:cNvPr id="21" name="TextBox 20">
            <a:extLst>
              <a:ext uri="{FF2B5EF4-FFF2-40B4-BE49-F238E27FC236}">
                <a16:creationId xmlns:a16="http://schemas.microsoft.com/office/drawing/2014/main" id="{9DE20647-F36F-4B96-9084-B50C4B07F5FB}"/>
              </a:ext>
            </a:extLst>
          </p:cNvPr>
          <p:cNvSpPr txBox="1"/>
          <p:nvPr/>
        </p:nvSpPr>
        <p:spPr>
          <a:xfrm>
            <a:off x="5345726" y="4248279"/>
            <a:ext cx="1696157" cy="276999"/>
          </a:xfrm>
          <a:prstGeom prst="rect">
            <a:avLst/>
          </a:prstGeom>
          <a:noFill/>
        </p:spPr>
        <p:txBody>
          <a:bodyPr wrap="square" rtlCol="0">
            <a:spAutoFit/>
          </a:bodyPr>
          <a:lstStyle/>
          <a:p>
            <a:pPr marR="3810" defTabSz="685800">
              <a:spcAft>
                <a:spcPts val="200"/>
              </a:spcAft>
            </a:pPr>
            <a:r>
              <a:rPr lang="en-US" sz="1200" b="1" spc="80" dirty="0">
                <a:solidFill>
                  <a:srgbClr val="55A591"/>
                </a:solidFill>
                <a:cs typeface="Times New Roman" panose="02020603050405020304" pitchFamily="18" charset="0"/>
              </a:rPr>
              <a:t>Transformation 2</a:t>
            </a:r>
            <a:endParaRPr lang="en-US" sz="1200" b="1" spc="80" dirty="0">
              <a:solidFill>
                <a:srgbClr val="55A591"/>
              </a:solidFill>
              <a:cs typeface="Calibri" panose="020F0502020204030204" pitchFamily="34" charset="0"/>
            </a:endParaRPr>
          </a:p>
        </p:txBody>
      </p:sp>
      <p:pic>
        <p:nvPicPr>
          <p:cNvPr id="25" name="Picture 24" descr="A large iceberg in the water&#10;&#10;Description automatically generated with low confidence">
            <a:extLst>
              <a:ext uri="{FF2B5EF4-FFF2-40B4-BE49-F238E27FC236}">
                <a16:creationId xmlns:a16="http://schemas.microsoft.com/office/drawing/2014/main" id="{C2367DEF-2891-449E-AB90-C2213C2D1B86}"/>
              </a:ext>
            </a:extLst>
          </p:cNvPr>
          <p:cNvPicPr>
            <a:picLocks noChangeAspect="1"/>
          </p:cNvPicPr>
          <p:nvPr/>
        </p:nvPicPr>
        <p:blipFill rotWithShape="1">
          <a:blip r:embed="rId6">
            <a:alphaModFix amt="20000"/>
            <a:extLst>
              <a:ext uri="{837473B0-CC2E-450A-ABE3-18F120FF3D39}">
                <a1611:picAttrSrcUrl xmlns:a1611="http://schemas.microsoft.com/office/drawing/2016/11/main" r:id="rId7"/>
              </a:ext>
            </a:extLst>
          </a:blip>
          <a:srcRect l="23907" r="23327"/>
          <a:stretch/>
        </p:blipFill>
        <p:spPr>
          <a:xfrm>
            <a:off x="833150" y="1363829"/>
            <a:ext cx="1850559" cy="3153728"/>
          </a:xfrm>
          <a:prstGeom prst="rect">
            <a:avLst/>
          </a:prstGeom>
        </p:spPr>
      </p:pic>
      <p:pic>
        <p:nvPicPr>
          <p:cNvPr id="26" name="Picture 25" descr="A large iceberg in the water&#10;&#10;Description automatically generated with low confidence">
            <a:extLst>
              <a:ext uri="{FF2B5EF4-FFF2-40B4-BE49-F238E27FC236}">
                <a16:creationId xmlns:a16="http://schemas.microsoft.com/office/drawing/2014/main" id="{A1FFFF50-BE3A-4331-87DD-51727ED28789}"/>
              </a:ext>
            </a:extLst>
          </p:cNvPr>
          <p:cNvPicPr>
            <a:picLocks noChangeAspect="1"/>
          </p:cNvPicPr>
          <p:nvPr/>
        </p:nvPicPr>
        <p:blipFill rotWithShape="1">
          <a:blip r:embed="rId6">
            <a:alphaModFix amt="20000"/>
            <a:extLst>
              <a:ext uri="{837473B0-CC2E-450A-ABE3-18F120FF3D39}">
                <a1611:picAttrSrcUrl xmlns:a1611="http://schemas.microsoft.com/office/drawing/2016/11/main" r:id="rId7"/>
              </a:ext>
            </a:extLst>
          </a:blip>
          <a:srcRect l="23907" r="23327"/>
          <a:stretch/>
        </p:blipFill>
        <p:spPr>
          <a:xfrm>
            <a:off x="3492190" y="3429000"/>
            <a:ext cx="1850559" cy="3153728"/>
          </a:xfrm>
          <a:prstGeom prst="rect">
            <a:avLst/>
          </a:prstGeom>
        </p:spPr>
      </p:pic>
      <p:pic>
        <p:nvPicPr>
          <p:cNvPr id="27" name="Picture 26" descr="A large iceberg in the water&#10;&#10;Description automatically generated with low confidence">
            <a:extLst>
              <a:ext uri="{FF2B5EF4-FFF2-40B4-BE49-F238E27FC236}">
                <a16:creationId xmlns:a16="http://schemas.microsoft.com/office/drawing/2014/main" id="{5797B61C-CB71-44CC-ACE6-68418C0A226D}"/>
              </a:ext>
            </a:extLst>
          </p:cNvPr>
          <p:cNvPicPr>
            <a:picLocks noChangeAspect="1"/>
          </p:cNvPicPr>
          <p:nvPr/>
        </p:nvPicPr>
        <p:blipFill rotWithShape="1">
          <a:blip r:embed="rId6">
            <a:alphaModFix amt="20000"/>
            <a:extLst>
              <a:ext uri="{837473B0-CC2E-450A-ABE3-18F120FF3D39}">
                <a1611:picAttrSrcUrl xmlns:a1611="http://schemas.microsoft.com/office/drawing/2016/11/main" r:id="rId7"/>
              </a:ext>
            </a:extLst>
          </a:blip>
          <a:srcRect l="23907" r="23327"/>
          <a:stretch/>
        </p:blipFill>
        <p:spPr>
          <a:xfrm>
            <a:off x="3350146" y="106159"/>
            <a:ext cx="1850559" cy="3153728"/>
          </a:xfrm>
          <a:prstGeom prst="rect">
            <a:avLst/>
          </a:prstGeom>
        </p:spPr>
      </p:pic>
      <p:pic>
        <p:nvPicPr>
          <p:cNvPr id="28" name="Picture 27" descr="A large iceberg in the water&#10;&#10;Description automatically generated with low confidence">
            <a:extLst>
              <a:ext uri="{FF2B5EF4-FFF2-40B4-BE49-F238E27FC236}">
                <a16:creationId xmlns:a16="http://schemas.microsoft.com/office/drawing/2014/main" id="{32AEC779-46E0-4A67-A6AA-2BCA1AC9FB22}"/>
              </a:ext>
            </a:extLst>
          </p:cNvPr>
          <p:cNvPicPr>
            <a:picLocks noChangeAspect="1"/>
          </p:cNvPicPr>
          <p:nvPr/>
        </p:nvPicPr>
        <p:blipFill rotWithShape="1">
          <a:blip r:embed="rId6">
            <a:alphaModFix amt="20000"/>
            <a:extLst>
              <a:ext uri="{837473B0-CC2E-450A-ABE3-18F120FF3D39}">
                <a1611:picAttrSrcUrl xmlns:a1611="http://schemas.microsoft.com/office/drawing/2016/11/main" r:id="rId7"/>
              </a:ext>
            </a:extLst>
          </a:blip>
          <a:srcRect l="23907" r="23327"/>
          <a:stretch/>
        </p:blipFill>
        <p:spPr>
          <a:xfrm>
            <a:off x="6460291" y="3560722"/>
            <a:ext cx="1850559" cy="3153728"/>
          </a:xfrm>
          <a:prstGeom prst="rect">
            <a:avLst/>
          </a:prstGeom>
        </p:spPr>
      </p:pic>
      <p:pic>
        <p:nvPicPr>
          <p:cNvPr id="30" name="Picture 29" descr="A large iceberg in the water&#10;&#10;Description automatically generated with low confidence">
            <a:extLst>
              <a:ext uri="{FF2B5EF4-FFF2-40B4-BE49-F238E27FC236}">
                <a16:creationId xmlns:a16="http://schemas.microsoft.com/office/drawing/2014/main" id="{0B4458BB-B251-4B4D-916F-B4CF3249FA7D}"/>
              </a:ext>
            </a:extLst>
          </p:cNvPr>
          <p:cNvPicPr>
            <a:picLocks noChangeAspect="1"/>
          </p:cNvPicPr>
          <p:nvPr/>
        </p:nvPicPr>
        <p:blipFill rotWithShape="1">
          <a:blip r:embed="rId6">
            <a:alphaModFix amt="20000"/>
            <a:extLst>
              <a:ext uri="{837473B0-CC2E-450A-ABE3-18F120FF3D39}">
                <a1611:picAttrSrcUrl xmlns:a1611="http://schemas.microsoft.com/office/drawing/2016/11/main" r:id="rId7"/>
              </a:ext>
            </a:extLst>
          </a:blip>
          <a:srcRect l="23907" r="23327"/>
          <a:stretch/>
        </p:blipFill>
        <p:spPr>
          <a:xfrm>
            <a:off x="6398147" y="106159"/>
            <a:ext cx="1850559" cy="3153728"/>
          </a:xfrm>
          <a:prstGeom prst="rect">
            <a:avLst/>
          </a:prstGeom>
        </p:spPr>
      </p:pic>
      <p:graphicFrame>
        <p:nvGraphicFramePr>
          <p:cNvPr id="32" name="Table 31">
            <a:extLst>
              <a:ext uri="{FF2B5EF4-FFF2-40B4-BE49-F238E27FC236}">
                <a16:creationId xmlns:a16="http://schemas.microsoft.com/office/drawing/2014/main" id="{C808B155-BF74-4B88-983A-A6CE752020F5}"/>
              </a:ext>
            </a:extLst>
          </p:cNvPr>
          <p:cNvGraphicFramePr>
            <a:graphicFrameLocks noGrp="1"/>
          </p:cNvGraphicFramePr>
          <p:nvPr/>
        </p:nvGraphicFramePr>
        <p:xfrm>
          <a:off x="-22851" y="4756646"/>
          <a:ext cx="1363663" cy="1940560"/>
        </p:xfrm>
        <a:graphic>
          <a:graphicData uri="http://schemas.openxmlformats.org/drawingml/2006/table">
            <a:tbl>
              <a:tblPr firstRow="1" bandRow="1">
                <a:tableStyleId>{5C22544A-7EE6-4342-B048-85BDC9FD1C3A}</a:tableStyleId>
              </a:tblPr>
              <a:tblGrid>
                <a:gridCol w="1363663">
                  <a:extLst>
                    <a:ext uri="{9D8B030D-6E8A-4147-A177-3AD203B41FA5}">
                      <a16:colId xmlns:a16="http://schemas.microsoft.com/office/drawing/2014/main" val="513300168"/>
                    </a:ext>
                  </a:extLst>
                </a:gridCol>
              </a:tblGrid>
              <a:tr h="370840">
                <a:tc>
                  <a:txBody>
                    <a:bodyPr/>
                    <a:lstStyle/>
                    <a:p>
                      <a:r>
                        <a:rPr lang="en-US" sz="1200" dirty="0"/>
                        <a:t>KEY</a:t>
                      </a:r>
                    </a:p>
                  </a:txBody>
                  <a:tcPr/>
                </a:tc>
                <a:extLst>
                  <a:ext uri="{0D108BD9-81ED-4DB2-BD59-A6C34878D82A}">
                    <a16:rowId xmlns:a16="http://schemas.microsoft.com/office/drawing/2014/main" val="3791439788"/>
                  </a:ext>
                </a:extLst>
              </a:tr>
              <a:tr h="370840">
                <a:tc>
                  <a:txBody>
                    <a:bodyPr/>
                    <a:lstStyle/>
                    <a:p>
                      <a:pPr marL="0" indent="0">
                        <a:buNone/>
                      </a:pPr>
                      <a:r>
                        <a:rPr lang="en-US" sz="1200" b="1" kern="1200" dirty="0">
                          <a:solidFill>
                            <a:schemeClr val="lt1"/>
                          </a:solidFill>
                          <a:latin typeface="+mn-lt"/>
                          <a:ea typeface="+mn-ea"/>
                          <a:cs typeface="+mn-cs"/>
                        </a:rPr>
                        <a:t>1. Headlines</a:t>
                      </a:r>
                    </a:p>
                  </a:txBody>
                  <a:tcPr>
                    <a:solidFill>
                      <a:schemeClr val="accent1"/>
                    </a:solidFill>
                  </a:tcPr>
                </a:tc>
                <a:extLst>
                  <a:ext uri="{0D108BD9-81ED-4DB2-BD59-A6C34878D82A}">
                    <a16:rowId xmlns:a16="http://schemas.microsoft.com/office/drawing/2014/main" val="4255664906"/>
                  </a:ext>
                </a:extLst>
              </a:tr>
              <a:tr h="370840">
                <a:tc>
                  <a:txBody>
                    <a:bodyPr/>
                    <a:lstStyle/>
                    <a:p>
                      <a:r>
                        <a:rPr lang="en-US" sz="1200" b="1" kern="1200" dirty="0">
                          <a:solidFill>
                            <a:schemeClr val="lt1"/>
                          </a:solidFill>
                          <a:latin typeface="+mn-lt"/>
                          <a:ea typeface="+mn-ea"/>
                          <a:cs typeface="+mn-cs"/>
                        </a:rPr>
                        <a:t>2. The System &amp; users </a:t>
                      </a:r>
                    </a:p>
                  </a:txBody>
                  <a:tcPr>
                    <a:solidFill>
                      <a:schemeClr val="accent1"/>
                    </a:solidFill>
                  </a:tcPr>
                </a:tc>
                <a:extLst>
                  <a:ext uri="{0D108BD9-81ED-4DB2-BD59-A6C34878D82A}">
                    <a16:rowId xmlns:a16="http://schemas.microsoft.com/office/drawing/2014/main" val="4250596824"/>
                  </a:ext>
                </a:extLst>
              </a:tr>
              <a:tr h="370840">
                <a:tc>
                  <a:txBody>
                    <a:bodyPr/>
                    <a:lstStyle/>
                    <a:p>
                      <a:r>
                        <a:rPr lang="en-US" sz="1200" b="1" kern="1200" dirty="0">
                          <a:solidFill>
                            <a:schemeClr val="lt1"/>
                          </a:solidFill>
                          <a:latin typeface="+mn-lt"/>
                          <a:ea typeface="+mn-ea"/>
                          <a:cs typeface="+mn-cs"/>
                        </a:rPr>
                        <a:t>3. Worldviews</a:t>
                      </a:r>
                    </a:p>
                  </a:txBody>
                  <a:tcPr>
                    <a:solidFill>
                      <a:schemeClr val="accent1"/>
                    </a:solidFill>
                  </a:tcPr>
                </a:tc>
                <a:extLst>
                  <a:ext uri="{0D108BD9-81ED-4DB2-BD59-A6C34878D82A}">
                    <a16:rowId xmlns:a16="http://schemas.microsoft.com/office/drawing/2014/main" val="2491055522"/>
                  </a:ext>
                </a:extLst>
              </a:tr>
              <a:tr h="370840">
                <a:tc>
                  <a:txBody>
                    <a:bodyPr/>
                    <a:lstStyle/>
                    <a:p>
                      <a:r>
                        <a:rPr lang="en-US" sz="1200" b="1" kern="1200" dirty="0">
                          <a:solidFill>
                            <a:schemeClr val="lt1"/>
                          </a:solidFill>
                          <a:latin typeface="+mn-lt"/>
                          <a:ea typeface="+mn-ea"/>
                          <a:cs typeface="+mn-cs"/>
                        </a:rPr>
                        <a:t>4. Metaphors </a:t>
                      </a:r>
                    </a:p>
                  </a:txBody>
                  <a:tcPr>
                    <a:solidFill>
                      <a:schemeClr val="accent1"/>
                    </a:solidFill>
                  </a:tcPr>
                </a:tc>
                <a:extLst>
                  <a:ext uri="{0D108BD9-81ED-4DB2-BD59-A6C34878D82A}">
                    <a16:rowId xmlns:a16="http://schemas.microsoft.com/office/drawing/2014/main" val="3772139859"/>
                  </a:ext>
                </a:extLst>
              </a:tr>
            </a:tbl>
          </a:graphicData>
        </a:graphic>
      </p:graphicFrame>
      <p:graphicFrame>
        <p:nvGraphicFramePr>
          <p:cNvPr id="35" name="Table 34">
            <a:extLst>
              <a:ext uri="{FF2B5EF4-FFF2-40B4-BE49-F238E27FC236}">
                <a16:creationId xmlns:a16="http://schemas.microsoft.com/office/drawing/2014/main" id="{81EC7996-D4A2-4A6A-B09E-3DC95DF46B57}"/>
              </a:ext>
            </a:extLst>
          </p:cNvPr>
          <p:cNvGraphicFramePr>
            <a:graphicFrameLocks noGrp="1"/>
          </p:cNvGraphicFramePr>
          <p:nvPr>
            <p:extLst>
              <p:ext uri="{D42A27DB-BD31-4B8C-83A1-F6EECF244321}">
                <p14:modId xmlns:p14="http://schemas.microsoft.com/office/powerpoint/2010/main" val="64627149"/>
              </p:ext>
            </p:extLst>
          </p:nvPr>
        </p:nvGraphicFramePr>
        <p:xfrm>
          <a:off x="1091422" y="1679708"/>
          <a:ext cx="1363663" cy="2138680"/>
        </p:xfrm>
        <a:graphic>
          <a:graphicData uri="http://schemas.openxmlformats.org/drawingml/2006/table">
            <a:tbl>
              <a:tblPr firstRow="1" bandRow="1">
                <a:tableStyleId>{5940675A-B579-460E-94D1-54222C63F5DA}</a:tableStyleId>
              </a:tblPr>
              <a:tblGrid>
                <a:gridCol w="1363663">
                  <a:extLst>
                    <a:ext uri="{9D8B030D-6E8A-4147-A177-3AD203B41FA5}">
                      <a16:colId xmlns:a16="http://schemas.microsoft.com/office/drawing/2014/main" val="3434797669"/>
                    </a:ext>
                  </a:extLst>
                </a:gridCol>
              </a:tblGrid>
              <a:tr h="0">
                <a:tc>
                  <a:txBody>
                    <a:bodyPr/>
                    <a:lstStyle/>
                    <a:p>
                      <a:r>
                        <a:rPr lang="en-US" sz="1400" b="0">
                          <a:solidFill>
                            <a:schemeClr val="tx1"/>
                          </a:solidFill>
                        </a:rPr>
                        <a:t>1. </a:t>
                      </a:r>
                      <a:r>
                        <a:rPr lang="en-US" sz="1400" b="0" i="1">
                          <a:solidFill>
                            <a:schemeClr val="tx1"/>
                          </a:solidFill>
                        </a:rPr>
                        <a:t>Disney to invest $33B</a:t>
                      </a:r>
                    </a:p>
                    <a:p>
                      <a:endParaRPr lang="en-US" sz="1400" b="0" dirty="0">
                        <a:solidFill>
                          <a:schemeClr val="tx1"/>
                        </a:solidFill>
                      </a:endParaRPr>
                    </a:p>
                  </a:txBody>
                  <a:tcPr/>
                </a:tc>
                <a:extLst>
                  <a:ext uri="{0D108BD9-81ED-4DB2-BD59-A6C34878D82A}">
                    <a16:rowId xmlns:a16="http://schemas.microsoft.com/office/drawing/2014/main" val="178607484"/>
                  </a:ext>
                </a:extLst>
              </a:tr>
              <a:tr h="370840">
                <a:tc>
                  <a:txBody>
                    <a:bodyPr/>
                    <a:lstStyle/>
                    <a:p>
                      <a:r>
                        <a:rPr lang="en-US" sz="1400" dirty="0">
                          <a:solidFill>
                            <a:schemeClr val="tx1"/>
                          </a:solidFill>
                        </a:rPr>
                        <a:t>2. Streaming (subscribers)</a:t>
                      </a:r>
                    </a:p>
                  </a:txBody>
                  <a:tcPr/>
                </a:tc>
                <a:extLst>
                  <a:ext uri="{0D108BD9-81ED-4DB2-BD59-A6C34878D82A}">
                    <a16:rowId xmlns:a16="http://schemas.microsoft.com/office/drawing/2014/main" val="4075267154"/>
                  </a:ext>
                </a:extLst>
              </a:tr>
              <a:tr h="370840">
                <a:tc>
                  <a:txBody>
                    <a:bodyPr/>
                    <a:lstStyle/>
                    <a:p>
                      <a:r>
                        <a:rPr lang="en-US" sz="1400">
                          <a:solidFill>
                            <a:schemeClr val="tx1"/>
                          </a:solidFill>
                        </a:rPr>
                        <a:t>3. Modern</a:t>
                      </a:r>
                      <a:endParaRPr lang="en-US" sz="1400" dirty="0">
                        <a:solidFill>
                          <a:schemeClr val="tx1"/>
                        </a:solidFill>
                      </a:endParaRPr>
                    </a:p>
                  </a:txBody>
                  <a:tcPr/>
                </a:tc>
                <a:extLst>
                  <a:ext uri="{0D108BD9-81ED-4DB2-BD59-A6C34878D82A}">
                    <a16:rowId xmlns:a16="http://schemas.microsoft.com/office/drawing/2014/main" val="987024415"/>
                  </a:ext>
                </a:extLst>
              </a:tr>
              <a:tr h="370840">
                <a:tc>
                  <a:txBody>
                    <a:bodyPr/>
                    <a:lstStyle/>
                    <a:p>
                      <a:r>
                        <a:rPr lang="en-US" sz="1400" dirty="0">
                          <a:solidFill>
                            <a:schemeClr val="tx1"/>
                          </a:solidFill>
                        </a:rPr>
                        <a:t>4. Quality is King</a:t>
                      </a:r>
                    </a:p>
                  </a:txBody>
                  <a:tcPr/>
                </a:tc>
                <a:extLst>
                  <a:ext uri="{0D108BD9-81ED-4DB2-BD59-A6C34878D82A}">
                    <a16:rowId xmlns:a16="http://schemas.microsoft.com/office/drawing/2014/main" val="3454162970"/>
                  </a:ext>
                </a:extLst>
              </a:tr>
            </a:tbl>
          </a:graphicData>
        </a:graphic>
      </p:graphicFrame>
      <p:graphicFrame>
        <p:nvGraphicFramePr>
          <p:cNvPr id="36" name="Table 35">
            <a:extLst>
              <a:ext uri="{FF2B5EF4-FFF2-40B4-BE49-F238E27FC236}">
                <a16:creationId xmlns:a16="http://schemas.microsoft.com/office/drawing/2014/main" id="{795B44D2-E47D-49D5-B51D-5DD1E46C71BA}"/>
              </a:ext>
            </a:extLst>
          </p:cNvPr>
          <p:cNvGraphicFramePr>
            <a:graphicFrameLocks noGrp="1"/>
          </p:cNvGraphicFramePr>
          <p:nvPr>
            <p:extLst>
              <p:ext uri="{D42A27DB-BD31-4B8C-83A1-F6EECF244321}">
                <p14:modId xmlns:p14="http://schemas.microsoft.com/office/powerpoint/2010/main" val="2116134409"/>
              </p:ext>
            </p:extLst>
          </p:nvPr>
        </p:nvGraphicFramePr>
        <p:xfrm>
          <a:off x="3637703" y="3560722"/>
          <a:ext cx="1461598" cy="1483360"/>
        </p:xfrm>
        <a:graphic>
          <a:graphicData uri="http://schemas.openxmlformats.org/drawingml/2006/table">
            <a:tbl>
              <a:tblPr firstRow="1" bandRow="1">
                <a:tableStyleId>{5940675A-B579-460E-94D1-54222C63F5DA}</a:tableStyleId>
              </a:tblPr>
              <a:tblGrid>
                <a:gridCol w="1461598">
                  <a:extLst>
                    <a:ext uri="{9D8B030D-6E8A-4147-A177-3AD203B41FA5}">
                      <a16:colId xmlns:a16="http://schemas.microsoft.com/office/drawing/2014/main" val="967013995"/>
                    </a:ext>
                  </a:extLst>
                </a:gridCol>
              </a:tblGrid>
              <a:tr h="370840">
                <a:tc>
                  <a:txBody>
                    <a:bodyPr/>
                    <a:lstStyle/>
                    <a:p>
                      <a:endParaRPr lang="en-US" sz="1400" dirty="0"/>
                    </a:p>
                  </a:txBody>
                  <a:tcPr/>
                </a:tc>
                <a:extLst>
                  <a:ext uri="{0D108BD9-81ED-4DB2-BD59-A6C34878D82A}">
                    <a16:rowId xmlns:a16="http://schemas.microsoft.com/office/drawing/2014/main" val="3854597602"/>
                  </a:ext>
                </a:extLst>
              </a:tr>
              <a:tr h="370840">
                <a:tc>
                  <a:txBody>
                    <a:bodyPr/>
                    <a:lstStyle/>
                    <a:p>
                      <a:endParaRPr lang="en-US" sz="1400" dirty="0"/>
                    </a:p>
                  </a:txBody>
                  <a:tcPr/>
                </a:tc>
                <a:extLst>
                  <a:ext uri="{0D108BD9-81ED-4DB2-BD59-A6C34878D82A}">
                    <a16:rowId xmlns:a16="http://schemas.microsoft.com/office/drawing/2014/main" val="1728717198"/>
                  </a:ext>
                </a:extLst>
              </a:tr>
              <a:tr h="370840">
                <a:tc>
                  <a:txBody>
                    <a:bodyPr/>
                    <a:lstStyle/>
                    <a:p>
                      <a:endParaRPr lang="en-US" sz="1400" dirty="0"/>
                    </a:p>
                  </a:txBody>
                  <a:tcPr/>
                </a:tc>
                <a:extLst>
                  <a:ext uri="{0D108BD9-81ED-4DB2-BD59-A6C34878D82A}">
                    <a16:rowId xmlns:a16="http://schemas.microsoft.com/office/drawing/2014/main" val="2548671797"/>
                  </a:ext>
                </a:extLst>
              </a:tr>
              <a:tr h="370840">
                <a:tc>
                  <a:txBody>
                    <a:bodyPr/>
                    <a:lstStyle/>
                    <a:p>
                      <a:endParaRPr lang="en-US" sz="1400" dirty="0"/>
                    </a:p>
                  </a:txBody>
                  <a:tcPr/>
                </a:tc>
                <a:extLst>
                  <a:ext uri="{0D108BD9-81ED-4DB2-BD59-A6C34878D82A}">
                    <a16:rowId xmlns:a16="http://schemas.microsoft.com/office/drawing/2014/main" val="167321454"/>
                  </a:ext>
                </a:extLst>
              </a:tr>
            </a:tbl>
          </a:graphicData>
        </a:graphic>
      </p:graphicFrame>
      <p:graphicFrame>
        <p:nvGraphicFramePr>
          <p:cNvPr id="37" name="Table 36">
            <a:extLst>
              <a:ext uri="{FF2B5EF4-FFF2-40B4-BE49-F238E27FC236}">
                <a16:creationId xmlns:a16="http://schemas.microsoft.com/office/drawing/2014/main" id="{D5FDE2DA-9E01-4C46-B3F7-FBFDB078F2A0}"/>
              </a:ext>
            </a:extLst>
          </p:cNvPr>
          <p:cNvGraphicFramePr>
            <a:graphicFrameLocks noGrp="1"/>
          </p:cNvGraphicFramePr>
          <p:nvPr>
            <p:extLst>
              <p:ext uri="{D42A27DB-BD31-4B8C-83A1-F6EECF244321}">
                <p14:modId xmlns:p14="http://schemas.microsoft.com/office/powerpoint/2010/main" val="2992368364"/>
              </p:ext>
            </p:extLst>
          </p:nvPr>
        </p:nvGraphicFramePr>
        <p:xfrm>
          <a:off x="3637702" y="380375"/>
          <a:ext cx="1363663" cy="1483360"/>
        </p:xfrm>
        <a:graphic>
          <a:graphicData uri="http://schemas.openxmlformats.org/drawingml/2006/table">
            <a:tbl>
              <a:tblPr firstRow="1" bandRow="1">
                <a:tableStyleId>{5940675A-B579-460E-94D1-54222C63F5DA}</a:tableStyleId>
              </a:tblPr>
              <a:tblGrid>
                <a:gridCol w="1363663">
                  <a:extLst>
                    <a:ext uri="{9D8B030D-6E8A-4147-A177-3AD203B41FA5}">
                      <a16:colId xmlns:a16="http://schemas.microsoft.com/office/drawing/2014/main" val="4121949662"/>
                    </a:ext>
                  </a:extLst>
                </a:gridCol>
              </a:tblGrid>
              <a:tr h="370840">
                <a:tc>
                  <a:txBody>
                    <a:bodyPr/>
                    <a:lstStyle/>
                    <a:p>
                      <a:endParaRPr lang="en-US" sz="1400" i="1" dirty="0"/>
                    </a:p>
                  </a:txBody>
                  <a:tcPr/>
                </a:tc>
                <a:extLst>
                  <a:ext uri="{0D108BD9-81ED-4DB2-BD59-A6C34878D82A}">
                    <a16:rowId xmlns:a16="http://schemas.microsoft.com/office/drawing/2014/main" val="1718020158"/>
                  </a:ext>
                </a:extLst>
              </a:tr>
              <a:tr h="370840">
                <a:tc>
                  <a:txBody>
                    <a:bodyPr/>
                    <a:lstStyle/>
                    <a:p>
                      <a:endParaRPr lang="en-US" sz="1400" dirty="0"/>
                    </a:p>
                  </a:txBody>
                  <a:tcPr/>
                </a:tc>
                <a:extLst>
                  <a:ext uri="{0D108BD9-81ED-4DB2-BD59-A6C34878D82A}">
                    <a16:rowId xmlns:a16="http://schemas.microsoft.com/office/drawing/2014/main" val="230931047"/>
                  </a:ext>
                </a:extLst>
              </a:tr>
              <a:tr h="370840">
                <a:tc>
                  <a:txBody>
                    <a:bodyPr/>
                    <a:lstStyle/>
                    <a:p>
                      <a:endParaRPr lang="en-US" sz="1400" dirty="0"/>
                    </a:p>
                  </a:txBody>
                  <a:tcPr/>
                </a:tc>
                <a:extLst>
                  <a:ext uri="{0D108BD9-81ED-4DB2-BD59-A6C34878D82A}">
                    <a16:rowId xmlns:a16="http://schemas.microsoft.com/office/drawing/2014/main" val="603648551"/>
                  </a:ext>
                </a:extLst>
              </a:tr>
              <a:tr h="370840">
                <a:tc>
                  <a:txBody>
                    <a:bodyPr/>
                    <a:lstStyle/>
                    <a:p>
                      <a:endParaRPr lang="en-US" sz="1400" dirty="0"/>
                    </a:p>
                  </a:txBody>
                  <a:tcPr/>
                </a:tc>
                <a:extLst>
                  <a:ext uri="{0D108BD9-81ED-4DB2-BD59-A6C34878D82A}">
                    <a16:rowId xmlns:a16="http://schemas.microsoft.com/office/drawing/2014/main" val="149799667"/>
                  </a:ext>
                </a:extLst>
              </a:tr>
            </a:tbl>
          </a:graphicData>
        </a:graphic>
      </p:graphicFrame>
      <p:graphicFrame>
        <p:nvGraphicFramePr>
          <p:cNvPr id="38" name="Table 37">
            <a:extLst>
              <a:ext uri="{FF2B5EF4-FFF2-40B4-BE49-F238E27FC236}">
                <a16:creationId xmlns:a16="http://schemas.microsoft.com/office/drawing/2014/main" id="{75965A6A-1AC9-4828-BACA-61134401C363}"/>
              </a:ext>
            </a:extLst>
          </p:cNvPr>
          <p:cNvGraphicFramePr>
            <a:graphicFrameLocks noGrp="1"/>
          </p:cNvGraphicFramePr>
          <p:nvPr>
            <p:extLst>
              <p:ext uri="{D42A27DB-BD31-4B8C-83A1-F6EECF244321}">
                <p14:modId xmlns:p14="http://schemas.microsoft.com/office/powerpoint/2010/main" val="990804392"/>
              </p:ext>
            </p:extLst>
          </p:nvPr>
        </p:nvGraphicFramePr>
        <p:xfrm>
          <a:off x="6707202" y="99597"/>
          <a:ext cx="1363663" cy="1483360"/>
        </p:xfrm>
        <a:graphic>
          <a:graphicData uri="http://schemas.openxmlformats.org/drawingml/2006/table">
            <a:tbl>
              <a:tblPr firstRow="1" bandRow="1">
                <a:tableStyleId>{5940675A-B579-460E-94D1-54222C63F5DA}</a:tableStyleId>
              </a:tblPr>
              <a:tblGrid>
                <a:gridCol w="1363663">
                  <a:extLst>
                    <a:ext uri="{9D8B030D-6E8A-4147-A177-3AD203B41FA5}">
                      <a16:colId xmlns:a16="http://schemas.microsoft.com/office/drawing/2014/main" val="1359633150"/>
                    </a:ext>
                  </a:extLst>
                </a:gridCol>
              </a:tblGrid>
              <a:tr h="370840">
                <a:tc>
                  <a:txBody>
                    <a:bodyPr/>
                    <a:lstStyle/>
                    <a:p>
                      <a:endParaRPr lang="en-US" sz="1400" i="1" dirty="0"/>
                    </a:p>
                  </a:txBody>
                  <a:tcPr/>
                </a:tc>
                <a:extLst>
                  <a:ext uri="{0D108BD9-81ED-4DB2-BD59-A6C34878D82A}">
                    <a16:rowId xmlns:a16="http://schemas.microsoft.com/office/drawing/2014/main" val="3779050539"/>
                  </a:ext>
                </a:extLst>
              </a:tr>
              <a:tr h="370840">
                <a:tc>
                  <a:txBody>
                    <a:bodyPr/>
                    <a:lstStyle/>
                    <a:p>
                      <a:endParaRPr lang="en-US" sz="1400" dirty="0"/>
                    </a:p>
                  </a:txBody>
                  <a:tcPr/>
                </a:tc>
                <a:extLst>
                  <a:ext uri="{0D108BD9-81ED-4DB2-BD59-A6C34878D82A}">
                    <a16:rowId xmlns:a16="http://schemas.microsoft.com/office/drawing/2014/main" val="1429964190"/>
                  </a:ext>
                </a:extLst>
              </a:tr>
              <a:tr h="370840">
                <a:tc>
                  <a:txBody>
                    <a:bodyPr/>
                    <a:lstStyle/>
                    <a:p>
                      <a:endParaRPr lang="en-US" sz="1400" dirty="0"/>
                    </a:p>
                  </a:txBody>
                  <a:tcPr/>
                </a:tc>
                <a:extLst>
                  <a:ext uri="{0D108BD9-81ED-4DB2-BD59-A6C34878D82A}">
                    <a16:rowId xmlns:a16="http://schemas.microsoft.com/office/drawing/2014/main" val="410272363"/>
                  </a:ext>
                </a:extLst>
              </a:tr>
              <a:tr h="370840">
                <a:tc>
                  <a:txBody>
                    <a:bodyPr/>
                    <a:lstStyle/>
                    <a:p>
                      <a:endParaRPr lang="en-US" sz="1400" dirty="0"/>
                    </a:p>
                  </a:txBody>
                  <a:tcPr/>
                </a:tc>
                <a:extLst>
                  <a:ext uri="{0D108BD9-81ED-4DB2-BD59-A6C34878D82A}">
                    <a16:rowId xmlns:a16="http://schemas.microsoft.com/office/drawing/2014/main" val="3983525933"/>
                  </a:ext>
                </a:extLst>
              </a:tr>
            </a:tbl>
          </a:graphicData>
        </a:graphic>
      </p:graphicFrame>
      <p:graphicFrame>
        <p:nvGraphicFramePr>
          <p:cNvPr id="43" name="Table 42">
            <a:extLst>
              <a:ext uri="{FF2B5EF4-FFF2-40B4-BE49-F238E27FC236}">
                <a16:creationId xmlns:a16="http://schemas.microsoft.com/office/drawing/2014/main" id="{009A9650-C1BE-4F76-91A6-CD33B5F98212}"/>
              </a:ext>
            </a:extLst>
          </p:cNvPr>
          <p:cNvGraphicFramePr>
            <a:graphicFrameLocks noGrp="1"/>
          </p:cNvGraphicFramePr>
          <p:nvPr>
            <p:extLst>
              <p:ext uri="{D42A27DB-BD31-4B8C-83A1-F6EECF244321}">
                <p14:modId xmlns:p14="http://schemas.microsoft.com/office/powerpoint/2010/main" val="4210226316"/>
              </p:ext>
            </p:extLst>
          </p:nvPr>
        </p:nvGraphicFramePr>
        <p:xfrm>
          <a:off x="6774509" y="3723164"/>
          <a:ext cx="1363663" cy="2352040"/>
        </p:xfrm>
        <a:graphic>
          <a:graphicData uri="http://schemas.openxmlformats.org/drawingml/2006/table">
            <a:tbl>
              <a:tblPr firstRow="1" bandRow="1">
                <a:tableStyleId>{5940675A-B579-460E-94D1-54222C63F5DA}</a:tableStyleId>
              </a:tblPr>
              <a:tblGrid>
                <a:gridCol w="1363663">
                  <a:extLst>
                    <a:ext uri="{9D8B030D-6E8A-4147-A177-3AD203B41FA5}">
                      <a16:colId xmlns:a16="http://schemas.microsoft.com/office/drawing/2014/main" val="612892520"/>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rPr>
                        <a:t>1. </a:t>
                      </a:r>
                      <a:r>
                        <a:rPr lang="en-US" sz="1400" i="1" kern="1200" dirty="0">
                          <a:solidFill>
                            <a:schemeClr val="dk1"/>
                          </a:solidFill>
                          <a:effectLst/>
                        </a:rPr>
                        <a:t>Create Your Own Reality Show In The Sims</a:t>
                      </a:r>
                    </a:p>
                  </a:txBody>
                  <a:tcPr/>
                </a:tc>
                <a:extLst>
                  <a:ext uri="{0D108BD9-81ED-4DB2-BD59-A6C34878D82A}">
                    <a16:rowId xmlns:a16="http://schemas.microsoft.com/office/drawing/2014/main" val="3751837024"/>
                  </a:ext>
                </a:extLst>
              </a:tr>
              <a:tr h="370840">
                <a:tc>
                  <a:txBody>
                    <a:bodyPr/>
                    <a:lstStyle/>
                    <a:p>
                      <a:r>
                        <a:rPr lang="en-US" sz="1400" dirty="0"/>
                        <a:t>2. AR</a:t>
                      </a:r>
                    </a:p>
                    <a:p>
                      <a:r>
                        <a:rPr lang="en-US" sz="1400" dirty="0"/>
                        <a:t>(co-creators)</a:t>
                      </a:r>
                    </a:p>
                  </a:txBody>
                  <a:tcPr/>
                </a:tc>
                <a:extLst>
                  <a:ext uri="{0D108BD9-81ED-4DB2-BD59-A6C34878D82A}">
                    <a16:rowId xmlns:a16="http://schemas.microsoft.com/office/drawing/2014/main" val="1950351574"/>
                  </a:ext>
                </a:extLst>
              </a:tr>
              <a:tr h="370840">
                <a:tc>
                  <a:txBody>
                    <a:bodyPr/>
                    <a:lstStyle/>
                    <a:p>
                      <a:r>
                        <a:rPr lang="en-US" sz="1400" dirty="0"/>
                        <a:t>3. Postmodern/ Integral</a:t>
                      </a:r>
                    </a:p>
                  </a:txBody>
                  <a:tcPr/>
                </a:tc>
                <a:extLst>
                  <a:ext uri="{0D108BD9-81ED-4DB2-BD59-A6C34878D82A}">
                    <a16:rowId xmlns:a16="http://schemas.microsoft.com/office/drawing/2014/main" val="1887806209"/>
                  </a:ext>
                </a:extLst>
              </a:tr>
              <a:tr h="370840">
                <a:tc>
                  <a:txBody>
                    <a:bodyPr/>
                    <a:lstStyle/>
                    <a:p>
                      <a:r>
                        <a:rPr lang="en-US" sz="1400" dirty="0"/>
                        <a:t>4. Integration</a:t>
                      </a:r>
                    </a:p>
                  </a:txBody>
                  <a:tcPr/>
                </a:tc>
                <a:extLst>
                  <a:ext uri="{0D108BD9-81ED-4DB2-BD59-A6C34878D82A}">
                    <a16:rowId xmlns:a16="http://schemas.microsoft.com/office/drawing/2014/main" val="335698510"/>
                  </a:ext>
                </a:extLst>
              </a:tr>
            </a:tbl>
          </a:graphicData>
        </a:graphic>
      </p:graphicFrame>
    </p:spTree>
    <p:extLst>
      <p:ext uri="{BB962C8B-B14F-4D97-AF65-F5344CB8AC3E}">
        <p14:creationId xmlns:p14="http://schemas.microsoft.com/office/powerpoint/2010/main" val="3870412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F7B3-97DC-463D-9ED7-010B4F7E5FD2}"/>
              </a:ext>
            </a:extLst>
          </p:cNvPr>
          <p:cNvSpPr>
            <a:spLocks noGrp="1"/>
          </p:cNvSpPr>
          <p:nvPr>
            <p:ph type="title"/>
          </p:nvPr>
        </p:nvSpPr>
        <p:spPr/>
        <p:txBody>
          <a:bodyPr/>
          <a:lstStyle/>
          <a:p>
            <a:r>
              <a:rPr lang="en-US" dirty="0"/>
              <a:t>Small Group Work</a:t>
            </a:r>
          </a:p>
        </p:txBody>
      </p:sp>
    </p:spTree>
    <p:extLst>
      <p:ext uri="{BB962C8B-B14F-4D97-AF65-F5344CB8AC3E}">
        <p14:creationId xmlns:p14="http://schemas.microsoft.com/office/powerpoint/2010/main" val="1990319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B2E5-2A01-4894-BD56-C6B614D61286}"/>
              </a:ext>
            </a:extLst>
          </p:cNvPr>
          <p:cNvSpPr>
            <a:spLocks noGrp="1"/>
          </p:cNvSpPr>
          <p:nvPr>
            <p:ph type="title"/>
          </p:nvPr>
        </p:nvSpPr>
        <p:spPr/>
        <p:txBody>
          <a:bodyPr/>
          <a:lstStyle/>
          <a:p>
            <a:r>
              <a:rPr lang="en-US" dirty="0"/>
              <a:t>Discussion Questions &amp; Report Back</a:t>
            </a:r>
          </a:p>
        </p:txBody>
      </p:sp>
      <p:sp>
        <p:nvSpPr>
          <p:cNvPr id="3" name="Content Placeholder 2">
            <a:extLst>
              <a:ext uri="{FF2B5EF4-FFF2-40B4-BE49-F238E27FC236}">
                <a16:creationId xmlns:a16="http://schemas.microsoft.com/office/drawing/2014/main" id="{BA49CB1C-6990-4615-9D35-B5610596ACCE}"/>
              </a:ext>
            </a:extLst>
          </p:cNvPr>
          <p:cNvSpPr>
            <a:spLocks noGrp="1"/>
          </p:cNvSpPr>
          <p:nvPr>
            <p:ph sz="quarter" idx="10"/>
          </p:nvPr>
        </p:nvSpPr>
        <p:spPr/>
        <p:txBody>
          <a:bodyPr>
            <a:normAutofit/>
          </a:bodyPr>
          <a:lstStyle/>
          <a:p>
            <a:pPr marL="0" marR="0" lvl="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Break into five teams of six each</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Discussion Questions</a:t>
            </a:r>
          </a:p>
          <a:p>
            <a:pPr marL="0" marR="0" lvl="0" indent="0">
              <a:lnSpc>
                <a:spcPct val="107000"/>
              </a:lnSpc>
              <a:spcBef>
                <a:spcPts val="0"/>
              </a:spcBef>
              <a:spcAft>
                <a:spcPts val="0"/>
              </a:spcAft>
              <a:buNone/>
            </a:pPr>
            <a:endParaRPr lang="en-US" sz="1800" dirty="0">
              <a:ea typeface="Calibri" panose="020F0502020204030204" pitchFamily="34" charset="0"/>
              <a:cs typeface="Times New Roman" panose="02020603050405020304" pitchFamily="18" charset="0"/>
            </a:endParaRPr>
          </a:p>
          <a:p>
            <a:pPr>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Groups discuss example of an actual or proposed transformation to work on.</a:t>
            </a:r>
          </a:p>
          <a:p>
            <a:pPr>
              <a:lnSpc>
                <a:spcPct val="107000"/>
              </a:lnSpc>
              <a:spcAft>
                <a:spcPts val="0"/>
              </a:spcAft>
            </a:pPr>
            <a:r>
              <a:rPr lang="en-US" sz="1800" dirty="0">
                <a:ea typeface="Calibri" panose="020F0502020204030204" pitchFamily="34" charset="0"/>
                <a:cs typeface="Times New Roman" panose="02020603050405020304" pitchFamily="18" charset="0"/>
              </a:rPr>
              <a:t>How does your group define </a:t>
            </a:r>
            <a:r>
              <a:rPr lang="en-US" sz="1800" dirty="0">
                <a:effectLst/>
                <a:latin typeface="Calibri" panose="020F0502020204030204" pitchFamily="34" charset="0"/>
                <a:ea typeface="Calibri" panose="020F0502020204030204" pitchFamily="34" charset="0"/>
                <a:cs typeface="Times New Roman" panose="02020603050405020304" pitchFamily="18" charset="0"/>
              </a:rPr>
              <a:t>transformation</a:t>
            </a:r>
            <a:r>
              <a:rPr lang="en-US" sz="1800" dirty="0">
                <a:ea typeface="Calibri" panose="020F0502020204030204" pitchFamily="34" charset="0"/>
                <a:cs typeface="Times New Roman" panose="02020603050405020304" pitchFamily="18" charset="0"/>
              </a:rPr>
              <a:t>?</a:t>
            </a:r>
          </a:p>
          <a:p>
            <a:pPr>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do you think transformation is generally so difficult?</a:t>
            </a:r>
          </a:p>
          <a:p>
            <a:pPr>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might we futurists do to make it easier for transformation in the future?</a:t>
            </a:r>
          </a:p>
          <a:p>
            <a:endParaRPr lang="en-US" dirty="0"/>
          </a:p>
          <a:p>
            <a:pPr marL="0" indent="0">
              <a:buNone/>
            </a:pPr>
            <a:r>
              <a:rPr lang="en-US" sz="1800" dirty="0"/>
              <a:t>Report Back on “Juiciest” idea</a:t>
            </a:r>
          </a:p>
          <a:p>
            <a:r>
              <a:rPr lang="en-US" dirty="0"/>
              <a:t>We DO NOT have time for a recap of everything you talked about</a:t>
            </a:r>
          </a:p>
          <a:p>
            <a:r>
              <a:rPr lang="en-US" dirty="0"/>
              <a:t>Each team has </a:t>
            </a:r>
            <a:r>
              <a:rPr lang="en-US" b="1" i="1" dirty="0"/>
              <a:t>3 minutes </a:t>
            </a:r>
            <a:r>
              <a:rPr lang="en-US" dirty="0"/>
              <a:t>to report back on your “juiciest” insights</a:t>
            </a:r>
          </a:p>
        </p:txBody>
      </p:sp>
    </p:spTree>
    <p:extLst>
      <p:ext uri="{BB962C8B-B14F-4D97-AF65-F5344CB8AC3E}">
        <p14:creationId xmlns:p14="http://schemas.microsoft.com/office/powerpoint/2010/main" val="1925991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7"/>
          <p:cNvSpPr txBox="1">
            <a:spLocks noChangeArrowheads="1"/>
          </p:cNvSpPr>
          <p:nvPr/>
        </p:nvSpPr>
        <p:spPr bwMode="auto">
          <a:xfrm>
            <a:off x="954088" y="304800"/>
            <a:ext cx="68183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0"/>
              </a:spcBef>
              <a:defRPr/>
            </a:pPr>
            <a:r>
              <a:rPr lang="en-US" altLang="en-US" kern="0" spc="60" dirty="0">
                <a:solidFill>
                  <a:srgbClr val="C00000"/>
                </a:solidFill>
                <a:latin typeface="Calibri" panose="020F0502020204030204" pitchFamily="34" charset="0"/>
                <a:ea typeface="+mj-ea"/>
                <a:cs typeface="Calibri" panose="020F0502020204030204" pitchFamily="34" charset="0"/>
              </a:rPr>
              <a:t>Contact Info</a:t>
            </a:r>
          </a:p>
        </p:txBody>
      </p:sp>
      <p:sp>
        <p:nvSpPr>
          <p:cNvPr id="54275" name="Rectangle 8"/>
          <p:cNvSpPr>
            <a:spLocks noChangeArrowheads="1"/>
          </p:cNvSpPr>
          <p:nvPr/>
        </p:nvSpPr>
        <p:spPr bwMode="auto">
          <a:xfrm>
            <a:off x="8610600" y="6572250"/>
            <a:ext cx="3810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FE2A44EC-E920-4A3F-B583-865634C5884E}" type="slidenum">
              <a:rPr lang="en-US" altLang="en-US" sz="800">
                <a:latin typeface="Calibri" panose="020F0502020204030204" pitchFamily="34" charset="0"/>
                <a:cs typeface="Calibri" panose="020F0502020204030204" pitchFamily="34" charset="0"/>
              </a:rPr>
              <a:pPr algn="r" eaLnBrk="1" hangingPunct="1"/>
              <a:t>27</a:t>
            </a:fld>
            <a:endParaRPr lang="en-US" altLang="en-US" sz="800">
              <a:latin typeface="Calibri" panose="020F0502020204030204" pitchFamily="34" charset="0"/>
              <a:cs typeface="Calibri" panose="020F0502020204030204" pitchFamily="34" charset="0"/>
            </a:endParaRPr>
          </a:p>
        </p:txBody>
      </p:sp>
      <p:sp>
        <p:nvSpPr>
          <p:cNvPr id="54276" name="Rectangle 3"/>
          <p:cNvSpPr>
            <a:spLocks noChangeArrowheads="1"/>
          </p:cNvSpPr>
          <p:nvPr/>
        </p:nvSpPr>
        <p:spPr bwMode="auto">
          <a:xfrm>
            <a:off x="0" y="2577306"/>
            <a:ext cx="5599112"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spcBef>
                <a:spcPct val="20000"/>
              </a:spcBef>
            </a:pPr>
            <a:r>
              <a:rPr lang="en-US" altLang="en-US" sz="2600" dirty="0">
                <a:solidFill>
                  <a:srgbClr val="4D4D4D"/>
                </a:solidFill>
                <a:latin typeface="Calibri" panose="020F0502020204030204" pitchFamily="34" charset="0"/>
                <a:cs typeface="Calibri" panose="020F0502020204030204" pitchFamily="34" charset="0"/>
              </a:rPr>
              <a:t>Program Coordinator</a:t>
            </a:r>
          </a:p>
          <a:p>
            <a:pPr algn="ctr" eaLnBrk="1" hangingPunct="1">
              <a:lnSpc>
                <a:spcPct val="90000"/>
              </a:lnSpc>
              <a:spcBef>
                <a:spcPct val="20000"/>
              </a:spcBef>
            </a:pPr>
            <a:r>
              <a:rPr lang="en-US" altLang="en-US" sz="2600" dirty="0">
                <a:solidFill>
                  <a:srgbClr val="4D4D4D"/>
                </a:solidFill>
                <a:latin typeface="Calibri" panose="020F0502020204030204" pitchFamily="34" charset="0"/>
                <a:cs typeface="Calibri" panose="020F0502020204030204" pitchFamily="34" charset="0"/>
              </a:rPr>
              <a:t>a</a:t>
            </a:r>
            <a:r>
              <a:rPr lang="en-US" altLang="en-US" dirty="0">
                <a:solidFill>
                  <a:srgbClr val="4D4D4D"/>
                </a:solidFill>
                <a:latin typeface="Calibri" panose="020F0502020204030204" pitchFamily="34" charset="0"/>
                <a:cs typeface="Calibri" panose="020F0502020204030204" pitchFamily="34" charset="0"/>
              </a:rPr>
              <a:t>hines@uh.edu</a:t>
            </a:r>
          </a:p>
          <a:p>
            <a:pPr algn="ctr" eaLnBrk="1" hangingPunct="1">
              <a:lnSpc>
                <a:spcPct val="90000"/>
              </a:lnSpc>
              <a:spcBef>
                <a:spcPct val="20000"/>
              </a:spcBef>
            </a:pPr>
            <a:r>
              <a:rPr lang="en-US" altLang="en-US" dirty="0">
                <a:solidFill>
                  <a:srgbClr val="4D4D4D"/>
                </a:solidFill>
                <a:latin typeface="Calibri" panose="020F0502020204030204" pitchFamily="34" charset="0"/>
                <a:cs typeface="Calibri" panose="020F0502020204030204" pitchFamily="34" charset="0"/>
              </a:rPr>
              <a:t>832 367 5575</a:t>
            </a:r>
            <a:br>
              <a:rPr lang="en-US" altLang="en-US" dirty="0">
                <a:solidFill>
                  <a:srgbClr val="4D4D4D"/>
                </a:solidFill>
                <a:latin typeface="Calibri" panose="020F0502020204030204" pitchFamily="34" charset="0"/>
                <a:cs typeface="Calibri" panose="020F0502020204030204" pitchFamily="34" charset="0"/>
              </a:rPr>
            </a:br>
            <a:r>
              <a:rPr lang="en-US" altLang="en-US" dirty="0">
                <a:solidFill>
                  <a:srgbClr val="4D4D4D"/>
                </a:solidFill>
                <a:latin typeface="Calibri" panose="020F0502020204030204" pitchFamily="34" charset="0"/>
                <a:cs typeface="Calibri" panose="020F0502020204030204" pitchFamily="34" charset="0"/>
              </a:rPr>
              <a:t>www.andyhinesight.com</a:t>
            </a:r>
            <a:r>
              <a:rPr lang="en-US" altLang="en-US" sz="2600" dirty="0">
                <a:solidFill>
                  <a:srgbClr val="4D4D4D"/>
                </a:solidFill>
                <a:latin typeface="Calibri" panose="020F0502020204030204" pitchFamily="34" charset="0"/>
                <a:cs typeface="Calibri" panose="020F0502020204030204" pitchFamily="34" charset="0"/>
              </a:rPr>
              <a:t> </a:t>
            </a:r>
          </a:p>
        </p:txBody>
      </p:sp>
      <p:sp>
        <p:nvSpPr>
          <p:cNvPr id="54277" name="Rectangle 4"/>
          <p:cNvSpPr>
            <a:spLocks noChangeArrowheads="1"/>
          </p:cNvSpPr>
          <p:nvPr/>
        </p:nvSpPr>
        <p:spPr bwMode="auto">
          <a:xfrm>
            <a:off x="481331" y="1497012"/>
            <a:ext cx="4610100"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107763" dir="2700000" algn="ctr" rotWithShape="0">
                    <a:srgbClr val="000000"/>
                  </a:outerShdw>
                </a:effectLst>
              </a14:hiddenEffects>
            </a:ext>
          </a:extLst>
        </p:spPr>
        <p:txBody>
          <a:bodyPr lIns="84108" tIns="41260" rIns="84108" bIns="41260">
            <a:spAutoFit/>
          </a:bodyPr>
          <a:lstStyle>
            <a:lvl1pPr defTabSz="831850">
              <a:defRPr sz="2400">
                <a:solidFill>
                  <a:schemeClr val="tx1"/>
                </a:solidFill>
                <a:latin typeface="Times New Roman" panose="02020603050405020304" pitchFamily="18" charset="0"/>
              </a:defRPr>
            </a:lvl1pPr>
            <a:lvl2pPr marL="742950" indent="-285750" defTabSz="831850">
              <a:defRPr sz="2400">
                <a:solidFill>
                  <a:schemeClr val="tx1"/>
                </a:solidFill>
                <a:latin typeface="Times New Roman" panose="02020603050405020304" pitchFamily="18" charset="0"/>
              </a:defRPr>
            </a:lvl2pPr>
            <a:lvl3pPr marL="1143000" indent="-228600" defTabSz="831850">
              <a:defRPr sz="2400">
                <a:solidFill>
                  <a:schemeClr val="tx1"/>
                </a:solidFill>
                <a:latin typeface="Times New Roman" panose="02020603050405020304" pitchFamily="18" charset="0"/>
              </a:defRPr>
            </a:lvl3pPr>
            <a:lvl4pPr marL="1600200" indent="-228600" defTabSz="831850">
              <a:defRPr sz="2400">
                <a:solidFill>
                  <a:schemeClr val="tx1"/>
                </a:solidFill>
                <a:latin typeface="Times New Roman" panose="02020603050405020304" pitchFamily="18" charset="0"/>
              </a:defRPr>
            </a:lvl4pPr>
            <a:lvl5pPr marL="2057400" indent="-228600" defTabSz="831850">
              <a:defRPr sz="2400">
                <a:solidFill>
                  <a:schemeClr val="tx1"/>
                </a:solidFill>
                <a:latin typeface="Times New Roman" panose="02020603050405020304" pitchFamily="18" charset="0"/>
              </a:defRPr>
            </a:lvl5pPr>
            <a:lvl6pPr marL="2514600" indent="-228600" defTabSz="8318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8318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8318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83185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dirty="0">
                <a:solidFill>
                  <a:srgbClr val="82002B"/>
                </a:solidFill>
                <a:latin typeface="Calibri" panose="020F0502020204030204" pitchFamily="34" charset="0"/>
                <a:cs typeface="Calibri" panose="020F0502020204030204" pitchFamily="34" charset="0"/>
              </a:rPr>
              <a:t>Dr. Andy Hines</a:t>
            </a:r>
            <a:endParaRPr lang="en-US" altLang="en-US" sz="4400" dirty="0">
              <a:solidFill>
                <a:srgbClr val="82002B"/>
              </a:solidFill>
              <a:latin typeface="Calibri" panose="020F0502020204030204" pitchFamily="34" charset="0"/>
              <a:cs typeface="Calibri" panose="020F0502020204030204" pitchFamily="34" charset="0"/>
            </a:endParaRPr>
          </a:p>
          <a:p>
            <a:pPr algn="ctr" eaLnBrk="1" hangingPunct="1"/>
            <a:r>
              <a:rPr lang="en-US" altLang="en-US" sz="2500" i="1" dirty="0">
                <a:latin typeface="Calibri" panose="020F0502020204030204" pitchFamily="34" charset="0"/>
                <a:cs typeface="Calibri" panose="020F0502020204030204" pitchFamily="34" charset="0"/>
              </a:rPr>
              <a:t>U of Houston </a:t>
            </a:r>
            <a:r>
              <a:rPr lang="en-US" altLang="en-US" dirty="0">
                <a:latin typeface="Calibri" panose="020F0502020204030204" pitchFamily="34" charset="0"/>
                <a:cs typeface="Calibri" panose="020F0502020204030204" pitchFamily="34" charset="0"/>
              </a:rPr>
              <a:t>Foresight</a:t>
            </a:r>
            <a:endParaRPr lang="en-US" altLang="en-US" sz="36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5107" y="1724214"/>
            <a:ext cx="3733800" cy="2708880"/>
          </a:xfrm>
          <a:prstGeom prst="rect">
            <a:avLst/>
          </a:prstGeom>
        </p:spPr>
      </p:pic>
    </p:spTree>
    <p:extLst>
      <p:ext uri="{BB962C8B-B14F-4D97-AF65-F5344CB8AC3E}">
        <p14:creationId xmlns:p14="http://schemas.microsoft.com/office/powerpoint/2010/main" val="3408035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09A2-336D-46E8-A2A5-9ADFF94CA34D}"/>
              </a:ext>
            </a:extLst>
          </p:cNvPr>
          <p:cNvSpPr>
            <a:spLocks noGrp="1"/>
          </p:cNvSpPr>
          <p:nvPr>
            <p:ph type="title"/>
          </p:nvPr>
        </p:nvSpPr>
        <p:spPr>
          <a:xfrm>
            <a:off x="481331" y="1"/>
            <a:ext cx="8181339" cy="983226"/>
          </a:xfrm>
        </p:spPr>
        <p:txBody>
          <a:bodyPr anchor="ctr">
            <a:normAutofit/>
          </a:bodyPr>
          <a:lstStyle/>
          <a:p>
            <a:r>
              <a:rPr lang="en-US" dirty="0"/>
              <a:t>A Few Observations</a:t>
            </a:r>
          </a:p>
        </p:txBody>
      </p:sp>
      <p:graphicFrame>
        <p:nvGraphicFramePr>
          <p:cNvPr id="5" name="Content Placeholder 2">
            <a:extLst>
              <a:ext uri="{FF2B5EF4-FFF2-40B4-BE49-F238E27FC236}">
                <a16:creationId xmlns:a16="http://schemas.microsoft.com/office/drawing/2014/main" id="{476C9C96-A616-6F84-DE3E-1D95E9BE710D}"/>
              </a:ext>
            </a:extLst>
          </p:cNvPr>
          <p:cNvGraphicFramePr>
            <a:graphicFrameLocks noGrp="1"/>
          </p:cNvGraphicFramePr>
          <p:nvPr>
            <p:ph sz="quarter" idx="10"/>
            <p:extLst>
              <p:ext uri="{D42A27DB-BD31-4B8C-83A1-F6EECF244321}">
                <p14:modId xmlns:p14="http://schemas.microsoft.com/office/powerpoint/2010/main" val="1944732488"/>
              </p:ext>
            </p:extLst>
          </p:nvPr>
        </p:nvGraphicFramePr>
        <p:xfrm>
          <a:off x="481013" y="1249363"/>
          <a:ext cx="8181975" cy="517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7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ChangeArrowheads="1"/>
          </p:cNvSpPr>
          <p:nvPr/>
        </p:nvSpPr>
        <p:spPr bwMode="auto">
          <a:xfrm>
            <a:off x="8610600" y="6572250"/>
            <a:ext cx="3810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214334BA-6B3E-4BD3-A7F1-3EF1BE3D1963}" type="slidenum">
              <a:rPr lang="en-US" altLang="en-US" sz="800"/>
              <a:pPr algn="r" eaLnBrk="1" hangingPunct="1"/>
              <a:t>3</a:t>
            </a:fld>
            <a:endParaRPr lang="en-US" altLang="en-US" sz="800"/>
          </a:p>
        </p:txBody>
      </p:sp>
      <p:sp>
        <p:nvSpPr>
          <p:cNvPr id="2" name="Title 1">
            <a:extLst>
              <a:ext uri="{FF2B5EF4-FFF2-40B4-BE49-F238E27FC236}">
                <a16:creationId xmlns:a16="http://schemas.microsoft.com/office/drawing/2014/main" id="{8CBE4DBE-6799-4BD6-9FBE-EAD05F16F482}"/>
              </a:ext>
            </a:extLst>
          </p:cNvPr>
          <p:cNvSpPr>
            <a:spLocks noGrp="1"/>
          </p:cNvSpPr>
          <p:nvPr>
            <p:ph type="title"/>
          </p:nvPr>
        </p:nvSpPr>
        <p:spPr/>
        <p:txBody>
          <a:bodyPr/>
          <a:lstStyle/>
          <a:p>
            <a:r>
              <a:rPr lang="en-US" dirty="0"/>
              <a:t>Some Basics: Three Horizons </a:t>
            </a:r>
          </a:p>
        </p:txBody>
      </p:sp>
      <p:pic>
        <p:nvPicPr>
          <p:cNvPr id="10" name="Picture 9" descr="Shape&#10;&#10;Description automatically generated with low confidence">
            <a:extLst>
              <a:ext uri="{FF2B5EF4-FFF2-40B4-BE49-F238E27FC236}">
                <a16:creationId xmlns:a16="http://schemas.microsoft.com/office/drawing/2014/main" id="{9EDD2D0D-3C0D-4227-949B-D1562A441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205" y="1186248"/>
            <a:ext cx="8073221" cy="4436075"/>
          </a:xfrm>
          <a:prstGeom prst="rect">
            <a:avLst/>
          </a:prstGeom>
        </p:spPr>
      </p:pic>
    </p:spTree>
    <p:extLst>
      <p:ext uri="{BB962C8B-B14F-4D97-AF65-F5344CB8AC3E}">
        <p14:creationId xmlns:p14="http://schemas.microsoft.com/office/powerpoint/2010/main" val="255833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4"/>
          <p:cNvSpPr>
            <a:spLocks noChangeArrowheads="1"/>
          </p:cNvSpPr>
          <p:nvPr/>
        </p:nvSpPr>
        <p:spPr bwMode="auto">
          <a:xfrm>
            <a:off x="14048" y="2895600"/>
            <a:ext cx="265295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Baseline</a:t>
            </a:r>
            <a:br>
              <a:rPr lang="en-US" sz="1400" b="0" dirty="0">
                <a:solidFill>
                  <a:srgbClr val="000000"/>
                </a:solidFill>
                <a:latin typeface="Calibri" panose="020F0502020204030204" pitchFamily="34" charset="0"/>
                <a:cs typeface="Arial" pitchFamily="34" charset="0"/>
              </a:rPr>
            </a:br>
            <a:r>
              <a:rPr lang="en-US" sz="1400" b="0" dirty="0">
                <a:solidFill>
                  <a:srgbClr val="000000"/>
                </a:solidFill>
                <a:latin typeface="Calibri" panose="020F0502020204030204" pitchFamily="34" charset="0"/>
                <a:cs typeface="Arial" pitchFamily="34" charset="0"/>
              </a:rPr>
              <a:t>The system moves forward along its current trajectory. This is the “official future” and usually considered most likely.</a:t>
            </a:r>
          </a:p>
        </p:txBody>
      </p:sp>
      <p:sp>
        <p:nvSpPr>
          <p:cNvPr id="21" name="Rectangle 15"/>
          <p:cNvSpPr>
            <a:spLocks noChangeArrowheads="1"/>
          </p:cNvSpPr>
          <p:nvPr/>
        </p:nvSpPr>
        <p:spPr bwMode="auto">
          <a:xfrm>
            <a:off x="5019675" y="4805087"/>
            <a:ext cx="40324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Collapse</a:t>
            </a:r>
            <a:r>
              <a:rPr lang="en-US" sz="1400" b="0" dirty="0">
                <a:solidFill>
                  <a:srgbClr val="000000"/>
                </a:solidFill>
                <a:latin typeface="Calibri" panose="020F0502020204030204" pitchFamily="34" charset="0"/>
                <a:cs typeface="Arial" pitchFamily="34" charset="0"/>
              </a:rPr>
              <a:t> </a:t>
            </a:r>
            <a:br>
              <a:rPr lang="en-US" sz="1400" b="0" dirty="0">
                <a:solidFill>
                  <a:srgbClr val="000000"/>
                </a:solidFill>
                <a:latin typeface="Calibri" panose="020F0502020204030204" pitchFamily="34" charset="0"/>
                <a:cs typeface="Arial" pitchFamily="34" charset="0"/>
              </a:rPr>
            </a:br>
            <a:r>
              <a:rPr lang="en-US" sz="1400" b="0" dirty="0">
                <a:solidFill>
                  <a:srgbClr val="000000"/>
                </a:solidFill>
                <a:latin typeface="Calibri" panose="020F0502020204030204" pitchFamily="34" charset="0"/>
                <a:cs typeface="Arial" pitchFamily="34" charset="0"/>
              </a:rPr>
              <a:t>The system falls apart under the weight of “negative” forces.</a:t>
            </a:r>
          </a:p>
        </p:txBody>
      </p:sp>
      <p:sp>
        <p:nvSpPr>
          <p:cNvPr id="22" name="Rectangle 16"/>
          <p:cNvSpPr>
            <a:spLocks noChangeArrowheads="1"/>
          </p:cNvSpPr>
          <p:nvPr/>
        </p:nvSpPr>
        <p:spPr bwMode="auto">
          <a:xfrm>
            <a:off x="5715001" y="2916672"/>
            <a:ext cx="31865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New equilibrium</a:t>
            </a:r>
            <a:br>
              <a:rPr lang="en-US" sz="1400" b="1" i="1" dirty="0">
                <a:solidFill>
                  <a:srgbClr val="000000"/>
                </a:solidFill>
                <a:latin typeface="Calibri" panose="020F0502020204030204" pitchFamily="34" charset="0"/>
                <a:cs typeface="Arial" pitchFamily="34" charset="0"/>
              </a:rPr>
            </a:br>
            <a:r>
              <a:rPr lang="en-US" sz="1400" b="0" dirty="0">
                <a:solidFill>
                  <a:srgbClr val="000000"/>
                </a:solidFill>
                <a:latin typeface="Calibri" panose="020F0502020204030204" pitchFamily="34" charset="0"/>
                <a:cs typeface="Arial" pitchFamily="34" charset="0"/>
              </a:rPr>
              <a:t>The system reaches a balance among competing forces that is significantly different from the current balance.</a:t>
            </a:r>
          </a:p>
        </p:txBody>
      </p:sp>
      <p:sp>
        <p:nvSpPr>
          <p:cNvPr id="23" name="Rectangle 17"/>
          <p:cNvSpPr>
            <a:spLocks noChangeArrowheads="1"/>
          </p:cNvSpPr>
          <p:nvPr/>
        </p:nvSpPr>
        <p:spPr bwMode="auto">
          <a:xfrm>
            <a:off x="5181600" y="1066800"/>
            <a:ext cx="2832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000000"/>
                </a:solidFill>
                <a:latin typeface="Calibri" panose="020F0502020204030204" pitchFamily="34" charset="0"/>
                <a:cs typeface="Arial" pitchFamily="34" charset="0"/>
              </a:rPr>
              <a:t>Transformation</a:t>
            </a:r>
            <a:br>
              <a:rPr lang="en-US" sz="1400" b="0" dirty="0">
                <a:solidFill>
                  <a:srgbClr val="000000"/>
                </a:solidFill>
                <a:latin typeface="Calibri" panose="020F0502020204030204" pitchFamily="34" charset="0"/>
                <a:cs typeface="Arial" pitchFamily="34" charset="0"/>
              </a:rPr>
            </a:br>
            <a:r>
              <a:rPr lang="en-US" sz="1400" b="0" dirty="0">
                <a:solidFill>
                  <a:srgbClr val="000000"/>
                </a:solidFill>
                <a:latin typeface="Calibri" panose="020F0502020204030204" pitchFamily="34" charset="0"/>
                <a:cs typeface="Arial" pitchFamily="34" charset="0"/>
              </a:rPr>
              <a:t>The system is discarded in favor of  a new one with a new set of rules.</a:t>
            </a:r>
          </a:p>
        </p:txBody>
      </p:sp>
      <p:sp>
        <p:nvSpPr>
          <p:cNvPr id="28" name="TextBox 27"/>
          <p:cNvSpPr txBox="1"/>
          <p:nvPr/>
        </p:nvSpPr>
        <p:spPr>
          <a:xfrm>
            <a:off x="56542" y="1051322"/>
            <a:ext cx="2311399" cy="1015663"/>
          </a:xfrm>
          <a:prstGeom prst="rect">
            <a:avLst/>
          </a:prstGeom>
          <a:noFill/>
        </p:spPr>
        <p:txBody>
          <a:bodyPr wrap="square" rtlCol="0">
            <a:spAutoFit/>
          </a:bodyPr>
          <a:lstStyle/>
          <a:p>
            <a:r>
              <a:rPr lang="en-US" sz="2000" b="1" i="1" dirty="0">
                <a:latin typeface="Calibri" panose="020F0502020204030204" pitchFamily="34" charset="0"/>
              </a:rPr>
              <a:t>System = current way of doing things within the domain</a:t>
            </a:r>
          </a:p>
        </p:txBody>
      </p:sp>
      <p:sp>
        <p:nvSpPr>
          <p:cNvPr id="29" name="Rectangle 28"/>
          <p:cNvSpPr>
            <a:spLocks noChangeArrowheads="1"/>
          </p:cNvSpPr>
          <p:nvPr/>
        </p:nvSpPr>
        <p:spPr bwMode="auto">
          <a:xfrm>
            <a:off x="88619" y="4065151"/>
            <a:ext cx="266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u="sng" dirty="0">
                <a:solidFill>
                  <a:schemeClr val="accent1">
                    <a:lumMod val="50000"/>
                  </a:schemeClr>
                </a:solidFill>
                <a:latin typeface="Calibri" panose="020F0502020204030204" pitchFamily="34" charset="0"/>
                <a:cs typeface="Arial" pitchFamily="34" charset="0"/>
              </a:rPr>
              <a:t>Covid-19 example: </a:t>
            </a:r>
            <a:br>
              <a:rPr lang="en-US" sz="1400" dirty="0">
                <a:solidFill>
                  <a:schemeClr val="accent1">
                    <a:lumMod val="50000"/>
                  </a:schemeClr>
                </a:solidFill>
                <a:latin typeface="Calibri" panose="020F0502020204030204" pitchFamily="34" charset="0"/>
                <a:cs typeface="Arial" pitchFamily="34" charset="0"/>
              </a:rPr>
            </a:br>
            <a:r>
              <a:rPr lang="en-US" sz="1400" dirty="0">
                <a:solidFill>
                  <a:schemeClr val="accent1">
                    <a:lumMod val="50000"/>
                  </a:schemeClr>
                </a:solidFill>
                <a:latin typeface="Calibri" panose="020F0502020204030204" pitchFamily="34" charset="0"/>
                <a:cs typeface="Arial" pitchFamily="34" charset="0"/>
              </a:rPr>
              <a:t>Continuous flare-ups and adjust to periodic masks, distancing, and quarantining</a:t>
            </a:r>
            <a:endParaRPr lang="en-US" sz="1400" b="0" dirty="0">
              <a:solidFill>
                <a:schemeClr val="accent1">
                  <a:lumMod val="50000"/>
                </a:schemeClr>
              </a:solidFill>
              <a:latin typeface="Calibri" panose="020F0502020204030204" pitchFamily="34" charset="0"/>
              <a:cs typeface="Arial" pitchFamily="34" charset="0"/>
            </a:endParaRPr>
          </a:p>
        </p:txBody>
      </p:sp>
      <p:sp>
        <p:nvSpPr>
          <p:cNvPr id="30" name="Rectangle 29"/>
          <p:cNvSpPr>
            <a:spLocks noChangeArrowheads="1"/>
          </p:cNvSpPr>
          <p:nvPr/>
        </p:nvSpPr>
        <p:spPr bwMode="auto">
          <a:xfrm>
            <a:off x="5181600" y="5601722"/>
            <a:ext cx="38705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u="sng" dirty="0">
                <a:solidFill>
                  <a:schemeClr val="accent1">
                    <a:lumMod val="50000"/>
                  </a:schemeClr>
                </a:solidFill>
                <a:latin typeface="Calibri" panose="020F0502020204030204" pitchFamily="34" charset="0"/>
                <a:cs typeface="Arial" pitchFamily="34" charset="0"/>
              </a:rPr>
              <a:t>Covid-19 example: </a:t>
            </a:r>
            <a:br>
              <a:rPr lang="en-US" sz="1400" u="sng" dirty="0">
                <a:solidFill>
                  <a:schemeClr val="accent1">
                    <a:lumMod val="50000"/>
                  </a:schemeClr>
                </a:solidFill>
                <a:latin typeface="Calibri" panose="020F0502020204030204" pitchFamily="34" charset="0"/>
                <a:cs typeface="Arial" pitchFamily="34" charset="0"/>
              </a:rPr>
            </a:br>
            <a:r>
              <a:rPr lang="en-US" sz="1400" dirty="0">
                <a:solidFill>
                  <a:schemeClr val="accent1">
                    <a:lumMod val="50000"/>
                  </a:schemeClr>
                </a:solidFill>
                <a:latin typeface="Calibri" panose="020F0502020204030204" pitchFamily="34" charset="0"/>
                <a:cs typeface="Arial" pitchFamily="34" charset="0"/>
              </a:rPr>
              <a:t>Resulting economic damage drives ongoing civil and political unrest</a:t>
            </a:r>
          </a:p>
        </p:txBody>
      </p:sp>
      <p:sp>
        <p:nvSpPr>
          <p:cNvPr id="31" name="Rectangle 30"/>
          <p:cNvSpPr>
            <a:spLocks noChangeArrowheads="1"/>
          </p:cNvSpPr>
          <p:nvPr/>
        </p:nvSpPr>
        <p:spPr bwMode="auto">
          <a:xfrm>
            <a:off x="5715001" y="3825096"/>
            <a:ext cx="34289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u="sng" dirty="0">
                <a:solidFill>
                  <a:schemeClr val="accent1">
                    <a:lumMod val="50000"/>
                  </a:schemeClr>
                </a:solidFill>
                <a:latin typeface="Calibri" panose="020F0502020204030204" pitchFamily="34" charset="0"/>
                <a:cs typeface="Arial" pitchFamily="34" charset="0"/>
              </a:rPr>
              <a:t>Covod-19 example: </a:t>
            </a:r>
          </a:p>
          <a:p>
            <a:r>
              <a:rPr lang="en-US" sz="1400" dirty="0">
                <a:solidFill>
                  <a:schemeClr val="accent1">
                    <a:lumMod val="50000"/>
                  </a:schemeClr>
                </a:solidFill>
                <a:latin typeface="Calibri" panose="020F0502020204030204" pitchFamily="34" charset="0"/>
                <a:cs typeface="Arial" pitchFamily="34" charset="0"/>
              </a:rPr>
              <a:t>Vaccine mostly works;  ongoing investment in vaccine development</a:t>
            </a:r>
          </a:p>
        </p:txBody>
      </p:sp>
      <p:sp>
        <p:nvSpPr>
          <p:cNvPr id="32" name="Rectangle 31"/>
          <p:cNvSpPr>
            <a:spLocks noChangeArrowheads="1"/>
          </p:cNvSpPr>
          <p:nvPr/>
        </p:nvSpPr>
        <p:spPr bwMode="auto">
          <a:xfrm>
            <a:off x="5276193" y="1789093"/>
            <a:ext cx="36519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u="sng" dirty="0">
                <a:solidFill>
                  <a:schemeClr val="accent1">
                    <a:lumMod val="50000"/>
                  </a:schemeClr>
                </a:solidFill>
                <a:latin typeface="Calibri" panose="020F0502020204030204" pitchFamily="34" charset="0"/>
                <a:cs typeface="Arial" pitchFamily="34" charset="0"/>
              </a:rPr>
              <a:t>Covid-19  example: </a:t>
            </a:r>
            <a:br>
              <a:rPr lang="en-US" sz="1400" u="sng" dirty="0">
                <a:solidFill>
                  <a:schemeClr val="accent1">
                    <a:lumMod val="50000"/>
                  </a:schemeClr>
                </a:solidFill>
                <a:latin typeface="Calibri" panose="020F0502020204030204" pitchFamily="34" charset="0"/>
                <a:cs typeface="Arial" pitchFamily="34" charset="0"/>
              </a:rPr>
            </a:br>
            <a:r>
              <a:rPr lang="en-US" sz="1400" dirty="0">
                <a:solidFill>
                  <a:schemeClr val="accent1">
                    <a:lumMod val="50000"/>
                  </a:schemeClr>
                </a:solidFill>
                <a:latin typeface="Calibri" panose="020F0502020204030204" pitchFamily="34" charset="0"/>
                <a:cs typeface="Arial" pitchFamily="34" charset="0"/>
              </a:rPr>
              <a:t>A new integrated global public health system for prevention and response</a:t>
            </a:r>
          </a:p>
        </p:txBody>
      </p:sp>
      <p:pic>
        <p:nvPicPr>
          <p:cNvPr id="1028" name="Picture 9" descr="Baseline_Circle_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3236" y="3005457"/>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4" descr="Collapse_Circle_Bl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2627" y="5030222"/>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6" descr="NewEquilibrium_Circle_Bl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1" y="3056552"/>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5" descr="Transformation_Circle_Bla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2250" y="1149422"/>
            <a:ext cx="1149350"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B97A05-C2F9-4A85-9DD5-78B228E41C36}"/>
              </a:ext>
            </a:extLst>
          </p:cNvPr>
          <p:cNvSpPr>
            <a:spLocks noGrp="1"/>
          </p:cNvSpPr>
          <p:nvPr>
            <p:ph type="title"/>
          </p:nvPr>
        </p:nvSpPr>
        <p:spPr/>
        <p:txBody>
          <a:bodyPr/>
          <a:lstStyle/>
          <a:p>
            <a:r>
              <a:rPr lang="en-US" dirty="0"/>
              <a:t>Some Basics: Archetypes</a:t>
            </a:r>
          </a:p>
        </p:txBody>
      </p:sp>
    </p:spTree>
    <p:extLst>
      <p:ext uri="{BB962C8B-B14F-4D97-AF65-F5344CB8AC3E}">
        <p14:creationId xmlns:p14="http://schemas.microsoft.com/office/powerpoint/2010/main" val="34862684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8" grpId="0"/>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47F64-97F7-0548-B70F-4101418C17DE}"/>
              </a:ext>
            </a:extLst>
          </p:cNvPr>
          <p:cNvSpPr>
            <a:spLocks noGrp="1"/>
          </p:cNvSpPr>
          <p:nvPr>
            <p:ph sz="quarter" idx="13"/>
          </p:nvPr>
        </p:nvSpPr>
        <p:spPr/>
        <p:txBody>
          <a:bodyPr/>
          <a:lstStyle/>
          <a:p>
            <a:pPr marL="0"/>
            <a:r>
              <a:rPr lang="en-US" spc="80" dirty="0">
                <a:solidFill>
                  <a:schemeClr val="accent1"/>
                </a:solidFill>
              </a:rPr>
              <a:t>What are we trying to do?</a:t>
            </a:r>
          </a:p>
          <a:p>
            <a:pPr marL="0"/>
            <a:endParaRPr lang="en-US" dirty="0"/>
          </a:p>
          <a:p>
            <a:pPr marL="0" marR="0">
              <a:lnSpc>
                <a:spcPct val="107000"/>
              </a:lnSpc>
              <a:spcBef>
                <a:spcPts val="0"/>
              </a:spcBef>
              <a:spcAft>
                <a:spcPts val="0"/>
              </a:spcAft>
            </a:pPr>
            <a:r>
              <a:rPr lang="en-US" dirty="0">
                <a:ea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est the hypothesis that archetype scenarios within a domain primarily unfold across the Three Horizons in one of two ways: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H1 Baseline &gt; H2 New Equilibrium 	&gt; H3 Transformation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H1 Baseline &gt; H2 Collapse 		&gt;H3 </a:t>
            </a:r>
            <a:r>
              <a:rPr lang="en-US" dirty="0">
                <a:ea typeface="Times New Roman" panose="02020603050405020304" pitchFamily="18" charset="0"/>
              </a:rPr>
              <a:t>Transformation</a:t>
            </a:r>
            <a:endParaRPr lang="en-US" sz="1800" dirty="0">
              <a:effectLst/>
              <a:latin typeface="Times New Roman" panose="02020603050405020304" pitchFamily="18" charset="0"/>
              <a:ea typeface="Times New Roman" panose="02020603050405020304" pitchFamily="18" charset="0"/>
            </a:endParaRPr>
          </a:p>
          <a:p>
            <a:pPr marL="0"/>
            <a:endParaRPr lang="en-US" dirty="0"/>
          </a:p>
        </p:txBody>
      </p:sp>
    </p:spTree>
    <p:extLst>
      <p:ext uri="{BB962C8B-B14F-4D97-AF65-F5344CB8AC3E}">
        <p14:creationId xmlns:p14="http://schemas.microsoft.com/office/powerpoint/2010/main" val="3238670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70870" y="1181062"/>
            <a:ext cx="6411265" cy="4818322"/>
          </a:xfrm>
          <a:prstGeom prst="rect">
            <a:avLst/>
          </a:prstGeom>
        </p:spPr>
      </p:pic>
      <p:cxnSp>
        <p:nvCxnSpPr>
          <p:cNvPr id="8" name="Straight Connector 7"/>
          <p:cNvCxnSpPr>
            <a:cxnSpLocks/>
          </p:cNvCxnSpPr>
          <p:nvPr/>
        </p:nvCxnSpPr>
        <p:spPr>
          <a:xfrm>
            <a:off x="2110220" y="2521822"/>
            <a:ext cx="1963065" cy="3430574"/>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4676503" y="1349829"/>
            <a:ext cx="2512792" cy="2492943"/>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51348" y="3220891"/>
            <a:ext cx="609684" cy="369332"/>
          </a:xfrm>
          <a:prstGeom prst="rect">
            <a:avLst/>
          </a:prstGeom>
          <a:noFill/>
        </p:spPr>
        <p:txBody>
          <a:bodyPr wrap="square" rtlCol="0">
            <a:spAutoFit/>
          </a:bodyPr>
          <a:lstStyle/>
          <a:p>
            <a:r>
              <a:rPr lang="en-US" dirty="0"/>
              <a:t>H1</a:t>
            </a:r>
          </a:p>
        </p:txBody>
      </p:sp>
      <p:sp>
        <p:nvSpPr>
          <p:cNvPr id="13" name="TextBox 12"/>
          <p:cNvSpPr txBox="1"/>
          <p:nvPr/>
        </p:nvSpPr>
        <p:spPr>
          <a:xfrm>
            <a:off x="3355422" y="1673191"/>
            <a:ext cx="609684" cy="369332"/>
          </a:xfrm>
          <a:prstGeom prst="rect">
            <a:avLst/>
          </a:prstGeom>
          <a:noFill/>
        </p:spPr>
        <p:txBody>
          <a:bodyPr wrap="square" rtlCol="0">
            <a:spAutoFit/>
          </a:bodyPr>
          <a:lstStyle/>
          <a:p>
            <a:r>
              <a:rPr lang="en-US" dirty="0"/>
              <a:t>H2</a:t>
            </a:r>
          </a:p>
        </p:txBody>
      </p:sp>
      <p:sp>
        <p:nvSpPr>
          <p:cNvPr id="14" name="TextBox 13"/>
          <p:cNvSpPr txBox="1"/>
          <p:nvPr/>
        </p:nvSpPr>
        <p:spPr>
          <a:xfrm>
            <a:off x="6417429" y="786426"/>
            <a:ext cx="609684" cy="369332"/>
          </a:xfrm>
          <a:prstGeom prst="rect">
            <a:avLst/>
          </a:prstGeom>
          <a:noFill/>
        </p:spPr>
        <p:txBody>
          <a:bodyPr wrap="square" rtlCol="0">
            <a:spAutoFit/>
          </a:bodyPr>
          <a:lstStyle/>
          <a:p>
            <a:r>
              <a:rPr lang="en-US" dirty="0"/>
              <a:t>H3</a:t>
            </a:r>
          </a:p>
        </p:txBody>
      </p:sp>
      <p:cxnSp>
        <p:nvCxnSpPr>
          <p:cNvPr id="17" name="Elbow Connector 16"/>
          <p:cNvCxnSpPr>
            <a:cxnSpLocks/>
          </p:cNvCxnSpPr>
          <p:nvPr/>
        </p:nvCxnSpPr>
        <p:spPr>
          <a:xfrm flipV="1">
            <a:off x="5265019" y="1858280"/>
            <a:ext cx="955321" cy="575853"/>
          </a:xfrm>
          <a:prstGeom prst="bentConnector3">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cxnSpLocks/>
          </p:cNvCxnSpPr>
          <p:nvPr/>
        </p:nvCxnSpPr>
        <p:spPr>
          <a:xfrm rot="5400000" flipH="1" flipV="1">
            <a:off x="6271829" y="2610688"/>
            <a:ext cx="1026359" cy="848627"/>
          </a:xfrm>
          <a:prstGeom prst="bentConnector3">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05945F-961F-4DBA-92DB-647590B0986D}"/>
              </a:ext>
            </a:extLst>
          </p:cNvPr>
          <p:cNvSpPr>
            <a:spLocks noGrp="1"/>
          </p:cNvSpPr>
          <p:nvPr>
            <p:ph type="title"/>
          </p:nvPr>
        </p:nvSpPr>
        <p:spPr>
          <a:xfrm>
            <a:off x="585834" y="-96432"/>
            <a:ext cx="8181339" cy="983226"/>
          </a:xfrm>
        </p:spPr>
        <p:txBody>
          <a:bodyPr/>
          <a:lstStyle/>
          <a:p>
            <a:r>
              <a:rPr lang="en-US" sz="2000" dirty="0"/>
              <a:t>Why investigate? Proposed pattern becoming more noticeable and useful in our project work</a:t>
            </a:r>
          </a:p>
        </p:txBody>
      </p:sp>
    </p:spTree>
    <p:extLst>
      <p:ext uri="{BB962C8B-B14F-4D97-AF65-F5344CB8AC3E}">
        <p14:creationId xmlns:p14="http://schemas.microsoft.com/office/powerpoint/2010/main" val="210036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26E1B42-8C25-4C54-BBF6-23F5DF0EC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702766"/>
            <a:ext cx="9144000" cy="5934517"/>
          </a:xfrm>
          <a:prstGeom prst="rect">
            <a:avLst/>
          </a:prstGeom>
        </p:spPr>
      </p:pic>
      <p:cxnSp>
        <p:nvCxnSpPr>
          <p:cNvPr id="6" name="Straight Connector 5">
            <a:extLst>
              <a:ext uri="{FF2B5EF4-FFF2-40B4-BE49-F238E27FC236}">
                <a16:creationId xmlns:a16="http://schemas.microsoft.com/office/drawing/2014/main" id="{E9D1515F-0E77-43F9-B2C2-4E1E47D70C62}"/>
              </a:ext>
            </a:extLst>
          </p:cNvPr>
          <p:cNvCxnSpPr>
            <a:cxnSpLocks/>
          </p:cNvCxnSpPr>
          <p:nvPr/>
        </p:nvCxnSpPr>
        <p:spPr>
          <a:xfrm>
            <a:off x="3826276" y="81275"/>
            <a:ext cx="546027" cy="5888601"/>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3D1660F-F98D-48EE-8ED6-2D77F32221AE}"/>
              </a:ext>
            </a:extLst>
          </p:cNvPr>
          <p:cNvCxnSpPr>
            <a:cxnSpLocks/>
          </p:cNvCxnSpPr>
          <p:nvPr/>
        </p:nvCxnSpPr>
        <p:spPr>
          <a:xfrm>
            <a:off x="6695090" y="220717"/>
            <a:ext cx="472965" cy="509751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483308-DA17-4358-A406-AF77A0048198}"/>
              </a:ext>
            </a:extLst>
          </p:cNvPr>
          <p:cNvSpPr/>
          <p:nvPr/>
        </p:nvSpPr>
        <p:spPr>
          <a:xfrm>
            <a:off x="1441824" y="241101"/>
            <a:ext cx="534121" cy="461665"/>
          </a:xfrm>
          <a:prstGeom prst="rect">
            <a:avLst/>
          </a:prstGeom>
          <a:noFill/>
        </p:spPr>
        <p:txBody>
          <a:bodyPr wrap="none" lIns="91440" tIns="45720" rIns="91440" bIns="45720">
            <a:spAutoFit/>
          </a:bodyPr>
          <a:lstStyle/>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H1</a:t>
            </a:r>
          </a:p>
        </p:txBody>
      </p:sp>
      <p:sp>
        <p:nvSpPr>
          <p:cNvPr id="2" name="TextBox 1">
            <a:extLst>
              <a:ext uri="{FF2B5EF4-FFF2-40B4-BE49-F238E27FC236}">
                <a16:creationId xmlns:a16="http://schemas.microsoft.com/office/drawing/2014/main" id="{2F4C7DFE-E17B-4FE6-AD50-8436EAEA93E8}"/>
              </a:ext>
            </a:extLst>
          </p:cNvPr>
          <p:cNvSpPr txBox="1"/>
          <p:nvPr/>
        </p:nvSpPr>
        <p:spPr>
          <a:xfrm>
            <a:off x="-57655" y="518100"/>
            <a:ext cx="793807" cy="369332"/>
          </a:xfrm>
          <a:prstGeom prst="rect">
            <a:avLst/>
          </a:prstGeom>
          <a:noFill/>
        </p:spPr>
        <p:txBody>
          <a:bodyPr wrap="none" rtlCol="0">
            <a:spAutoFit/>
          </a:bodyPr>
          <a:lstStyle/>
          <a:p>
            <a:r>
              <a:rPr lang="en-US" dirty="0"/>
              <a:t>(2021)</a:t>
            </a:r>
          </a:p>
        </p:txBody>
      </p:sp>
      <p:sp>
        <p:nvSpPr>
          <p:cNvPr id="9" name="Rectangle 8">
            <a:extLst>
              <a:ext uri="{FF2B5EF4-FFF2-40B4-BE49-F238E27FC236}">
                <a16:creationId xmlns:a16="http://schemas.microsoft.com/office/drawing/2014/main" id="{B405168F-92D3-49C8-A888-240CF34E7B26}"/>
              </a:ext>
            </a:extLst>
          </p:cNvPr>
          <p:cNvSpPr/>
          <p:nvPr/>
        </p:nvSpPr>
        <p:spPr>
          <a:xfrm>
            <a:off x="4771698" y="220717"/>
            <a:ext cx="534122" cy="461665"/>
          </a:xfrm>
          <a:prstGeom prst="rect">
            <a:avLst/>
          </a:prstGeom>
          <a:noFill/>
        </p:spPr>
        <p:txBody>
          <a:bodyPr wrap="none" lIns="91440" tIns="45720" rIns="91440" bIns="45720">
            <a:spAutoFit/>
          </a:bodyPr>
          <a:lstStyle/>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H2</a:t>
            </a:r>
          </a:p>
        </p:txBody>
      </p:sp>
      <p:sp>
        <p:nvSpPr>
          <p:cNvPr id="10" name="Rectangle 9">
            <a:extLst>
              <a:ext uri="{FF2B5EF4-FFF2-40B4-BE49-F238E27FC236}">
                <a16:creationId xmlns:a16="http://schemas.microsoft.com/office/drawing/2014/main" id="{05104B17-0D5E-476C-8927-C793AA43A037}"/>
              </a:ext>
            </a:extLst>
          </p:cNvPr>
          <p:cNvSpPr/>
          <p:nvPr/>
        </p:nvSpPr>
        <p:spPr>
          <a:xfrm>
            <a:off x="7628606" y="220716"/>
            <a:ext cx="534122" cy="461665"/>
          </a:xfrm>
          <a:prstGeom prst="rect">
            <a:avLst/>
          </a:prstGeom>
          <a:noFill/>
        </p:spPr>
        <p:txBody>
          <a:bodyPr wrap="none" lIns="91440" tIns="45720" rIns="91440" bIns="45720">
            <a:spAutoFit/>
          </a:bodyPr>
          <a:lstStyle/>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H3</a:t>
            </a:r>
          </a:p>
        </p:txBody>
      </p:sp>
    </p:spTree>
    <p:extLst>
      <p:ext uri="{BB962C8B-B14F-4D97-AF65-F5344CB8AC3E}">
        <p14:creationId xmlns:p14="http://schemas.microsoft.com/office/powerpoint/2010/main" val="11135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29" y="851431"/>
            <a:ext cx="3742874" cy="918105"/>
          </a:xfrm>
        </p:spPr>
        <p:txBody>
          <a:bodyPr>
            <a:normAutofit/>
          </a:bodyPr>
          <a:lstStyle/>
          <a:p>
            <a:r>
              <a:rPr lang="en-US" sz="2000" b="1" dirty="0">
                <a:solidFill>
                  <a:srgbClr val="990033"/>
                </a:solidFill>
                <a:latin typeface="Calibri" pitchFamily="34" charset="0"/>
                <a:ea typeface="ＭＳ Ｐゴシック" pitchFamily="34" charset="-128"/>
                <a:cs typeface="Calibri" pitchFamily="34" charset="0"/>
              </a:rPr>
              <a:t>Knowledge Work Futures 2007</a:t>
            </a:r>
          </a:p>
        </p:txBody>
      </p:sp>
      <p:sp>
        <p:nvSpPr>
          <p:cNvPr id="17" name="Text Box 15"/>
          <p:cNvSpPr txBox="1">
            <a:spLocks noChangeArrowheads="1"/>
          </p:cNvSpPr>
          <p:nvPr/>
        </p:nvSpPr>
        <p:spPr bwMode="auto">
          <a:xfrm>
            <a:off x="2616956" y="1609258"/>
            <a:ext cx="3233237" cy="707886"/>
          </a:xfrm>
          <a:prstGeom prst="rect">
            <a:avLst/>
          </a:prstGeom>
          <a:noFill/>
          <a:ln w="9525">
            <a:noFill/>
            <a:miter lim="800000"/>
            <a:headEnd/>
            <a:tailEnd/>
          </a:ln>
          <a:effectLst/>
        </p:spPr>
        <p:txBody>
          <a:bodyPr wrap="square">
            <a:spAutoFit/>
          </a:bodyPr>
          <a:lstStyle/>
          <a:p>
            <a:pPr algn="ctr"/>
            <a:r>
              <a:rPr lang="en-US" sz="2000" b="1" i="1" dirty="0">
                <a:solidFill>
                  <a:srgbClr val="C00000"/>
                </a:solidFill>
                <a:latin typeface="Calibri" pitchFamily="34" charset="0"/>
                <a:cs typeface="Calibri" pitchFamily="34" charset="0"/>
              </a:rPr>
              <a:t>Socially-Centric Work </a:t>
            </a:r>
          </a:p>
          <a:p>
            <a:pPr algn="ctr"/>
            <a:r>
              <a:rPr lang="en-US" sz="2000" b="1" i="1" dirty="0">
                <a:solidFill>
                  <a:srgbClr val="C00000"/>
                </a:solidFill>
                <a:latin typeface="Calibri" pitchFamily="34" charset="0"/>
                <a:cs typeface="Calibri" pitchFamily="34" charset="0"/>
              </a:rPr>
              <a:t>(New Equilibrium)</a:t>
            </a:r>
          </a:p>
        </p:txBody>
      </p:sp>
      <p:sp>
        <p:nvSpPr>
          <p:cNvPr id="19" name="Rectangle 18"/>
          <p:cNvSpPr/>
          <p:nvPr/>
        </p:nvSpPr>
        <p:spPr>
          <a:xfrm>
            <a:off x="3065429" y="2317144"/>
            <a:ext cx="2784764" cy="1384995"/>
          </a:xfrm>
          <a:prstGeom prst="rect">
            <a:avLst/>
          </a:prstGeom>
        </p:spPr>
        <p:txBody>
          <a:bodyPr wrap="square">
            <a:spAutoFit/>
          </a:bodyPr>
          <a:lstStyle/>
          <a:p>
            <a:r>
              <a:rPr lang="en-US" sz="1400" i="1" dirty="0">
                <a:latin typeface="Calibri" pitchFamily="34" charset="0"/>
                <a:cs typeface="Calibri" pitchFamily="34" charset="0"/>
              </a:rPr>
              <a:t>Digitization and social networks create new collaboration opportunities, new roles and relationships, as insiders, freelancers, and even customers routinely work together. </a:t>
            </a:r>
            <a:endParaRPr lang="en-US" sz="1400" dirty="0">
              <a:latin typeface="Calibri" pitchFamily="34" charset="0"/>
              <a:cs typeface="Calibri" pitchFamily="34" charset="0"/>
            </a:endParaRPr>
          </a:p>
        </p:txBody>
      </p:sp>
      <p:sp>
        <p:nvSpPr>
          <p:cNvPr id="20" name="Text Box 17"/>
          <p:cNvSpPr txBox="1">
            <a:spLocks noChangeArrowheads="1"/>
          </p:cNvSpPr>
          <p:nvPr/>
        </p:nvSpPr>
        <p:spPr bwMode="auto">
          <a:xfrm>
            <a:off x="6037875" y="196718"/>
            <a:ext cx="3214257" cy="707886"/>
          </a:xfrm>
          <a:prstGeom prst="rect">
            <a:avLst/>
          </a:prstGeom>
          <a:noFill/>
          <a:ln w="9525">
            <a:noFill/>
            <a:miter lim="800000"/>
            <a:headEnd/>
            <a:tailEnd/>
          </a:ln>
          <a:effectLst/>
        </p:spPr>
        <p:txBody>
          <a:bodyPr wrap="square">
            <a:spAutoFit/>
          </a:bodyPr>
          <a:lstStyle/>
          <a:p>
            <a:pPr algn="ctr"/>
            <a:r>
              <a:rPr lang="en-US" sz="2000" b="1" i="1" dirty="0">
                <a:solidFill>
                  <a:srgbClr val="C00000"/>
                </a:solidFill>
                <a:latin typeface="Calibri" pitchFamily="34" charset="0"/>
                <a:cs typeface="Calibri" pitchFamily="34" charset="0"/>
              </a:rPr>
              <a:t>Personalized Professions (Transformation)</a:t>
            </a:r>
          </a:p>
        </p:txBody>
      </p:sp>
      <p:sp>
        <p:nvSpPr>
          <p:cNvPr id="22" name="Rectangle 21"/>
          <p:cNvSpPr/>
          <p:nvPr/>
        </p:nvSpPr>
        <p:spPr>
          <a:xfrm>
            <a:off x="6504040" y="958854"/>
            <a:ext cx="2598396" cy="1815882"/>
          </a:xfrm>
          <a:prstGeom prst="rect">
            <a:avLst/>
          </a:prstGeom>
        </p:spPr>
        <p:txBody>
          <a:bodyPr wrap="square">
            <a:spAutoFit/>
          </a:bodyPr>
          <a:lstStyle/>
          <a:p>
            <a:r>
              <a:rPr lang="en-US" sz="1400" i="1" dirty="0">
                <a:latin typeface="Calibri" pitchFamily="34" charset="0"/>
                <a:cs typeface="Calibri" pitchFamily="34" charset="0"/>
              </a:rPr>
              <a:t>Successful new organizational and business models emerge around knowledge work that frees workers to personalize their contributions. Work is largely driven by personal interest. All workers are knowledge workers.</a:t>
            </a:r>
            <a:endParaRPr lang="en-US" sz="1400" dirty="0">
              <a:latin typeface="Calibri" pitchFamily="34" charset="0"/>
              <a:cs typeface="Calibri" pitchFamily="34" charset="0"/>
            </a:endParaRPr>
          </a:p>
          <a:p>
            <a:pPr lvl="0" fontAlgn="auto">
              <a:spcBef>
                <a:spcPts val="0"/>
              </a:spcBef>
              <a:defRPr/>
            </a:pPr>
            <a:r>
              <a:rPr lang="en-US" sz="1400" b="1" dirty="0">
                <a:solidFill>
                  <a:srgbClr val="81807F"/>
                </a:solidFill>
                <a:latin typeface="Calibri" pitchFamily="34" charset="0"/>
                <a:cs typeface="Calibri" pitchFamily="34" charset="0"/>
              </a:rPr>
              <a:t>.</a:t>
            </a:r>
          </a:p>
        </p:txBody>
      </p:sp>
      <p:sp>
        <p:nvSpPr>
          <p:cNvPr id="24" name="Text Box 17"/>
          <p:cNvSpPr txBox="1">
            <a:spLocks noChangeArrowheads="1"/>
          </p:cNvSpPr>
          <p:nvPr/>
        </p:nvSpPr>
        <p:spPr bwMode="auto">
          <a:xfrm>
            <a:off x="566249" y="3082556"/>
            <a:ext cx="1801091" cy="1015663"/>
          </a:xfrm>
          <a:prstGeom prst="rect">
            <a:avLst/>
          </a:prstGeom>
          <a:noFill/>
          <a:ln w="9525">
            <a:noFill/>
            <a:miter lim="800000"/>
            <a:headEnd/>
            <a:tailEnd/>
          </a:ln>
          <a:effectLst/>
        </p:spPr>
        <p:txBody>
          <a:bodyPr wrap="square">
            <a:spAutoFit/>
          </a:bodyPr>
          <a:lstStyle/>
          <a:p>
            <a:pPr algn="ctr"/>
            <a:r>
              <a:rPr lang="en-US" sz="2000" b="1" i="1" dirty="0">
                <a:solidFill>
                  <a:srgbClr val="C00000"/>
                </a:solidFill>
                <a:latin typeface="Calibri" pitchFamily="34" charset="0"/>
                <a:cs typeface="Calibri" pitchFamily="34" charset="0"/>
              </a:rPr>
              <a:t>Virtual Teams Collaborating</a:t>
            </a:r>
          </a:p>
          <a:p>
            <a:pPr algn="ctr"/>
            <a:r>
              <a:rPr lang="en-US" sz="2000" b="1" i="1" dirty="0">
                <a:solidFill>
                  <a:srgbClr val="C00000"/>
                </a:solidFill>
                <a:latin typeface="Calibri" pitchFamily="34" charset="0"/>
                <a:cs typeface="Calibri" pitchFamily="34" charset="0"/>
              </a:rPr>
              <a:t>(Baseline)</a:t>
            </a:r>
          </a:p>
        </p:txBody>
      </p:sp>
      <p:sp>
        <p:nvSpPr>
          <p:cNvPr id="25" name="Rectangle 24"/>
          <p:cNvSpPr/>
          <p:nvPr/>
        </p:nvSpPr>
        <p:spPr>
          <a:xfrm>
            <a:off x="462322" y="3983552"/>
            <a:ext cx="2544115" cy="1600438"/>
          </a:xfrm>
          <a:prstGeom prst="rect">
            <a:avLst/>
          </a:prstGeom>
        </p:spPr>
        <p:txBody>
          <a:bodyPr wrap="square">
            <a:spAutoFit/>
          </a:bodyPr>
          <a:lstStyle/>
          <a:p>
            <a:r>
              <a:rPr lang="en-US" sz="1400" i="1" dirty="0">
                <a:latin typeface="Calibri" pitchFamily="34" charset="0"/>
                <a:cs typeface="Calibri" pitchFamily="34" charset="0"/>
              </a:rPr>
              <a:t>Work is increasingly virtual, but progress is evolutionary rather than revolutionary. Work in 2020 is far more decentralized and different in many respects, but the transition is manageable.</a:t>
            </a:r>
            <a:endParaRPr lang="en-US" sz="1400" dirty="0">
              <a:latin typeface="Calibri" pitchFamily="34" charset="0"/>
              <a:cs typeface="Calibri" pitchFamily="34" charset="0"/>
            </a:endParaRPr>
          </a:p>
        </p:txBody>
      </p:sp>
      <p:sp>
        <p:nvSpPr>
          <p:cNvPr id="29" name="Text Box 17"/>
          <p:cNvSpPr txBox="1">
            <a:spLocks noChangeArrowheads="1"/>
          </p:cNvSpPr>
          <p:nvPr/>
        </p:nvSpPr>
        <p:spPr bwMode="auto">
          <a:xfrm>
            <a:off x="4862052" y="4634462"/>
            <a:ext cx="3733800" cy="400110"/>
          </a:xfrm>
          <a:prstGeom prst="rect">
            <a:avLst/>
          </a:prstGeom>
          <a:noFill/>
          <a:ln w="9525">
            <a:noFill/>
            <a:miter lim="800000"/>
            <a:headEnd/>
            <a:tailEnd/>
          </a:ln>
          <a:effectLst/>
        </p:spPr>
        <p:txBody>
          <a:bodyPr>
            <a:spAutoFit/>
          </a:bodyPr>
          <a:lstStyle/>
          <a:p>
            <a:pPr algn="ctr"/>
            <a:r>
              <a:rPr lang="en-US" sz="2000" b="1" i="1" dirty="0">
                <a:solidFill>
                  <a:srgbClr val="C00000"/>
                </a:solidFill>
                <a:latin typeface="Calibri" pitchFamily="34" charset="0"/>
                <a:cs typeface="Calibri" pitchFamily="34" charset="0"/>
              </a:rPr>
              <a:t>Back to Basics (Collapse)</a:t>
            </a:r>
          </a:p>
        </p:txBody>
      </p:sp>
      <p:sp>
        <p:nvSpPr>
          <p:cNvPr id="30" name="Rectangle 29"/>
          <p:cNvSpPr/>
          <p:nvPr/>
        </p:nvSpPr>
        <p:spPr>
          <a:xfrm>
            <a:off x="5262937" y="5034572"/>
            <a:ext cx="2932031" cy="1169551"/>
          </a:xfrm>
          <a:prstGeom prst="rect">
            <a:avLst/>
          </a:prstGeom>
        </p:spPr>
        <p:txBody>
          <a:bodyPr wrap="square">
            <a:spAutoFit/>
          </a:bodyPr>
          <a:lstStyle/>
          <a:p>
            <a:r>
              <a:rPr lang="en-US" sz="1400" i="1" dirty="0">
                <a:latin typeface="Calibri" pitchFamily="34" charset="0"/>
                <a:cs typeface="Calibri" pitchFamily="34" charset="0"/>
              </a:rPr>
              <a:t>Innovative approaches to knowledge work are put on the back burner as tough economic times and high-profile security breaches call new modes of work into question.</a:t>
            </a:r>
            <a:endParaRPr lang="en-US" sz="1400" dirty="0">
              <a:latin typeface="Calibri" pitchFamily="34" charset="0"/>
              <a:cs typeface="Calibri" pitchFamily="34" charset="0"/>
            </a:endParaRPr>
          </a:p>
        </p:txBody>
      </p:sp>
      <p:sp>
        <p:nvSpPr>
          <p:cNvPr id="32" name="Right Arrow 31"/>
          <p:cNvSpPr/>
          <p:nvPr/>
        </p:nvSpPr>
        <p:spPr>
          <a:xfrm>
            <a:off x="13855" y="3705394"/>
            <a:ext cx="679319" cy="24938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cs typeface="Calibri" pitchFamily="34" charset="0"/>
            </a:endParaRPr>
          </a:p>
        </p:txBody>
      </p:sp>
      <p:sp>
        <p:nvSpPr>
          <p:cNvPr id="33" name="Right Arrow 32"/>
          <p:cNvSpPr/>
          <p:nvPr/>
        </p:nvSpPr>
        <p:spPr>
          <a:xfrm rot="20481105">
            <a:off x="2325254" y="3223128"/>
            <a:ext cx="668576" cy="370109"/>
          </a:xfrm>
          <a:prstGeom prst="rightArrow">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cs typeface="Calibri" pitchFamily="34" charset="0"/>
            </a:endParaRPr>
          </a:p>
        </p:txBody>
      </p:sp>
      <p:sp>
        <p:nvSpPr>
          <p:cNvPr id="35" name="Right Arrow 34"/>
          <p:cNvSpPr/>
          <p:nvPr/>
        </p:nvSpPr>
        <p:spPr>
          <a:xfrm rot="1470609">
            <a:off x="3379828" y="4737889"/>
            <a:ext cx="1385531" cy="29250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cs typeface="Calibri" pitchFamily="34" charset="0"/>
            </a:endParaRPr>
          </a:p>
        </p:txBody>
      </p:sp>
      <p:sp>
        <p:nvSpPr>
          <p:cNvPr id="21" name="Right Arrow 20"/>
          <p:cNvSpPr/>
          <p:nvPr/>
        </p:nvSpPr>
        <p:spPr>
          <a:xfrm rot="20419294">
            <a:off x="5677014" y="2073909"/>
            <a:ext cx="721717" cy="370109"/>
          </a:xfrm>
          <a:prstGeom prst="rightArrow">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cs typeface="Calibri" pitchFamily="34" charset="0"/>
            </a:endParaRPr>
          </a:p>
        </p:txBody>
      </p:sp>
      <p:sp>
        <p:nvSpPr>
          <p:cNvPr id="31" name="Title 1">
            <a:extLst>
              <a:ext uri="{FF2B5EF4-FFF2-40B4-BE49-F238E27FC236}">
                <a16:creationId xmlns:a16="http://schemas.microsoft.com/office/drawing/2014/main" id="{80D13A2B-3A77-4064-9F55-14DC8CCCEBAF}"/>
              </a:ext>
            </a:extLst>
          </p:cNvPr>
          <p:cNvSpPr txBox="1">
            <a:spLocks/>
          </p:cNvSpPr>
          <p:nvPr/>
        </p:nvSpPr>
        <p:spPr>
          <a:xfrm>
            <a:off x="353514" y="52167"/>
            <a:ext cx="5290823" cy="983226"/>
          </a:xfrm>
          <a:prstGeom prst="rect">
            <a:avLst/>
          </a:prstGeom>
          <a:noFill/>
        </p:spPr>
        <p:txBody>
          <a:bodyPr vert="horz" lIns="91440" tIns="45720" rIns="91440" bIns="45720" rtlCol="0" anchor="ctr">
            <a:noAutofit/>
          </a:bodyPr>
          <a:lstStyle>
            <a:lvl1pPr algn="l" defTabSz="457200" rtl="0" eaLnBrk="1" latinLnBrk="0" hangingPunct="1">
              <a:lnSpc>
                <a:spcPct val="100000"/>
              </a:lnSpc>
              <a:spcBef>
                <a:spcPct val="0"/>
              </a:spcBef>
              <a:buNone/>
              <a:defRPr sz="2400" b="0" kern="0" cap="none" spc="60" normalizeH="0" baseline="0">
                <a:solidFill>
                  <a:srgbClr val="C00000"/>
                </a:solidFill>
                <a:latin typeface="Calibri" panose="020F0502020204030204" pitchFamily="34" charset="0"/>
                <a:ea typeface="+mj-ea"/>
                <a:cs typeface="Calibri" panose="020F0502020204030204" pitchFamily="34" charset="0"/>
              </a:defRPr>
            </a:lvl1pPr>
          </a:lstStyle>
          <a:p>
            <a:r>
              <a:rPr lang="en-US" sz="2000" dirty="0"/>
              <a:t>Let’s see if any of older sets follow the pattern … et voila!</a:t>
            </a:r>
          </a:p>
        </p:txBody>
      </p:sp>
      <p:cxnSp>
        <p:nvCxnSpPr>
          <p:cNvPr id="34" name="Straight Connector 33">
            <a:extLst>
              <a:ext uri="{FF2B5EF4-FFF2-40B4-BE49-F238E27FC236}">
                <a16:creationId xmlns:a16="http://schemas.microsoft.com/office/drawing/2014/main" id="{6625C73A-D64C-49A1-8E07-DB3C62598AEF}"/>
              </a:ext>
            </a:extLst>
          </p:cNvPr>
          <p:cNvCxnSpPr>
            <a:cxnSpLocks/>
          </p:cNvCxnSpPr>
          <p:nvPr/>
        </p:nvCxnSpPr>
        <p:spPr>
          <a:xfrm>
            <a:off x="2448596" y="2153416"/>
            <a:ext cx="1963065" cy="3430574"/>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653E94-8B71-4C0C-9455-11D3037A881C}"/>
              </a:ext>
            </a:extLst>
          </p:cNvPr>
          <p:cNvCxnSpPr>
            <a:cxnSpLocks/>
          </p:cNvCxnSpPr>
          <p:nvPr/>
        </p:nvCxnSpPr>
        <p:spPr>
          <a:xfrm>
            <a:off x="5303421" y="903650"/>
            <a:ext cx="2081539" cy="2801744"/>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B26EB09-D252-4F3D-9FDF-700409E302C0}"/>
              </a:ext>
            </a:extLst>
          </p:cNvPr>
          <p:cNvSpPr txBox="1"/>
          <p:nvPr/>
        </p:nvSpPr>
        <p:spPr>
          <a:xfrm>
            <a:off x="1051348" y="2689663"/>
            <a:ext cx="609684" cy="369332"/>
          </a:xfrm>
          <a:prstGeom prst="rect">
            <a:avLst/>
          </a:prstGeom>
          <a:noFill/>
        </p:spPr>
        <p:txBody>
          <a:bodyPr wrap="square" rtlCol="0">
            <a:spAutoFit/>
          </a:bodyPr>
          <a:lstStyle/>
          <a:p>
            <a:r>
              <a:rPr lang="en-US" dirty="0"/>
              <a:t>H1</a:t>
            </a:r>
          </a:p>
        </p:txBody>
      </p:sp>
      <p:sp>
        <p:nvSpPr>
          <p:cNvPr id="38" name="TextBox 37">
            <a:extLst>
              <a:ext uri="{FF2B5EF4-FFF2-40B4-BE49-F238E27FC236}">
                <a16:creationId xmlns:a16="http://schemas.microsoft.com/office/drawing/2014/main" id="{BFFA74B4-2C7E-46A7-847D-E833CC615A5C}"/>
              </a:ext>
            </a:extLst>
          </p:cNvPr>
          <p:cNvSpPr txBox="1"/>
          <p:nvPr/>
        </p:nvSpPr>
        <p:spPr>
          <a:xfrm>
            <a:off x="4233574" y="1355226"/>
            <a:ext cx="609684" cy="369332"/>
          </a:xfrm>
          <a:prstGeom prst="rect">
            <a:avLst/>
          </a:prstGeom>
          <a:noFill/>
        </p:spPr>
        <p:txBody>
          <a:bodyPr wrap="square" rtlCol="0">
            <a:spAutoFit/>
          </a:bodyPr>
          <a:lstStyle/>
          <a:p>
            <a:r>
              <a:rPr lang="en-US" dirty="0"/>
              <a:t>H2</a:t>
            </a:r>
          </a:p>
        </p:txBody>
      </p:sp>
      <p:sp>
        <p:nvSpPr>
          <p:cNvPr id="39" name="TextBox 38">
            <a:extLst>
              <a:ext uri="{FF2B5EF4-FFF2-40B4-BE49-F238E27FC236}">
                <a16:creationId xmlns:a16="http://schemas.microsoft.com/office/drawing/2014/main" id="{7464676C-DE8D-45F5-BAF7-662EB3E228FE}"/>
              </a:ext>
            </a:extLst>
          </p:cNvPr>
          <p:cNvSpPr txBox="1"/>
          <p:nvPr/>
        </p:nvSpPr>
        <p:spPr>
          <a:xfrm>
            <a:off x="6037872" y="357347"/>
            <a:ext cx="609684" cy="369332"/>
          </a:xfrm>
          <a:prstGeom prst="rect">
            <a:avLst/>
          </a:prstGeom>
          <a:noFill/>
        </p:spPr>
        <p:txBody>
          <a:bodyPr wrap="square" rtlCol="0">
            <a:spAutoFit/>
          </a:bodyPr>
          <a:lstStyle/>
          <a:p>
            <a:r>
              <a:rPr lang="en-US" dirty="0"/>
              <a:t>H3</a:t>
            </a:r>
          </a:p>
        </p:txBody>
      </p:sp>
    </p:spTree>
    <p:extLst>
      <p:ext uri="{BB962C8B-B14F-4D97-AF65-F5344CB8AC3E}">
        <p14:creationId xmlns:p14="http://schemas.microsoft.com/office/powerpoint/2010/main" val="71978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2" grpId="0"/>
      <p:bldP spid="24" grpId="0"/>
      <p:bldP spid="25" grpId="0"/>
      <p:bldP spid="29" grpId="0"/>
      <p:bldP spid="30" grpId="0"/>
      <p:bldP spid="32" grpId="0" animBg="1"/>
      <p:bldP spid="33" grpId="0" animBg="1"/>
      <p:bldP spid="35"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EC4D-9869-4AE3-9BFA-1E36C88C93CA}"/>
              </a:ext>
            </a:extLst>
          </p:cNvPr>
          <p:cNvSpPr>
            <a:spLocks noGrp="1"/>
          </p:cNvSpPr>
          <p:nvPr>
            <p:ph type="title"/>
          </p:nvPr>
        </p:nvSpPr>
        <p:spPr/>
        <p:txBody>
          <a:bodyPr/>
          <a:lstStyle/>
          <a:p>
            <a:r>
              <a:rPr lang="en-US" dirty="0"/>
              <a:t>And from the Literature Search: </a:t>
            </a:r>
            <a:r>
              <a:rPr lang="en-US" dirty="0" err="1"/>
              <a:t>Wack</a:t>
            </a:r>
            <a:r>
              <a:rPr lang="en-US" dirty="0"/>
              <a:t> and Shell</a:t>
            </a:r>
          </a:p>
        </p:txBody>
      </p:sp>
      <p:pic>
        <p:nvPicPr>
          <p:cNvPr id="4" name="Content Placeholder 3" descr="Diagram&#10;&#10;Description automatically generated">
            <a:extLst>
              <a:ext uri="{FF2B5EF4-FFF2-40B4-BE49-F238E27FC236}">
                <a16:creationId xmlns:a16="http://schemas.microsoft.com/office/drawing/2014/main" id="{2FC43868-5A2E-410B-8B2E-CC4AAB76420D}"/>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588579" y="845838"/>
            <a:ext cx="6951065" cy="5218167"/>
          </a:xfrm>
          <a:prstGeom prst="rect">
            <a:avLst/>
          </a:prstGeom>
        </p:spPr>
      </p:pic>
    </p:spTree>
    <p:extLst>
      <p:ext uri="{BB962C8B-B14F-4D97-AF65-F5344CB8AC3E}">
        <p14:creationId xmlns:p14="http://schemas.microsoft.com/office/powerpoint/2010/main" val="1632215728"/>
      </p:ext>
    </p:extLst>
  </p:cSld>
  <p:clrMapOvr>
    <a:masterClrMapping/>
  </p:clrMapOvr>
</p:sld>
</file>

<file path=ppt/theme/theme1.xml><?xml version="1.0" encoding="utf-8"?>
<a:theme xmlns:a="http://schemas.openxmlformats.org/drawingml/2006/main" name="TAHP011-Tufts_PPT_Template-R1.4-022717_opt">
  <a:themeElements>
    <a:clrScheme name="UH branding">
      <a:dk1>
        <a:srgbClr val="53575A"/>
      </a:dk1>
      <a:lt1>
        <a:srgbClr val="FFFFFF"/>
      </a:lt1>
      <a:dk2>
        <a:srgbClr val="878A8D"/>
      </a:dk2>
      <a:lt2>
        <a:srgbClr val="FFF8D9"/>
      </a:lt2>
      <a:accent1>
        <a:srgbClr val="C8102E"/>
      </a:accent1>
      <a:accent2>
        <a:srgbClr val="950C21"/>
      </a:accent2>
      <a:accent3>
        <a:srgbClr val="F6BD00"/>
      </a:accent3>
      <a:accent4>
        <a:srgbClr val="D79B00"/>
      </a:accent4>
      <a:accent5>
        <a:srgbClr val="950C21"/>
      </a:accent5>
      <a:accent6>
        <a:srgbClr val="B97800"/>
      </a:accent6>
      <a:hlink>
        <a:srgbClr val="00B287"/>
      </a:hlink>
      <a:folHlink>
        <a:srgbClr val="00866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HP011-Tufts_PPT_Template-R1_system-022317" id="{97FC7A17-81AD-46AA-9547-B74DC12FD1F0}" vid="{1F65CB60-7783-4A01-ABA1-2F147A90A343}"/>
    </a:ext>
  </a:extLst>
</a:theme>
</file>

<file path=ppt/theme/theme2.xml><?xml version="1.0" encoding="utf-8"?>
<a:theme xmlns:a="http://schemas.openxmlformats.org/drawingml/2006/main" name="Office Theme">
  <a:themeElements>
    <a:clrScheme name="2017 Tufts">
      <a:dk1>
        <a:srgbClr val="6D6E71"/>
      </a:dk1>
      <a:lt1>
        <a:sysClr val="window" lastClr="FFFFFF"/>
      </a:lt1>
      <a:dk2>
        <a:srgbClr val="0C2639"/>
      </a:dk2>
      <a:lt2>
        <a:srgbClr val="FFFFFF"/>
      </a:lt2>
      <a:accent1>
        <a:srgbClr val="0367A5"/>
      </a:accent1>
      <a:accent2>
        <a:srgbClr val="6DB9D3"/>
      </a:accent2>
      <a:accent3>
        <a:srgbClr val="8996A0"/>
      </a:accent3>
      <a:accent4>
        <a:srgbClr val="8AA43A"/>
      </a:accent4>
      <a:accent5>
        <a:srgbClr val="E9AB14"/>
      </a:accent5>
      <a:accent6>
        <a:srgbClr val="A7465D"/>
      </a:accent6>
      <a:hlink>
        <a:srgbClr val="0367A5"/>
      </a:hlink>
      <a:folHlink>
        <a:srgbClr val="6DB9D3"/>
      </a:folHlink>
    </a:clrScheme>
    <a:fontScheme name="Tufts 2017 (syste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2017 Tufts">
      <a:dk1>
        <a:srgbClr val="6D6E71"/>
      </a:dk1>
      <a:lt1>
        <a:sysClr val="window" lastClr="FFFFFF"/>
      </a:lt1>
      <a:dk2>
        <a:srgbClr val="0C2639"/>
      </a:dk2>
      <a:lt2>
        <a:srgbClr val="FFFFFF"/>
      </a:lt2>
      <a:accent1>
        <a:srgbClr val="0367A5"/>
      </a:accent1>
      <a:accent2>
        <a:srgbClr val="6DB9D3"/>
      </a:accent2>
      <a:accent3>
        <a:srgbClr val="8996A0"/>
      </a:accent3>
      <a:accent4>
        <a:srgbClr val="8AA43A"/>
      </a:accent4>
      <a:accent5>
        <a:srgbClr val="E9AB14"/>
      </a:accent5>
      <a:accent6>
        <a:srgbClr val="A7465D"/>
      </a:accent6>
      <a:hlink>
        <a:srgbClr val="0367A5"/>
      </a:hlink>
      <a:folHlink>
        <a:srgbClr val="6DB9D3"/>
      </a:folHlink>
    </a:clrScheme>
    <a:fontScheme name="Tufts 2017 (syste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16062</TotalTime>
  <Words>2989</Words>
  <Application>Microsoft Office PowerPoint</Application>
  <PresentationFormat>On-screen Show (4:3)</PresentationFormat>
  <Paragraphs>587</Paragraphs>
  <Slides>28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Courier New</vt:lpstr>
      <vt:lpstr>Symbol</vt:lpstr>
      <vt:lpstr>System Font Regular</vt:lpstr>
      <vt:lpstr>Times New Roman</vt:lpstr>
      <vt:lpstr>Verdana</vt:lpstr>
      <vt:lpstr>Wingdings</vt:lpstr>
      <vt:lpstr>TAHP011-Tufts_PPT_Template-R1.4-022717_opt</vt:lpstr>
      <vt:lpstr>Timing the Futures: Scenario Archetypes across the Three Horizons</vt:lpstr>
      <vt:lpstr>Session Agenda</vt:lpstr>
      <vt:lpstr>Some Basics: Three Horizons </vt:lpstr>
      <vt:lpstr>Some Basics: Archetypes</vt:lpstr>
      <vt:lpstr>PowerPoint Presentation</vt:lpstr>
      <vt:lpstr>Why investigate? Proposed pattern becoming more noticeable and useful in our project work</vt:lpstr>
      <vt:lpstr>PowerPoint Presentation</vt:lpstr>
      <vt:lpstr>Knowledge Work Futures 2007</vt:lpstr>
      <vt:lpstr>And from the Literature Search: Wack and Shell</vt:lpstr>
      <vt:lpstr>Method</vt:lpstr>
      <vt:lpstr>Some Basics &gt; ASSUMPTION: All scenarios “start” in the present and become more (or less) influential over time</vt:lpstr>
      <vt:lpstr>The Methodology</vt:lpstr>
      <vt:lpstr>Searching for Scenario Sets</vt:lpstr>
      <vt:lpstr>Archetype Fit Table Example</vt:lpstr>
      <vt:lpstr>Archetypes over Time   For the full set of 78 sets, only 10% reached transformation … yikes!  So, we looked at those that “reached their timeframe” and:  15% in baseline 31% in collapse 31% in NE 23% in transformation </vt:lpstr>
      <vt:lpstr>Learnings</vt:lpstr>
      <vt:lpstr>Updating our Scenario Archetype Technique: The HAT </vt:lpstr>
      <vt:lpstr>Why does change appear to be slower than we think?</vt:lpstr>
      <vt:lpstr>Identifying Horizon Shifts</vt:lpstr>
      <vt:lpstr>Horizon Shifts: Look at the Rules </vt:lpstr>
      <vt:lpstr>Horizon Shifts: Monitor the Conversation</vt:lpstr>
      <vt:lpstr>Horizon Shifts: Identify the Chasm and the Mountain</vt:lpstr>
      <vt:lpstr>Horizon Shifts: Monitoring: Identify Indicators and Track</vt:lpstr>
      <vt:lpstr>Horizon Shifts: What it Looks Like on the Other Side </vt:lpstr>
      <vt:lpstr>Small Group Work</vt:lpstr>
      <vt:lpstr>Discussion Questions &amp; Report Back</vt:lpstr>
      <vt:lpstr>PowerPoint Presentation</vt:lpstr>
      <vt:lpstr>A Few Observations</vt:lpstr>
    </vt:vector>
  </TitlesOfParts>
  <Manager/>
  <Company>Tufts Association Health Plan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Tufts Association Health Plan</dc:title>
  <dc:subject/>
  <dc:creator>Langrand and Company</dc:creator>
  <cp:keywords/>
  <dc:description/>
  <cp:lastModifiedBy>Hines, Andy</cp:lastModifiedBy>
  <cp:revision>892</cp:revision>
  <cp:lastPrinted>2017-02-27T21:46:39Z</cp:lastPrinted>
  <dcterms:created xsi:type="dcterms:W3CDTF">2017-02-22T22:50:15Z</dcterms:created>
  <dcterms:modified xsi:type="dcterms:W3CDTF">2022-04-21T02:14:34Z</dcterms:modified>
  <cp:category/>
</cp:coreProperties>
</file>