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2"/>
    <p:restoredTop sz="93519"/>
  </p:normalViewPr>
  <p:slideViewPr>
    <p:cSldViewPr snapToGrid="0" snapToObjects="1">
      <p:cViewPr varScale="1">
        <p:scale>
          <a:sx n="80" d="100"/>
          <a:sy n="80" d="100"/>
        </p:scale>
        <p:origin x="13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27184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842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0286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20600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8833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3559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5794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t>We Are Doomed: Who Said This</a:t>
            </a:r>
          </a:p>
          <a:p>
            <a:r>
              <a:t>https://www.polleverywhere.com/multiple_choice_polls/HctFzSwrZZ4ikHA1m3ehf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t>Why does vet med need foresight</a:t>
            </a:r>
          </a:p>
          <a:p>
            <a:r>
              <a:t>How can you introduce foresight to vet med</a:t>
            </a:r>
          </a:p>
          <a:p>
            <a:r>
              <a:t>Is it too late</a:t>
            </a:r>
          </a:p>
          <a:p>
            <a:r>
              <a:t>Will they listen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2789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r>
              <a:t>35B profit at MARS- more from pets than candy</a:t>
            </a:r>
          </a:p>
          <a:p>
            <a:r>
              <a:t>2017 U.S. veterinary graduates owed $403 million in student loans</a:t>
            </a:r>
          </a:p>
          <a:p>
            <a:r>
              <a:t>The $15000 rabbit</a:t>
            </a:r>
          </a:p>
          <a:p>
            <a:r>
              <a:t>2015 CDC study that found 1 in 6 veterinarians have considered suicide</a:t>
            </a:r>
          </a:p>
          <a:p>
            <a:r>
              <a:t>Suicide rate 3.5 times national average</a:t>
            </a:r>
          </a:p>
          <a:p>
            <a:r>
              <a:t>Whitest profession in America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r>
              <a:t>Veterinarians see the baseline as their future.  Who wouldn’t be pessimistic if this were your future is going to lead to collapse.  Clearly our job is to convince the members of this profession the baseline does not have to be their future and may not be their future.  Shows an implicit bias towards not planning for the future.  As futurists, we need to show them the trends may not continue and if it does, what actions can they do that this does not lead to collapse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1917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1925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9392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977900"/>
            <a:ext cx="10464800" cy="3302000"/>
          </a:xfrm>
          <a:prstGeom prst="rect">
            <a:avLst/>
          </a:prstGeom>
        </p:spPr>
        <p:txBody>
          <a:bodyPr anchor="b"/>
          <a:lstStyle>
            <a:lvl1pPr>
              <a:defRPr b="1">
                <a:solidFill>
                  <a:srgbClr val="F5FF12"/>
                </a:solidFill>
                <a:latin typeface="Arial"/>
                <a:ea typeface="Arial"/>
                <a:cs typeface="Arial"/>
                <a:sym typeface="Arial"/>
              </a:defRPr>
            </a:lvl1pPr>
          </a:lstStyle>
          <a:p>
            <a:r>
              <a:t>Title Text</a:t>
            </a:r>
          </a:p>
        </p:txBody>
      </p:sp>
      <p:sp>
        <p:nvSpPr>
          <p:cNvPr id="12" name="Body Level One…"/>
          <p:cNvSpPr txBox="1">
            <a:spLocks noGrp="1"/>
          </p:cNvSpPr>
          <p:nvPr>
            <p:ph type="body" sz="half" idx="1"/>
          </p:nvPr>
        </p:nvSpPr>
        <p:spPr>
          <a:xfrm>
            <a:off x="2171700" y="3683000"/>
            <a:ext cx="10464800" cy="3461611"/>
          </a:xfrm>
          <a:prstGeom prst="rect">
            <a:avLst/>
          </a:prstGeom>
        </p:spPr>
        <p:txBody>
          <a:bodyPr anchor="t"/>
          <a:lstStyle>
            <a:lvl1pPr marL="385010" indent="-385010">
              <a:spcBef>
                <a:spcPts val="0"/>
              </a:spcBef>
              <a:buSzPct val="150000"/>
              <a:defRPr sz="5000" b="1">
                <a:latin typeface="Arial"/>
                <a:ea typeface="Arial"/>
                <a:cs typeface="Arial"/>
                <a:sym typeface="Arial"/>
              </a:defRPr>
            </a:lvl1pPr>
            <a:lvl2pPr marL="842210" indent="-385010">
              <a:spcBef>
                <a:spcPts val="0"/>
              </a:spcBef>
              <a:buSzPct val="150000"/>
              <a:defRPr sz="4600" b="1">
                <a:latin typeface="Arial"/>
                <a:ea typeface="Arial"/>
                <a:cs typeface="Arial"/>
                <a:sym typeface="Arial"/>
              </a:defRPr>
            </a:lvl2pPr>
            <a:lvl3pPr marL="1299410" indent="-385010">
              <a:spcBef>
                <a:spcPts val="0"/>
              </a:spcBef>
              <a:buSzPct val="150000"/>
              <a:defRPr sz="4600" b="1">
                <a:latin typeface="Arial"/>
                <a:ea typeface="Arial"/>
                <a:cs typeface="Arial"/>
                <a:sym typeface="Arial"/>
              </a:defRPr>
            </a:lvl3pPr>
            <a:lvl4pPr marL="1756610" indent="-385010">
              <a:spcBef>
                <a:spcPts val="0"/>
              </a:spcBef>
              <a:buSzPct val="150000"/>
              <a:defRPr sz="4600" b="1">
                <a:latin typeface="Arial"/>
                <a:ea typeface="Arial"/>
                <a:cs typeface="Arial"/>
                <a:sym typeface="Arial"/>
              </a:defRPr>
            </a:lvl4pPr>
            <a:lvl5pPr marL="2213810" indent="-385010">
              <a:spcBef>
                <a:spcPts val="0"/>
              </a:spcBef>
              <a:buSzPct val="150000"/>
              <a:defRPr sz="46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b="1">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r>
              <a:t>“Type a quote here.”</a:t>
            </a:r>
          </a:p>
        </p:txBody>
      </p:sp>
      <p:sp>
        <p:nvSpPr>
          <p:cNvPr id="95"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Avian Resp Radiolog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977900" y="444782"/>
            <a:ext cx="11049000" cy="2470010"/>
          </a:xfrm>
          <a:prstGeom prst="rect">
            <a:avLst/>
          </a:prstGeom>
        </p:spPr>
        <p:txBody>
          <a:bodyPr>
            <a:noAutofit/>
          </a:bodyPr>
          <a:lstStyle>
            <a:lvl1pPr marL="57799" marR="57799" defTabSz="1295400">
              <a:defRPr sz="7200" b="1">
                <a:solidFill>
                  <a:srgbClr val="FFEB1B"/>
                </a:solidFill>
                <a:uFill>
                  <a:solidFill>
                    <a:srgbClr val="FFEB1B"/>
                  </a:solidFill>
                </a:uFill>
                <a:latin typeface="Arial"/>
                <a:ea typeface="Arial"/>
                <a:cs typeface="Arial"/>
                <a:sym typeface="Arial"/>
              </a:defRPr>
            </a:lvl1pPr>
          </a:lstStyle>
          <a:p>
            <a:r>
              <a:t>Title Text</a:t>
            </a:r>
          </a:p>
        </p:txBody>
      </p:sp>
      <p:sp>
        <p:nvSpPr>
          <p:cNvPr id="118" name="Body Level One…"/>
          <p:cNvSpPr txBox="1">
            <a:spLocks noGrp="1"/>
          </p:cNvSpPr>
          <p:nvPr>
            <p:ph type="body" sz="half" idx="1"/>
          </p:nvPr>
        </p:nvSpPr>
        <p:spPr>
          <a:xfrm>
            <a:off x="2501900" y="3149600"/>
            <a:ext cx="7988300" cy="4597400"/>
          </a:xfrm>
          <a:prstGeom prst="rect">
            <a:avLst/>
          </a:prstGeom>
        </p:spPr>
        <p:txBody>
          <a:bodyPr anchor="t">
            <a:noAutofit/>
          </a:bodyPr>
          <a:lstStyle>
            <a:lvl1pPr marL="383540" marR="57799" indent="-342900" defTabSz="1295400">
              <a:spcBef>
                <a:spcPts val="1600"/>
              </a:spcBef>
              <a:buSzPct val="100000"/>
              <a:defRPr sz="6800" b="1">
                <a:uFill>
                  <a:solidFill>
                    <a:srgbClr val="FFFFFF"/>
                  </a:solidFill>
                </a:uFill>
                <a:latin typeface="Arial"/>
                <a:ea typeface="Arial"/>
                <a:cs typeface="Arial"/>
                <a:sym typeface="Arial"/>
              </a:defRPr>
            </a:lvl1pPr>
            <a:lvl2pPr marL="783590" marR="57799" indent="-285750" defTabSz="1295400">
              <a:spcBef>
                <a:spcPts val="1400"/>
              </a:spcBef>
              <a:buSzPct val="100000"/>
              <a:buChar char="–"/>
              <a:defRPr sz="5400" b="1">
                <a:uFill>
                  <a:solidFill>
                    <a:srgbClr val="FFFFFF"/>
                  </a:solidFill>
                </a:uFill>
                <a:latin typeface="Arial"/>
                <a:ea typeface="Arial"/>
                <a:cs typeface="Arial"/>
                <a:sym typeface="Arial"/>
              </a:defRPr>
            </a:lvl2pPr>
            <a:lvl3pPr marL="1183639" marR="57799" indent="-228600" defTabSz="1295400">
              <a:spcBef>
                <a:spcPts val="1300"/>
              </a:spcBef>
              <a:buSzPct val="100000"/>
              <a:defRPr sz="4800" b="1">
                <a:uFill>
                  <a:solidFill>
                    <a:srgbClr val="FFFFFF"/>
                  </a:solidFill>
                </a:uFill>
                <a:latin typeface="Arial"/>
                <a:ea typeface="Arial"/>
                <a:cs typeface="Arial"/>
                <a:sym typeface="Arial"/>
              </a:defRPr>
            </a:lvl3pPr>
            <a:lvl4pPr marL="1640839" marR="57799" indent="-228600" defTabSz="1295400">
              <a:spcBef>
                <a:spcPts val="600"/>
              </a:spcBef>
              <a:buClr>
                <a:srgbClr val="FFFFFF"/>
              </a:buClr>
              <a:buSzPct val="100000"/>
              <a:buFont typeface="Arial"/>
              <a:buChar char="–"/>
              <a:defRPr sz="2800" b="1">
                <a:uFill>
                  <a:solidFill>
                    <a:srgbClr val="FFFFFF"/>
                  </a:solidFill>
                </a:uFill>
                <a:latin typeface="Arial"/>
                <a:ea typeface="Arial"/>
                <a:cs typeface="Arial"/>
                <a:sym typeface="Arial"/>
              </a:defRPr>
            </a:lvl4pPr>
            <a:lvl5pPr marL="2098039" marR="57799" indent="-228600" defTabSz="1295400">
              <a:spcBef>
                <a:spcPts val="600"/>
              </a:spcBef>
              <a:buClr>
                <a:srgbClr val="FFFFFF"/>
              </a:buClr>
              <a:buSzPct val="100000"/>
              <a:buFont typeface="Arial"/>
              <a:buChar char="»"/>
              <a:defRPr sz="2800" b="1">
                <a:uFill>
                  <a:solidFill>
                    <a:srgbClr val="FFFFFF"/>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6229773" y="9207500"/>
            <a:ext cx="546101" cy="635000"/>
          </a:xfrm>
          <a:prstGeom prst="rect">
            <a:avLst/>
          </a:prstGeom>
        </p:spPr>
        <p:txBody>
          <a:bodyPr anchor="t"/>
          <a:lstStyle>
            <a:lvl1pPr defTabSz="647700">
              <a:defRPr sz="3400">
                <a:solidFill>
                  <a:srgbClr val="000000"/>
                </a:solidFill>
                <a:uFill>
                  <a:solidFill>
                    <a:srgbClr val="000000"/>
                  </a:solidFill>
                </a:uFill>
                <a:latin typeface="Times"/>
                <a:ea typeface="Times"/>
                <a:cs typeface="Times"/>
                <a:sym typeface="Times"/>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Avian Resp Radiology cop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977900" y="444782"/>
            <a:ext cx="11049000" cy="2470010"/>
          </a:xfrm>
          <a:prstGeom prst="rect">
            <a:avLst/>
          </a:prstGeom>
        </p:spPr>
        <p:txBody>
          <a:bodyPr>
            <a:noAutofit/>
          </a:bodyPr>
          <a:lstStyle>
            <a:lvl1pPr marL="57799" marR="57799" defTabSz="1295400">
              <a:defRPr sz="7200" b="1">
                <a:solidFill>
                  <a:srgbClr val="FFEB1B"/>
                </a:solidFill>
                <a:uFill>
                  <a:solidFill>
                    <a:srgbClr val="FFEB1B"/>
                  </a:solidFill>
                </a:uFill>
                <a:latin typeface="Arial"/>
                <a:ea typeface="Arial"/>
                <a:cs typeface="Arial"/>
                <a:sym typeface="Arial"/>
              </a:defRPr>
            </a:lvl1pPr>
          </a:lstStyle>
          <a:p>
            <a:r>
              <a:t>Title Text</a:t>
            </a:r>
          </a:p>
        </p:txBody>
      </p:sp>
      <p:sp>
        <p:nvSpPr>
          <p:cNvPr id="127" name="Body Level One…"/>
          <p:cNvSpPr txBox="1">
            <a:spLocks noGrp="1"/>
          </p:cNvSpPr>
          <p:nvPr>
            <p:ph type="body" sz="half" idx="1"/>
          </p:nvPr>
        </p:nvSpPr>
        <p:spPr>
          <a:xfrm>
            <a:off x="232833" y="3224576"/>
            <a:ext cx="5744634" cy="5731008"/>
          </a:xfrm>
          <a:prstGeom prst="rect">
            <a:avLst/>
          </a:prstGeom>
        </p:spPr>
        <p:txBody>
          <a:bodyPr anchor="t">
            <a:noAutofit/>
          </a:bodyPr>
          <a:lstStyle>
            <a:lvl1pPr marL="383540" marR="57799" indent="-342900" defTabSz="1295400">
              <a:spcBef>
                <a:spcPts val="1600"/>
              </a:spcBef>
              <a:buSzPct val="100000"/>
              <a:defRPr sz="6800" b="1">
                <a:uFill>
                  <a:solidFill>
                    <a:srgbClr val="FFFFFF"/>
                  </a:solidFill>
                </a:uFill>
                <a:latin typeface="Arial"/>
                <a:ea typeface="Arial"/>
                <a:cs typeface="Arial"/>
                <a:sym typeface="Arial"/>
              </a:defRPr>
            </a:lvl1pPr>
            <a:lvl2pPr marL="783590" marR="57799" indent="-285750" defTabSz="1295400">
              <a:spcBef>
                <a:spcPts val="1400"/>
              </a:spcBef>
              <a:buSzPct val="100000"/>
              <a:buChar char="–"/>
              <a:defRPr sz="5400" b="1">
                <a:uFill>
                  <a:solidFill>
                    <a:srgbClr val="FFFFFF"/>
                  </a:solidFill>
                </a:uFill>
                <a:latin typeface="Arial"/>
                <a:ea typeface="Arial"/>
                <a:cs typeface="Arial"/>
                <a:sym typeface="Arial"/>
              </a:defRPr>
            </a:lvl2pPr>
            <a:lvl3pPr marL="1183639" marR="57799" indent="-228600" defTabSz="1295400">
              <a:spcBef>
                <a:spcPts val="1300"/>
              </a:spcBef>
              <a:buSzPct val="100000"/>
              <a:defRPr sz="4800" b="1">
                <a:uFill>
                  <a:solidFill>
                    <a:srgbClr val="FFFFFF"/>
                  </a:solidFill>
                </a:uFill>
                <a:latin typeface="Arial"/>
                <a:ea typeface="Arial"/>
                <a:cs typeface="Arial"/>
                <a:sym typeface="Arial"/>
              </a:defRPr>
            </a:lvl3pPr>
            <a:lvl4pPr marL="1640839" marR="57799" indent="-228600" defTabSz="1295400">
              <a:spcBef>
                <a:spcPts val="600"/>
              </a:spcBef>
              <a:buClr>
                <a:srgbClr val="FFFFFF"/>
              </a:buClr>
              <a:buSzPct val="100000"/>
              <a:buFont typeface="Arial"/>
              <a:buChar char="–"/>
              <a:defRPr sz="2800" b="1">
                <a:uFill>
                  <a:solidFill>
                    <a:srgbClr val="FFFFFF"/>
                  </a:solidFill>
                </a:uFill>
                <a:latin typeface="Arial"/>
                <a:ea typeface="Arial"/>
                <a:cs typeface="Arial"/>
                <a:sym typeface="Arial"/>
              </a:defRPr>
            </a:lvl4pPr>
            <a:lvl5pPr marL="2098039" marR="57799" indent="-228600" defTabSz="1295400">
              <a:spcBef>
                <a:spcPts val="600"/>
              </a:spcBef>
              <a:buClr>
                <a:srgbClr val="FFFFFF"/>
              </a:buClr>
              <a:buSzPct val="100000"/>
              <a:buFont typeface="Arial"/>
              <a:buChar char="»"/>
              <a:defRPr sz="2800" b="1">
                <a:uFill>
                  <a:solidFill>
                    <a:srgbClr val="FFFFFF"/>
                  </a:solidFill>
                </a:u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xfrm>
            <a:off x="6229773" y="9207500"/>
            <a:ext cx="546101" cy="635000"/>
          </a:xfrm>
          <a:prstGeom prst="rect">
            <a:avLst/>
          </a:prstGeom>
        </p:spPr>
        <p:txBody>
          <a:bodyPr anchor="t"/>
          <a:lstStyle>
            <a:lvl1pPr defTabSz="647700">
              <a:defRPr sz="3400">
                <a:solidFill>
                  <a:srgbClr val="000000"/>
                </a:solidFill>
                <a:uFill>
                  <a:solidFill>
                    <a:srgbClr val="000000"/>
                  </a:solidFill>
                </a:uFill>
                <a:latin typeface="Times"/>
                <a:ea typeface="Times"/>
                <a:cs typeface="Times"/>
                <a:sym typeface="Times"/>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0200" y="635000"/>
            <a:ext cx="9779000" cy="59182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762000"/>
            <a:ext cx="5334000" cy="82423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762000"/>
            <a:ext cx="5334000" cy="40005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a:solidFill>
                  <a:srgbClr val="FFFB00"/>
                </a:solidFill>
                <a:latin typeface="Arial"/>
                <a:ea typeface="Arial"/>
                <a:cs typeface="Arial"/>
                <a:sym typeface="Arial"/>
              </a:defRPr>
            </a:lvl1pPr>
          </a:lstStyle>
          <a:p>
            <a:r>
              <a:t>Title Text</a:t>
            </a:r>
          </a:p>
        </p:txBody>
      </p:sp>
      <p:sp>
        <p:nvSpPr>
          <p:cNvPr id="57" name="Body Level One…"/>
          <p:cNvSpPr txBox="1">
            <a:spLocks noGrp="1"/>
          </p:cNvSpPr>
          <p:nvPr>
            <p:ph type="body" idx="1"/>
          </p:nvPr>
        </p:nvSpPr>
        <p:spPr>
          <a:prstGeom prst="rect">
            <a:avLst/>
          </a:prstGeom>
        </p:spPr>
        <p:txBody>
          <a:bodyPr/>
          <a:lstStyle>
            <a:lvl1pPr>
              <a:defRPr b="1">
                <a:latin typeface="Arial"/>
                <a:ea typeface="Arial"/>
                <a:cs typeface="Arial"/>
                <a:sym typeface="Arial"/>
              </a:defRPr>
            </a:lvl1pPr>
            <a:lvl2pPr>
              <a:defRPr b="1">
                <a:latin typeface="Arial"/>
                <a:ea typeface="Arial"/>
                <a:cs typeface="Arial"/>
                <a:sym typeface="Arial"/>
              </a:defRPr>
            </a:lvl2pPr>
            <a:lvl3pPr>
              <a:defRPr b="1">
                <a:latin typeface="Arial"/>
                <a:ea typeface="Arial"/>
                <a:cs typeface="Arial"/>
                <a:sym typeface="Arial"/>
              </a:defRPr>
            </a:lvl3pPr>
            <a:lvl4pPr>
              <a:defRPr b="1">
                <a:latin typeface="Arial"/>
                <a:ea typeface="Arial"/>
                <a:cs typeface="Arial"/>
                <a:sym typeface="Arial"/>
              </a:defRPr>
            </a:lvl4pPr>
            <a:lvl5pPr>
              <a:defRPr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898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762000"/>
            <a:ext cx="5334000" cy="3898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762884"/>
            <a:ext cx="5334000" cy="8229601"/>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45599"/>
            <a:ext cx="368504" cy="3810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7" name="pelican 9 mile pond-glade-3.jpg" descr="pelican 9 mile pond-glade-3.jpg"/>
          <p:cNvPicPr>
            <a:picLocks noChangeAspect="1"/>
          </p:cNvPicPr>
          <p:nvPr/>
        </p:nvPicPr>
        <p:blipFill>
          <a:blip r:embed="rId3">
            <a:extLst/>
          </a:blip>
          <a:stretch>
            <a:fillRect/>
          </a:stretch>
        </p:blipFill>
        <p:spPr>
          <a:xfrm>
            <a:off x="311691" y="87599"/>
            <a:ext cx="12381418" cy="957840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Veterinarians"/>
          <p:cNvSpPr txBox="1">
            <a:spLocks noGrp="1"/>
          </p:cNvSpPr>
          <p:nvPr>
            <p:ph type="title"/>
          </p:nvPr>
        </p:nvSpPr>
        <p:spPr>
          <a:prstGeom prst="rect">
            <a:avLst/>
          </a:prstGeom>
        </p:spPr>
        <p:txBody>
          <a:bodyPr/>
          <a:lstStyle/>
          <a:p>
            <a:r>
              <a:t>Veterinarians</a:t>
            </a:r>
          </a:p>
        </p:txBody>
      </p:sp>
      <p:sp>
        <p:nvSpPr>
          <p:cNvPr id="175" name="You are all futurists…"/>
          <p:cNvSpPr txBox="1">
            <a:spLocks noGrp="1"/>
          </p:cNvSpPr>
          <p:nvPr>
            <p:ph type="body" idx="1"/>
          </p:nvPr>
        </p:nvSpPr>
        <p:spPr>
          <a:prstGeom prst="rect">
            <a:avLst/>
          </a:prstGeom>
        </p:spPr>
        <p:txBody>
          <a:bodyPr>
            <a:normAutofit lnSpcReduction="10000"/>
          </a:bodyPr>
          <a:lstStyle/>
          <a:p>
            <a:pPr marL="301752" indent="-301752" defTabSz="514095">
              <a:spcBef>
                <a:spcPts val="3600"/>
              </a:spcBef>
              <a:defRPr sz="5544"/>
            </a:pPr>
            <a:r>
              <a:t>You are all futurists</a:t>
            </a:r>
          </a:p>
          <a:p>
            <a:pPr marL="653795" lvl="1" indent="-251459" defTabSz="514095">
              <a:spcBef>
                <a:spcPts val="3600"/>
              </a:spcBef>
              <a:defRPr sz="4312"/>
            </a:pPr>
            <a:r>
              <a:t>“How long does he have”</a:t>
            </a:r>
          </a:p>
          <a:p>
            <a:pPr marL="653795" lvl="1" indent="-251459" defTabSz="514095">
              <a:spcBef>
                <a:spcPts val="3600"/>
              </a:spcBef>
              <a:defRPr sz="4312"/>
            </a:pPr>
            <a:r>
              <a:t>“When will she get better”</a:t>
            </a:r>
          </a:p>
          <a:p>
            <a:pPr marL="653795" lvl="1" indent="-251459" defTabSz="514095">
              <a:spcBef>
                <a:spcPts val="3600"/>
              </a:spcBef>
              <a:defRPr sz="4312"/>
            </a:pPr>
            <a:r>
              <a:t>“When does he stop feather picking”</a:t>
            </a:r>
          </a:p>
          <a:p>
            <a:pPr marL="301752" indent="-301752" defTabSz="514095">
              <a:spcBef>
                <a:spcPts val="3600"/>
              </a:spcBef>
              <a:defRPr sz="5544"/>
            </a:pPr>
            <a:r>
              <a:t>How do you answer those questions</a:t>
            </a: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Veterinarians as Futurists"/>
          <p:cNvSpPr txBox="1">
            <a:spLocks noGrp="1"/>
          </p:cNvSpPr>
          <p:nvPr>
            <p:ph type="title"/>
          </p:nvPr>
        </p:nvSpPr>
        <p:spPr>
          <a:prstGeom prst="rect">
            <a:avLst/>
          </a:prstGeom>
        </p:spPr>
        <p:txBody>
          <a:bodyPr/>
          <a:lstStyle>
            <a:lvl1pPr defTabSz="514095">
              <a:defRPr sz="7040"/>
            </a:lvl1pPr>
          </a:lstStyle>
          <a:p>
            <a:r>
              <a:t>Veterinarians as Futurists</a:t>
            </a:r>
          </a:p>
        </p:txBody>
      </p:sp>
      <p:sp>
        <p:nvSpPr>
          <p:cNvPr id="178" name="SOAP is a foresight exercise…"/>
          <p:cNvSpPr txBox="1">
            <a:spLocks noGrp="1"/>
          </p:cNvSpPr>
          <p:nvPr>
            <p:ph type="body" idx="1"/>
          </p:nvPr>
        </p:nvSpPr>
        <p:spPr>
          <a:xfrm>
            <a:off x="952500" y="2963333"/>
            <a:ext cx="11099801" cy="6286501"/>
          </a:xfrm>
          <a:prstGeom prst="rect">
            <a:avLst/>
          </a:prstGeom>
        </p:spPr>
        <p:txBody>
          <a:bodyPr>
            <a:normAutofit lnSpcReduction="10000"/>
          </a:bodyPr>
          <a:lstStyle/>
          <a:p>
            <a:pPr marL="339471" indent="-339471" defTabSz="578358">
              <a:spcBef>
                <a:spcPts val="4100"/>
              </a:spcBef>
              <a:defRPr sz="5247"/>
            </a:pPr>
            <a:r>
              <a:t>SOAP is a foresight exercise</a:t>
            </a:r>
          </a:p>
          <a:p>
            <a:pPr marL="339471" indent="-339471" defTabSz="578358">
              <a:spcBef>
                <a:spcPts val="4100"/>
              </a:spcBef>
              <a:defRPr sz="5247"/>
            </a:pPr>
            <a:r>
              <a:t>Ask a question</a:t>
            </a:r>
          </a:p>
          <a:p>
            <a:pPr marL="339471" indent="-339471" defTabSz="578358">
              <a:spcBef>
                <a:spcPts val="4100"/>
              </a:spcBef>
              <a:defRPr sz="5247"/>
            </a:pPr>
            <a:r>
              <a:t>Collect data</a:t>
            </a:r>
          </a:p>
          <a:p>
            <a:pPr marL="339471" indent="-339471" defTabSz="578358">
              <a:spcBef>
                <a:spcPts val="4100"/>
              </a:spcBef>
              <a:defRPr sz="5247"/>
            </a:pPr>
            <a:r>
              <a:t>Give the owner an option for plans based on the future they want</a:t>
            </a: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14="http://schemas.microsoft.com/office/drawing/2010/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OAP’s"/>
          <p:cNvSpPr txBox="1">
            <a:spLocks noGrp="1"/>
          </p:cNvSpPr>
          <p:nvPr>
            <p:ph type="title"/>
          </p:nvPr>
        </p:nvSpPr>
        <p:spPr>
          <a:xfrm>
            <a:off x="732366" y="338666"/>
            <a:ext cx="4259991" cy="1703786"/>
          </a:xfrm>
          <a:prstGeom prst="rect">
            <a:avLst/>
          </a:prstGeom>
        </p:spPr>
        <p:txBody>
          <a:bodyPr/>
          <a:lstStyle/>
          <a:p>
            <a:r>
              <a:t>SOAP’s</a:t>
            </a:r>
          </a:p>
        </p:txBody>
      </p:sp>
      <p:sp>
        <p:nvSpPr>
          <p:cNvPr id="181" name="Frame your question…"/>
          <p:cNvSpPr txBox="1">
            <a:spLocks noGrp="1"/>
          </p:cNvSpPr>
          <p:nvPr>
            <p:ph type="body" sz="half" idx="1"/>
          </p:nvPr>
        </p:nvSpPr>
        <p:spPr>
          <a:xfrm>
            <a:off x="122766" y="2404533"/>
            <a:ext cx="6159435" cy="6529057"/>
          </a:xfrm>
          <a:prstGeom prst="rect">
            <a:avLst/>
          </a:prstGeom>
        </p:spPr>
        <p:txBody>
          <a:bodyPr>
            <a:normAutofit lnSpcReduction="10000"/>
          </a:bodyPr>
          <a:lstStyle/>
          <a:p>
            <a:pPr marL="298323" indent="-298323" defTabSz="508254">
              <a:spcBef>
                <a:spcPts val="3600"/>
              </a:spcBef>
              <a:defRPr sz="3132"/>
            </a:pPr>
            <a:r>
              <a:t>Frame your question</a:t>
            </a:r>
          </a:p>
          <a:p>
            <a:pPr marL="298323" indent="-298323" defTabSz="508254">
              <a:spcBef>
                <a:spcPts val="3600"/>
              </a:spcBef>
              <a:defRPr sz="3132"/>
            </a:pPr>
            <a:r>
              <a:t>Research the history</a:t>
            </a:r>
          </a:p>
          <a:p>
            <a:pPr marL="298323" indent="-298323" defTabSz="508254">
              <a:spcBef>
                <a:spcPts val="3600"/>
              </a:spcBef>
              <a:defRPr sz="3132"/>
            </a:pPr>
            <a:r>
              <a:t>Examine the current state</a:t>
            </a:r>
          </a:p>
          <a:p>
            <a:pPr marL="298323" indent="-298323" defTabSz="508254">
              <a:spcBef>
                <a:spcPts val="3600"/>
              </a:spcBef>
              <a:defRPr sz="3132"/>
            </a:pPr>
            <a:r>
              <a:t>Use data to assess the health factors</a:t>
            </a:r>
          </a:p>
          <a:p>
            <a:pPr marL="298323" indent="-298323" defTabSz="508254">
              <a:spcBef>
                <a:spcPts val="3600"/>
              </a:spcBef>
              <a:defRPr sz="3132"/>
            </a:pPr>
            <a:r>
              <a:t>Communicate to client the patient’s future</a:t>
            </a:r>
          </a:p>
          <a:p>
            <a:pPr marL="298323" indent="-298323" defTabSz="508254">
              <a:spcBef>
                <a:spcPts val="3600"/>
              </a:spcBef>
              <a:defRPr sz="3132"/>
            </a:pPr>
            <a:r>
              <a:t>Plan based on desired future for patient</a:t>
            </a:r>
          </a:p>
        </p:txBody>
      </p:sp>
      <p:sp>
        <p:nvSpPr>
          <p:cNvPr id="182" name="Foresight"/>
          <p:cNvSpPr txBox="1"/>
          <p:nvPr/>
        </p:nvSpPr>
        <p:spPr>
          <a:xfrm>
            <a:off x="6816030" y="414341"/>
            <a:ext cx="5898225" cy="15524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marL="57799" marR="57799" defTabSz="1295400">
              <a:defRPr sz="7200" b="1">
                <a:solidFill>
                  <a:srgbClr val="FFEB1B"/>
                </a:solidFill>
                <a:uFill>
                  <a:solidFill>
                    <a:srgbClr val="FFEB1B"/>
                  </a:solidFill>
                </a:uFill>
                <a:latin typeface="Arial"/>
                <a:ea typeface="Arial"/>
                <a:cs typeface="Arial"/>
                <a:sym typeface="Arial"/>
              </a:defRPr>
            </a:lvl1pPr>
          </a:lstStyle>
          <a:p>
            <a:r>
              <a:t>Foresight</a:t>
            </a:r>
          </a:p>
        </p:txBody>
      </p:sp>
      <p:sp>
        <p:nvSpPr>
          <p:cNvPr id="183" name="Frame a question…"/>
          <p:cNvSpPr txBox="1"/>
          <p:nvPr/>
        </p:nvSpPr>
        <p:spPr>
          <a:xfrm>
            <a:off x="6489501" y="2585786"/>
            <a:ext cx="6923816" cy="5902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383540" marR="57799" indent="-342900" algn="l" defTabSz="1295400">
              <a:spcBef>
                <a:spcPts val="1600"/>
              </a:spcBef>
              <a:buSzPct val="100000"/>
              <a:buChar char="•"/>
              <a:defRPr sz="3700" b="1">
                <a:uFill>
                  <a:solidFill>
                    <a:srgbClr val="FFFFFF"/>
                  </a:solidFill>
                </a:uFill>
                <a:latin typeface="Arial"/>
                <a:ea typeface="Arial"/>
                <a:cs typeface="Arial"/>
                <a:sym typeface="Arial"/>
              </a:defRPr>
            </a:pPr>
            <a:r>
              <a:t>Frame a question</a:t>
            </a:r>
          </a:p>
          <a:p>
            <a:pPr marL="383540" marR="57799" indent="-342900" algn="l" defTabSz="1295400">
              <a:spcBef>
                <a:spcPts val="1600"/>
              </a:spcBef>
              <a:buSzPct val="100000"/>
              <a:buChar char="•"/>
              <a:defRPr sz="3700" b="1">
                <a:uFill>
                  <a:solidFill>
                    <a:srgbClr val="FFFFFF"/>
                  </a:solidFill>
                </a:uFill>
                <a:latin typeface="Arial"/>
                <a:ea typeface="Arial"/>
                <a:cs typeface="Arial"/>
                <a:sym typeface="Arial"/>
              </a:defRPr>
            </a:pPr>
            <a:r>
              <a:t>Examine history</a:t>
            </a:r>
          </a:p>
          <a:p>
            <a:pPr marL="383540" marR="57799" indent="-342900" algn="l" defTabSz="1295400">
              <a:spcBef>
                <a:spcPts val="1600"/>
              </a:spcBef>
              <a:buSzPct val="100000"/>
              <a:buChar char="•"/>
              <a:defRPr sz="3700" b="1">
                <a:uFill>
                  <a:solidFill>
                    <a:srgbClr val="FFFFFF"/>
                  </a:solidFill>
                </a:uFill>
                <a:latin typeface="Arial"/>
                <a:ea typeface="Arial"/>
                <a:cs typeface="Arial"/>
                <a:sym typeface="Arial"/>
              </a:defRPr>
            </a:pPr>
            <a:r>
              <a:t>Examine the current state</a:t>
            </a:r>
          </a:p>
          <a:p>
            <a:pPr marL="383540" marR="57799" indent="-342900" algn="l" defTabSz="1295400">
              <a:spcBef>
                <a:spcPts val="1600"/>
              </a:spcBef>
              <a:buSzPct val="100000"/>
              <a:buChar char="•"/>
              <a:defRPr sz="3700" b="1">
                <a:uFill>
                  <a:solidFill>
                    <a:srgbClr val="FFFFFF"/>
                  </a:solidFill>
                </a:uFill>
                <a:latin typeface="Arial"/>
                <a:ea typeface="Arial"/>
                <a:cs typeface="Arial"/>
                <a:sym typeface="Arial"/>
              </a:defRPr>
            </a:pPr>
            <a:r>
              <a:t>Assess trends and drivers of change</a:t>
            </a:r>
          </a:p>
          <a:p>
            <a:pPr marL="383540" marR="57799" indent="-342900" algn="l" defTabSz="1295400">
              <a:spcBef>
                <a:spcPts val="1600"/>
              </a:spcBef>
              <a:buSzPct val="100000"/>
              <a:buChar char="•"/>
              <a:defRPr sz="3700" b="1">
                <a:uFill>
                  <a:solidFill>
                    <a:srgbClr val="FFFFFF"/>
                  </a:solidFill>
                </a:uFill>
                <a:latin typeface="Arial"/>
                <a:ea typeface="Arial"/>
                <a:cs typeface="Arial"/>
                <a:sym typeface="Arial"/>
              </a:defRPr>
            </a:pPr>
            <a:r>
              <a:t>Communicate to client the scenarios of the future</a:t>
            </a:r>
          </a:p>
          <a:p>
            <a:pPr marL="383540" marR="57799" indent="-342900" algn="l" defTabSz="1295400">
              <a:spcBef>
                <a:spcPts val="1600"/>
              </a:spcBef>
              <a:buSzPct val="100000"/>
              <a:buChar char="•"/>
              <a:defRPr sz="3700" b="1">
                <a:uFill>
                  <a:solidFill>
                    <a:srgbClr val="FFFFFF"/>
                  </a:solidFill>
                </a:uFill>
                <a:latin typeface="Arial"/>
                <a:ea typeface="Arial"/>
                <a:cs typeface="Arial"/>
                <a:sym typeface="Arial"/>
              </a:defRPr>
            </a:pPr>
            <a:r>
              <a:t>Develop a plan based on scenarios</a:t>
            </a: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14="http://schemas.microsoft.com/office/drawing/2010/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Will Veterinarians Listen"/>
          <p:cNvSpPr txBox="1">
            <a:spLocks noGrp="1"/>
          </p:cNvSpPr>
          <p:nvPr>
            <p:ph type="title"/>
          </p:nvPr>
        </p:nvSpPr>
        <p:spPr>
          <a:prstGeom prst="rect">
            <a:avLst/>
          </a:prstGeom>
        </p:spPr>
        <p:txBody>
          <a:bodyPr/>
          <a:lstStyle>
            <a:lvl1pPr defTabSz="543305">
              <a:defRPr sz="7440"/>
            </a:lvl1pPr>
          </a:lstStyle>
          <a:p>
            <a:r>
              <a:t>Will Veterinarians Listen</a:t>
            </a:r>
          </a:p>
        </p:txBody>
      </p:sp>
      <p:sp>
        <p:nvSpPr>
          <p:cNvPr id="186" name="Over 300 strategic plans by stakeholders in the last five years…"/>
          <p:cNvSpPr txBox="1">
            <a:spLocks noGrp="1"/>
          </p:cNvSpPr>
          <p:nvPr>
            <p:ph type="body" sz="half" idx="1"/>
          </p:nvPr>
        </p:nvSpPr>
        <p:spPr>
          <a:xfrm>
            <a:off x="952500" y="3538537"/>
            <a:ext cx="11099801" cy="4030664"/>
          </a:xfrm>
          <a:prstGeom prst="rect">
            <a:avLst/>
          </a:prstGeom>
        </p:spPr>
        <p:txBody>
          <a:bodyPr/>
          <a:lstStyle/>
          <a:p>
            <a:pPr>
              <a:defRPr sz="4200"/>
            </a:pPr>
            <a:r>
              <a:t>Over 300 strategic plans by stakeholders in the last five years</a:t>
            </a:r>
          </a:p>
          <a:p>
            <a:pPr>
              <a:defRPr sz="4200"/>
            </a:pPr>
            <a:r>
              <a:t>Foresight projects</a:t>
            </a:r>
          </a:p>
          <a:p>
            <a:pPr>
              <a:defRPr sz="4200"/>
            </a:pPr>
            <a:r>
              <a:t>How do you get a profession to listen</a:t>
            </a: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14="http://schemas.microsoft.com/office/drawing/2010/main" xmlns:m="http://schemas.openxmlformats.org/officeDocument/2006/math"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Is it Too Late?"/>
          <p:cNvSpPr txBox="1">
            <a:spLocks noGrp="1"/>
          </p:cNvSpPr>
          <p:nvPr>
            <p:ph type="title"/>
          </p:nvPr>
        </p:nvSpPr>
        <p:spPr>
          <a:prstGeom prst="rect">
            <a:avLst/>
          </a:prstGeom>
        </p:spPr>
        <p:txBody>
          <a:bodyPr/>
          <a:lstStyle/>
          <a:p>
            <a:r>
              <a:t>Is it Too Late?</a:t>
            </a:r>
          </a:p>
        </p:txBody>
      </p:sp>
      <p:sp>
        <p:nvSpPr>
          <p:cNvPr id="189" name="Need to get a message out…"/>
          <p:cNvSpPr txBox="1">
            <a:spLocks noGrp="1"/>
          </p:cNvSpPr>
          <p:nvPr>
            <p:ph type="body" sz="half" idx="1"/>
          </p:nvPr>
        </p:nvSpPr>
        <p:spPr>
          <a:xfrm>
            <a:off x="1854034" y="3408825"/>
            <a:ext cx="9296732" cy="4663150"/>
          </a:xfrm>
          <a:prstGeom prst="rect">
            <a:avLst/>
          </a:prstGeom>
        </p:spPr>
        <p:txBody>
          <a:bodyPr/>
          <a:lstStyle/>
          <a:p>
            <a:pPr>
              <a:defRPr sz="4200"/>
            </a:pPr>
            <a:r>
              <a:t>Need to get a message out</a:t>
            </a:r>
          </a:p>
          <a:p>
            <a:pPr>
              <a:defRPr sz="4200"/>
            </a:pPr>
            <a:r>
              <a:t>Many stakeholders to reach</a:t>
            </a:r>
          </a:p>
          <a:p>
            <a:pPr>
              <a:defRPr sz="4200"/>
            </a:pPr>
            <a:r>
              <a:t>Start with students, associations, academics</a:t>
            </a: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14="http://schemas.microsoft.com/office/drawing/2010/main" xmlns:m="http://schemas.openxmlformats.org/officeDocument/2006/math"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Foresight"/>
          <p:cNvSpPr txBox="1">
            <a:spLocks noGrp="1"/>
          </p:cNvSpPr>
          <p:nvPr>
            <p:ph type="title"/>
          </p:nvPr>
        </p:nvSpPr>
        <p:spPr>
          <a:prstGeom prst="rect">
            <a:avLst/>
          </a:prstGeom>
        </p:spPr>
        <p:txBody>
          <a:bodyPr/>
          <a:lstStyle/>
          <a:p>
            <a:r>
              <a:t>Foresight</a:t>
            </a:r>
          </a:p>
        </p:txBody>
      </p:sp>
      <p:sp>
        <p:nvSpPr>
          <p:cNvPr id="192" name="“Any useful statement about the futures should appear to be ridiculous”- Jim Dator"/>
          <p:cNvSpPr txBox="1">
            <a:spLocks noGrp="1"/>
          </p:cNvSpPr>
          <p:nvPr>
            <p:ph type="body" sz="half" idx="1"/>
          </p:nvPr>
        </p:nvSpPr>
        <p:spPr>
          <a:xfrm>
            <a:off x="1291166" y="3606337"/>
            <a:ext cx="10682818" cy="4268126"/>
          </a:xfrm>
          <a:prstGeom prst="rect">
            <a:avLst/>
          </a:prstGeom>
        </p:spPr>
        <p:txBody>
          <a:bodyPr/>
          <a:lstStyle>
            <a:lvl1pPr marL="0" indent="0">
              <a:buSzTx/>
              <a:buNone/>
              <a:defRPr sz="5800"/>
            </a:lvl1pPr>
          </a:lstStyle>
          <a:p>
            <a:r>
              <a:t>“Any useful statement about the futures should appear to be ridiculous”- Jim Dator</a:t>
            </a: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p:cNvSpPr txBox="1">
            <a:spLocks noGrp="1"/>
          </p:cNvSpPr>
          <p:nvPr>
            <p:ph type="title"/>
          </p:nvPr>
        </p:nvSpPr>
        <p:spPr>
          <a:prstGeom prst="rect">
            <a:avLst/>
          </a:prstGeom>
        </p:spPr>
        <p:txBody>
          <a:bodyPr/>
          <a:lstStyle/>
          <a:p>
            <a:endParaRPr/>
          </a:p>
        </p:txBody>
      </p:sp>
      <p:sp>
        <p:nvSpPr>
          <p:cNvPr id="140" name="Body"/>
          <p:cNvSpPr txBox="1">
            <a:spLocks noGrp="1"/>
          </p:cNvSpPr>
          <p:nvPr>
            <p:ph type="body" idx="1"/>
          </p:nvPr>
        </p:nvSpPr>
        <p:spPr>
          <a:prstGeom prst="rect">
            <a:avLst/>
          </a:prstGeom>
        </p:spPr>
        <p:txBody>
          <a:bodyPr/>
          <a:lstStyle/>
          <a:p>
            <a:endParaRPr/>
          </a:p>
        </p:txBody>
      </p:sp>
      <p:pic>
        <p:nvPicPr>
          <p:cNvPr id="141" name="slide.url=https://www.polleverywhere.com/multiple_choice_polls/HctFzSwrZZ4ikHA1m3ehf" descr="slide.url=https://www.polleverywhere.com/multiple_choice_polls/HctFzSwrZZ4ikHA1m3ehf"/>
          <p:cNvPicPr>
            <a:picLocks noChangeAspect="1"/>
          </p:cNvPicPr>
          <p:nvPr/>
        </p:nvPicPr>
        <p:blipFill>
          <a:blip r:embed="rId3">
            <a:extLst/>
          </a:blip>
          <a:stretch>
            <a:fillRect/>
          </a:stretch>
        </p:blipFill>
        <p:spPr>
          <a:xfrm>
            <a:off x="0" y="0"/>
            <a:ext cx="13004800" cy="97536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Veterinary Medicine: Are the Best Days Behind Us"/>
          <p:cNvSpPr txBox="1">
            <a:spLocks noGrp="1"/>
          </p:cNvSpPr>
          <p:nvPr>
            <p:ph type="title"/>
          </p:nvPr>
        </p:nvSpPr>
        <p:spPr>
          <a:xfrm>
            <a:off x="403711" y="322384"/>
            <a:ext cx="12197378" cy="2881690"/>
          </a:xfrm>
          <a:prstGeom prst="rect">
            <a:avLst/>
          </a:prstGeom>
        </p:spPr>
        <p:txBody>
          <a:bodyPr/>
          <a:lstStyle>
            <a:lvl1pPr>
              <a:defRPr sz="7200"/>
            </a:lvl1pPr>
          </a:lstStyle>
          <a:p>
            <a:r>
              <a:t>Veterinary Medicine: Are the Best Days Behind Us</a:t>
            </a:r>
          </a:p>
        </p:txBody>
      </p:sp>
      <p:sp>
        <p:nvSpPr>
          <p:cNvPr id="149" name="Karen Rosenthal, DVM, MS, EC-FI’17 Professor, Exotic Animal Medicine…"/>
          <p:cNvSpPr txBox="1">
            <a:spLocks noGrp="1"/>
          </p:cNvSpPr>
          <p:nvPr>
            <p:ph type="body" sz="half" idx="1"/>
          </p:nvPr>
        </p:nvSpPr>
        <p:spPr>
          <a:xfrm>
            <a:off x="878714" y="5243588"/>
            <a:ext cx="11247372" cy="2379114"/>
          </a:xfrm>
          <a:prstGeom prst="rect">
            <a:avLst/>
          </a:prstGeom>
        </p:spPr>
        <p:txBody>
          <a:bodyPr>
            <a:normAutofit lnSpcReduction="10000"/>
          </a:bodyPr>
          <a:lstStyle/>
          <a:p>
            <a:pPr marL="55487" marR="55487" indent="0" algn="ctr" defTabSz="1243583">
              <a:buSzTx/>
              <a:buNone/>
              <a:defRPr sz="6911">
                <a:uFill>
                  <a:solidFill>
                    <a:srgbClr val="FFFB00"/>
                  </a:solidFill>
                </a:uFill>
              </a:defRPr>
            </a:pPr>
            <a:r>
              <a:rPr sz="4992"/>
              <a:t>Karen Rosenthal, DVM, MS, E</a:t>
            </a:r>
            <a:r>
              <a:rPr sz="4992" cap="all"/>
              <a:t>C-FI’17</a:t>
            </a:r>
            <a:br>
              <a:rPr sz="4992"/>
            </a:br>
            <a:r>
              <a:rPr sz="4992"/>
              <a:t>Professor, Exotic Animal Medicine</a:t>
            </a:r>
          </a:p>
          <a:p>
            <a:pPr marL="55487" marR="55487" indent="0" algn="ctr" defTabSz="1243583">
              <a:buSzTx/>
              <a:buNone/>
              <a:defRPr sz="6911">
                <a:uFill>
                  <a:solidFill>
                    <a:srgbClr val="FFFB00"/>
                  </a:solidFill>
                </a:uFill>
              </a:defRPr>
            </a:pPr>
            <a:r>
              <a:rPr sz="4992" cap="all"/>
              <a:t>LIU-CVM</a:t>
            </a: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Veterinary Medicine:…"/>
          <p:cNvSpPr txBox="1">
            <a:spLocks noGrp="1"/>
          </p:cNvSpPr>
          <p:nvPr>
            <p:ph type="title"/>
          </p:nvPr>
        </p:nvSpPr>
        <p:spPr>
          <a:xfrm>
            <a:off x="952500" y="185146"/>
            <a:ext cx="11099801" cy="2120901"/>
          </a:xfrm>
          <a:prstGeom prst="rect">
            <a:avLst/>
          </a:prstGeom>
        </p:spPr>
        <p:txBody>
          <a:bodyPr/>
          <a:lstStyle/>
          <a:p>
            <a:pPr defTabSz="420624">
              <a:defRPr sz="5760"/>
            </a:pPr>
            <a:r>
              <a:t>Veterinary Medicine:</a:t>
            </a:r>
          </a:p>
          <a:p>
            <a:pPr defTabSz="420624">
              <a:defRPr sz="5760"/>
            </a:pPr>
            <a:r>
              <a:t>Can Foresight Save this Patient</a:t>
            </a:r>
          </a:p>
        </p:txBody>
      </p:sp>
      <p:pic>
        <p:nvPicPr>
          <p:cNvPr id="146" name="dehydrated rabbits.jpg" descr="dehydrated rabbits.jpg"/>
          <p:cNvPicPr>
            <a:picLocks noChangeAspect="1"/>
          </p:cNvPicPr>
          <p:nvPr/>
        </p:nvPicPr>
        <p:blipFill>
          <a:blip r:embed="rId3">
            <a:extLst/>
          </a:blip>
          <a:stretch>
            <a:fillRect/>
          </a:stretch>
        </p:blipFill>
        <p:spPr>
          <a:xfrm>
            <a:off x="495287" y="2853826"/>
            <a:ext cx="12014226" cy="656332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Why Veterinary Medicine Needs a Vision of a Better Future"/>
          <p:cNvSpPr txBox="1">
            <a:spLocks noGrp="1"/>
          </p:cNvSpPr>
          <p:nvPr>
            <p:ph type="title"/>
          </p:nvPr>
        </p:nvSpPr>
        <p:spPr>
          <a:prstGeom prst="rect">
            <a:avLst/>
          </a:prstGeom>
        </p:spPr>
        <p:txBody>
          <a:bodyPr/>
          <a:lstStyle>
            <a:lvl1pPr defTabSz="414781">
              <a:defRPr sz="5680"/>
            </a:lvl1pPr>
          </a:lstStyle>
          <a:p>
            <a:r>
              <a:t>Why Veterinary Medicine Needs a Vision of a Better Future</a:t>
            </a:r>
          </a:p>
        </p:txBody>
      </p:sp>
      <p:sp>
        <p:nvSpPr>
          <p:cNvPr id="154" name="Corporatization of the profession…"/>
          <p:cNvSpPr txBox="1">
            <a:spLocks noGrp="1"/>
          </p:cNvSpPr>
          <p:nvPr>
            <p:ph type="body" idx="1"/>
          </p:nvPr>
        </p:nvSpPr>
        <p:spPr>
          <a:xfrm>
            <a:off x="952500" y="3586441"/>
            <a:ext cx="11099800" cy="5141196"/>
          </a:xfrm>
          <a:prstGeom prst="rect">
            <a:avLst/>
          </a:prstGeom>
        </p:spPr>
        <p:txBody>
          <a:bodyPr/>
          <a:lstStyle/>
          <a:p>
            <a:r>
              <a:t>Corporatization of the profession</a:t>
            </a:r>
          </a:p>
          <a:p>
            <a:r>
              <a:t>Student debt</a:t>
            </a:r>
          </a:p>
          <a:p>
            <a:r>
              <a:t>Gulf between prices and owner’s pocketbook</a:t>
            </a:r>
          </a:p>
          <a:p>
            <a:r>
              <a:t>Suicide rates</a:t>
            </a:r>
          </a:p>
          <a:p>
            <a:r>
              <a:t>Lack of diversity</a:t>
            </a: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age" descr="Image"/>
          <p:cNvPicPr>
            <a:picLocks noChangeAspect="1"/>
          </p:cNvPicPr>
          <p:nvPr/>
        </p:nvPicPr>
        <p:blipFill>
          <a:blip r:embed="rId3">
            <a:extLst/>
          </a:blip>
          <a:srcRect l="6807" r="6807"/>
          <a:stretch>
            <a:fillRect/>
          </a:stretch>
        </p:blipFill>
        <p:spPr>
          <a:xfrm>
            <a:off x="100607" y="1437606"/>
            <a:ext cx="12803689" cy="7937876"/>
          </a:xfrm>
          <a:prstGeom prst="rect">
            <a:avLst/>
          </a:prstGeom>
          <a:ln w="12700">
            <a:miter lim="400000"/>
          </a:ln>
        </p:spPr>
      </p:pic>
      <p:sp>
        <p:nvSpPr>
          <p:cNvPr id="159" name="Trends in Veterinary Medicine"/>
          <p:cNvSpPr txBox="1"/>
          <p:nvPr/>
        </p:nvSpPr>
        <p:spPr>
          <a:xfrm>
            <a:off x="1666746" y="530710"/>
            <a:ext cx="9671308" cy="631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1">
                <a:latin typeface="Arial"/>
                <a:ea typeface="Arial"/>
                <a:cs typeface="Arial"/>
                <a:sym typeface="Arial"/>
              </a:defRPr>
            </a:lvl1pPr>
          </a:lstStyle>
          <a:p>
            <a:r>
              <a:t>Trends in Veterinary Medicine</a:t>
            </a: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How to Introduce Foresight to Veterinary Medicine"/>
          <p:cNvSpPr txBox="1">
            <a:spLocks noGrp="1"/>
          </p:cNvSpPr>
          <p:nvPr>
            <p:ph type="title"/>
          </p:nvPr>
        </p:nvSpPr>
        <p:spPr>
          <a:xfrm>
            <a:off x="952500" y="829733"/>
            <a:ext cx="11099800" cy="2120901"/>
          </a:xfrm>
          <a:prstGeom prst="rect">
            <a:avLst/>
          </a:prstGeom>
        </p:spPr>
        <p:txBody>
          <a:bodyPr>
            <a:normAutofit fontScale="90000"/>
          </a:bodyPr>
          <a:lstStyle>
            <a:lvl1pPr defTabSz="484886">
              <a:defRPr sz="6640"/>
            </a:lvl1pPr>
          </a:lstStyle>
          <a:p>
            <a:r>
              <a:t>How to Introduce Foresight to Veterinary Medicine</a:t>
            </a:r>
          </a:p>
        </p:txBody>
      </p:sp>
      <p:sp>
        <p:nvSpPr>
          <p:cNvPr id="164" name="Articles…"/>
          <p:cNvSpPr txBox="1">
            <a:spLocks noGrp="1"/>
          </p:cNvSpPr>
          <p:nvPr>
            <p:ph type="body" sz="half" idx="1"/>
          </p:nvPr>
        </p:nvSpPr>
        <p:spPr>
          <a:xfrm>
            <a:off x="3342051" y="4199466"/>
            <a:ext cx="6320698" cy="4669037"/>
          </a:xfrm>
          <a:prstGeom prst="rect">
            <a:avLst/>
          </a:prstGeom>
        </p:spPr>
        <p:txBody>
          <a:bodyPr/>
          <a:lstStyle/>
          <a:p>
            <a:pPr marL="457199" indent="-457199">
              <a:defRPr sz="4800"/>
            </a:pPr>
            <a:r>
              <a:t>Articles</a:t>
            </a:r>
          </a:p>
          <a:p>
            <a:pPr marL="457199" indent="-457199">
              <a:defRPr sz="4800"/>
            </a:pPr>
            <a:r>
              <a:t>Conferences</a:t>
            </a:r>
          </a:p>
          <a:p>
            <a:pPr marL="457199" indent="-457199">
              <a:defRPr sz="4800"/>
            </a:pPr>
            <a:r>
              <a:t>Associations</a:t>
            </a:r>
          </a:p>
          <a:p>
            <a:pPr marL="457199" indent="-457199">
              <a:defRPr sz="4800"/>
            </a:pPr>
            <a:r>
              <a:t>Veterinary Schools</a:t>
            </a: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extLst/>
          </a:blip>
          <a:stretch>
            <a:fillRect/>
          </a:stretch>
        </p:blipFill>
        <p:spPr>
          <a:xfrm>
            <a:off x="231642" y="1139583"/>
            <a:ext cx="12635764" cy="7530603"/>
          </a:xfrm>
          <a:prstGeom prst="rect">
            <a:avLst/>
          </a:prstGeom>
          <a:ln w="12700"/>
        </p:spPr>
      </p:pic>
      <p:sp>
        <p:nvSpPr>
          <p:cNvPr id="167" name="Houston FORESIGHT: Preparing Professional Futurists"/>
          <p:cNvSpPr txBox="1"/>
          <p:nvPr/>
        </p:nvSpPr>
        <p:spPr>
          <a:xfrm>
            <a:off x="4235648" y="8968316"/>
            <a:ext cx="4533504"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lnSpc>
                <a:spcPts val="3800"/>
              </a:lnSpc>
              <a:defRPr sz="1600" i="1">
                <a:solidFill>
                  <a:srgbClr val="000000"/>
                </a:solidFill>
                <a:latin typeface="Calibri"/>
                <a:ea typeface="Calibri"/>
                <a:cs typeface="Calibri"/>
                <a:sym typeface="Calibri"/>
              </a:defRPr>
            </a:pPr>
            <a:r>
              <a:rPr i="0"/>
              <a:t>Houston </a:t>
            </a:r>
            <a:r>
              <a:rPr i="0">
                <a:solidFill>
                  <a:srgbClr val="CC0000"/>
                </a:solidFill>
              </a:rPr>
              <a:t>FORESIGHT</a:t>
            </a:r>
            <a:r>
              <a:t>: Preparing Professional Futurists</a:t>
            </a:r>
            <a:endParaRPr sz="1200" i="0">
              <a:latin typeface="Times"/>
              <a:ea typeface="Times"/>
              <a:cs typeface="Times"/>
              <a:sym typeface="Times"/>
            </a:endParaRP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ouija board-1.jpg" descr="ouija board-1.jpg"/>
          <p:cNvPicPr>
            <a:picLocks noChangeAspect="1"/>
          </p:cNvPicPr>
          <p:nvPr/>
        </p:nvPicPr>
        <p:blipFill>
          <a:blip r:embed="rId3">
            <a:extLst/>
          </a:blip>
          <a:stretch>
            <a:fillRect/>
          </a:stretch>
        </p:blipFill>
        <p:spPr>
          <a:xfrm>
            <a:off x="6947216" y="2819272"/>
            <a:ext cx="5213109" cy="2852730"/>
          </a:xfrm>
          <a:prstGeom prst="rect">
            <a:avLst/>
          </a:prstGeom>
          <a:ln w="63500">
            <a:solidFill>
              <a:srgbClr val="000000"/>
            </a:solidFill>
            <a:miter lim="400000"/>
          </a:ln>
        </p:spPr>
      </p:pic>
      <p:pic>
        <p:nvPicPr>
          <p:cNvPr id="170" name="magic e ball.jpg" descr="magic e ball.jpg"/>
          <p:cNvPicPr>
            <a:picLocks noChangeAspect="1"/>
          </p:cNvPicPr>
          <p:nvPr/>
        </p:nvPicPr>
        <p:blipFill>
          <a:blip r:embed="rId4">
            <a:extLst/>
          </a:blip>
          <a:stretch>
            <a:fillRect/>
          </a:stretch>
        </p:blipFill>
        <p:spPr>
          <a:xfrm>
            <a:off x="799429" y="2473892"/>
            <a:ext cx="3763881" cy="3543489"/>
          </a:xfrm>
          <a:prstGeom prst="rect">
            <a:avLst/>
          </a:prstGeom>
          <a:ln w="63500">
            <a:solidFill>
              <a:srgbClr val="000000"/>
            </a:solidFill>
            <a:miter lim="400000"/>
          </a:ln>
        </p:spPr>
      </p:pic>
      <p:sp>
        <p:nvSpPr>
          <p:cNvPr id="171" name="What Foresight is Not"/>
          <p:cNvSpPr txBox="1">
            <a:spLocks noGrp="1"/>
          </p:cNvSpPr>
          <p:nvPr>
            <p:ph type="title"/>
          </p:nvPr>
        </p:nvSpPr>
        <p:spPr>
          <a:prstGeom prst="rect">
            <a:avLst/>
          </a:prstGeom>
        </p:spPr>
        <p:txBody>
          <a:bodyPr/>
          <a:lstStyle>
            <a:lvl1pPr>
              <a:defRPr sz="7200"/>
            </a:lvl1pPr>
          </a:lstStyle>
          <a:p>
            <a:r>
              <a:t>What Foresight is Not</a:t>
            </a:r>
          </a:p>
        </p:txBody>
      </p:sp>
      <p:sp>
        <p:nvSpPr>
          <p:cNvPr id="172" name="Subjective…"/>
          <p:cNvSpPr txBox="1">
            <a:spLocks noGrp="1"/>
          </p:cNvSpPr>
          <p:nvPr>
            <p:ph type="body" sz="quarter" idx="1"/>
          </p:nvPr>
        </p:nvSpPr>
        <p:spPr>
          <a:xfrm>
            <a:off x="2581753" y="6530379"/>
            <a:ext cx="5821100" cy="2852730"/>
          </a:xfrm>
          <a:prstGeom prst="rect">
            <a:avLst/>
          </a:prstGeom>
        </p:spPr>
        <p:txBody>
          <a:bodyPr/>
          <a:lstStyle/>
          <a:p>
            <a:pPr>
              <a:defRPr sz="4200"/>
            </a:pPr>
            <a:r>
              <a:t>Subjective</a:t>
            </a:r>
          </a:p>
          <a:p>
            <a:pPr>
              <a:defRPr sz="4200"/>
            </a:pPr>
            <a:r>
              <a:t>Short term planning</a:t>
            </a: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TotalTime>
  <Words>448</Words>
  <Application>Microsoft Macintosh PowerPoint</Application>
  <PresentationFormat>Custom</PresentationFormat>
  <Paragraphs>69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Helvetica</vt:lpstr>
      <vt:lpstr>Helvetica Light</vt:lpstr>
      <vt:lpstr>Helvetica Neue</vt:lpstr>
      <vt:lpstr>Times</vt:lpstr>
      <vt:lpstr>Gradient</vt:lpstr>
      <vt:lpstr>PowerPoint Presentation</vt:lpstr>
      <vt:lpstr>PowerPoint Presentation</vt:lpstr>
      <vt:lpstr>Veterinary Medicine: Are the Best Days Behind Us</vt:lpstr>
      <vt:lpstr>Veterinary Medicine: Can Foresight Save this Patient</vt:lpstr>
      <vt:lpstr>Why Veterinary Medicine Needs a Vision of a Better Future</vt:lpstr>
      <vt:lpstr>PowerPoint Presentation</vt:lpstr>
      <vt:lpstr>How to Introduce Foresight to Veterinary Medicine</vt:lpstr>
      <vt:lpstr>PowerPoint Presentation</vt:lpstr>
      <vt:lpstr>What Foresight is Not</vt:lpstr>
      <vt:lpstr>Veterinarians</vt:lpstr>
      <vt:lpstr>Veterinarians as Futurists</vt:lpstr>
      <vt:lpstr>SOAP’s</vt:lpstr>
      <vt:lpstr>Will Veterinarians Listen</vt:lpstr>
      <vt:lpstr>Is it Too Late?</vt:lpstr>
      <vt:lpstr>Foresight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cp:revision>
  <dcterms:modified xsi:type="dcterms:W3CDTF">2019-04-13T01:33:29Z</dcterms:modified>
</cp:coreProperties>
</file>