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9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004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64" autoAdjust="0"/>
  </p:normalViewPr>
  <p:slideViewPr>
    <p:cSldViewPr snapToObjects="1">
      <p:cViewPr varScale="1">
        <p:scale>
          <a:sx n="72" d="100"/>
          <a:sy n="72" d="100"/>
        </p:scale>
        <p:origin x="144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71C31-38A2-4BF1-9809-7FF5ACA5BD54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34D25-603F-436A-9E76-2C31A6406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7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059CA-CAD3-49B7-A663-3D06CAD7ED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889" y="4416426"/>
            <a:ext cx="5046040" cy="27875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60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059CA-CAD3-49B7-A663-3D06CAD7ED4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889" y="4416426"/>
            <a:ext cx="5046040" cy="27875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689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4A8E4-A7A4-489E-83AA-0909458068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39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059CA-CAD3-49B7-A663-3D06CAD7ED4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889" y="4416426"/>
            <a:ext cx="5046040" cy="27875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25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7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35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-50800"/>
            <a:ext cx="8890000" cy="9652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03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6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1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43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9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1" cy="4691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041400"/>
          </a:xfrm>
        </p:spPr>
        <p:txBody>
          <a:bodyPr/>
          <a:lstStyle/>
          <a:p>
            <a:pPr eaLnBrk="1" hangingPunct="1"/>
            <a:endParaRPr lang="en-US" sz="54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1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959417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066800"/>
            <a:ext cx="5486400" cy="38862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52615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8000"/>
                <a:lumOff val="2000"/>
              </a:schemeClr>
            </a:gs>
            <a:gs pos="100000">
              <a:schemeClr val="bg1">
                <a:lumMod val="64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101600" y="188045"/>
            <a:ext cx="9347200" cy="904155"/>
            <a:chOff x="-76200" y="181853"/>
            <a:chExt cx="7010400" cy="942096"/>
          </a:xfrm>
        </p:grpSpPr>
        <p:sp>
          <p:nvSpPr>
            <p:cNvPr id="7" name="Rectangle 34"/>
            <p:cNvSpPr/>
            <p:nvPr userDrawn="1"/>
          </p:nvSpPr>
          <p:spPr>
            <a:xfrm>
              <a:off x="-59871" y="181853"/>
              <a:ext cx="6972300" cy="789697"/>
            </a:xfrm>
            <a:custGeom>
              <a:avLst/>
              <a:gdLst/>
              <a:ahLst/>
              <a:cxnLst/>
              <a:rect l="l" t="t" r="r" b="b"/>
              <a:pathLst>
                <a:path w="9296400" h="1018298">
                  <a:moveTo>
                    <a:pt x="0" y="0"/>
                  </a:moveTo>
                  <a:lnTo>
                    <a:pt x="9296400" y="0"/>
                  </a:lnTo>
                  <a:lnTo>
                    <a:pt x="9296400" y="995280"/>
                  </a:lnTo>
                  <a:cubicBezTo>
                    <a:pt x="8132717" y="921711"/>
                    <a:pt x="6573037" y="876793"/>
                    <a:pt x="4858820" y="876793"/>
                  </a:cubicBezTo>
                  <a:cubicBezTo>
                    <a:pt x="2972161" y="876793"/>
                    <a:pt x="1272695" y="931202"/>
                    <a:pt x="82324" y="1018298"/>
                  </a:cubicBezTo>
                  <a:lnTo>
                    <a:pt x="0" y="1018298"/>
                  </a:lnTo>
                  <a:close/>
                </a:path>
              </a:pathLst>
            </a:custGeom>
            <a:gradFill>
              <a:gsLst>
                <a:gs pos="100000">
                  <a:schemeClr val="bg1"/>
                </a:gs>
                <a:gs pos="36000">
                  <a:schemeClr val="bg1">
                    <a:lumMod val="86000"/>
                  </a:schemeClr>
                </a:gs>
              </a:gsLst>
              <a:lin ang="0" scaled="0"/>
            </a:gradFill>
            <a:ln w="63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Arc 11"/>
            <p:cNvSpPr/>
            <p:nvPr userDrawn="1"/>
          </p:nvSpPr>
          <p:spPr>
            <a:xfrm>
              <a:off x="-76200" y="868279"/>
              <a:ext cx="7010400" cy="255670"/>
            </a:xfrm>
            <a:prstGeom prst="arc">
              <a:avLst>
                <a:gd name="adj1" fmla="val 10801767"/>
                <a:gd name="adj2" fmla="val 21585314"/>
              </a:avLst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50800"/>
            <a:ext cx="8229600" cy="1143000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" y="1184784"/>
            <a:ext cx="8940800" cy="5190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524000" y="6430966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Houston </a:t>
            </a:r>
            <a:r>
              <a:rPr lang="en-US" sz="1600" b="1" kern="1200" dirty="0">
                <a:solidFill>
                  <a:srgbClr val="CC0000"/>
                </a:solidFill>
                <a:effectLst/>
                <a:latin typeface="Calibri"/>
                <a:ea typeface="Times New Roman"/>
                <a:cs typeface="Times New Roman"/>
              </a:rPr>
              <a:t>FORESIGHT</a:t>
            </a:r>
            <a:r>
              <a:rPr lang="en-US" sz="1600" i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: Preparing Professional Futurists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679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67B70A3-C686-43C7-B6CE-912F39EC1A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0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lang="en-US" sz="4800" b="0" kern="1200" spc="51" smtClean="0">
          <a:ln w="3175">
            <a:solidFill>
              <a:schemeClr val="accent2">
                <a:lumMod val="75000"/>
              </a:schemeClr>
            </a:solidFill>
            <a:prstDash val="solid"/>
          </a:ln>
          <a:solidFill>
            <a:schemeClr val="bg1">
              <a:lumMod val="50000"/>
              <a:alpha val="95000"/>
            </a:schemeClr>
          </a:solidFill>
          <a:effectLst>
            <a:innerShdw blurRad="50900" dist="38500" dir="13500000">
              <a:srgbClr val="000000">
                <a:alpha val="60000"/>
              </a:srgbClr>
            </a:innerShdw>
          </a:effectLst>
          <a:latin typeface="Calibri" charset="0"/>
          <a:ea typeface="Calibri" charset="0"/>
          <a:cs typeface="Calibri" charset="0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" y="0"/>
            <a:ext cx="83058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7" tIns="45704" rIns="91407" bIns="45704" anchor="ctr">
            <a:spAutoFit/>
          </a:bodyPr>
          <a:lstStyle/>
          <a:p>
            <a:pPr algn="ctr"/>
            <a:r>
              <a:rPr lang="en-US" sz="4800" spc="51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 charset="0"/>
                <a:ea typeface="+mj-ea"/>
                <a:cs typeface="Calibri" charset="0"/>
              </a:rPr>
              <a:t>Design Your Agenda</a:t>
            </a:r>
            <a:endParaRPr lang="en-US" sz="4800" spc="51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1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libri" charset="0"/>
              <a:ea typeface="+mj-ea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that you have a day to introduce a group of people from an organization to the future</a:t>
            </a:r>
          </a:p>
          <a:p>
            <a:r>
              <a:rPr lang="en-US" dirty="0" smtClean="0"/>
              <a:t>You can decide who the group is, how many, and related matters. The key is to map out a set of activities that you think would the most effective way to introduce a group of newbies to foresight.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" y="0"/>
            <a:ext cx="83058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7" tIns="45704" rIns="91407" bIns="45704" anchor="ctr">
            <a:spAutoFit/>
          </a:bodyPr>
          <a:lstStyle/>
          <a:p>
            <a:pPr algn="ctr"/>
            <a:r>
              <a:rPr lang="en-US" sz="4800" spc="51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 charset="0"/>
                <a:ea typeface="+mj-ea"/>
                <a:cs typeface="Calibri" charset="0"/>
              </a:rPr>
              <a:t>Process-Led Agenda</a:t>
            </a:r>
            <a:endParaRPr lang="en-US" sz="4800" spc="51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1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libri" charset="0"/>
              <a:ea typeface="+mj-ea"/>
              <a:cs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370880"/>
              </p:ext>
            </p:extLst>
          </p:nvPr>
        </p:nvGraphicFramePr>
        <p:xfrm>
          <a:off x="228600" y="1175067"/>
          <a:ext cx="8610600" cy="5143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38697259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888368036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274064829"/>
                    </a:ext>
                  </a:extLst>
                </a:gridCol>
              </a:tblGrid>
              <a:tr h="3176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81573"/>
                  </a:ext>
                </a:extLst>
              </a:tr>
              <a:tr h="6939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9-10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Framing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beginning of a foresight project by setting the boundaries, timeframe, and mapping the domain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317172"/>
                  </a:ext>
                </a:extLst>
              </a:tr>
              <a:tr h="6579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10-11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Scanning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process of looking for the signals of change before they become apparent to others. 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40776"/>
                  </a:ext>
                </a:extLst>
              </a:tr>
              <a:tr h="3903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11-12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Research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Current assessment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79328"/>
                  </a:ext>
                </a:extLst>
              </a:tr>
              <a:tr h="286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Lunch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89002"/>
                  </a:ext>
                </a:extLst>
              </a:tr>
              <a:tr h="527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inputs to creating a baseline future – what the future looks like with no major surprises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21784"/>
                  </a:ext>
                </a:extLst>
              </a:tr>
              <a:tr h="29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Alternative Futures 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various methods used to generate scenarios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636895"/>
                  </a:ext>
                </a:extLst>
              </a:tr>
              <a:tr h="856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Implications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Analysis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Identifying and prioritizing the implications of scenarios that in turn leads to the identification of innovation opportunities.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148342"/>
                  </a:ext>
                </a:extLst>
              </a:tr>
              <a:tr h="527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Innovation Opportunities via Elevator Speeches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Developing innovation concepts using the elevator speech tool derived from the implications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92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7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68592"/>
              </p:ext>
            </p:extLst>
          </p:nvPr>
        </p:nvGraphicFramePr>
        <p:xfrm>
          <a:off x="152400" y="1066800"/>
          <a:ext cx="8610600" cy="539936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8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1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7472">
                  <a:extLst>
                    <a:ext uri="{9D8B030D-6E8A-4147-A177-3AD203B41FA5}">
                      <a16:colId xmlns:a16="http://schemas.microsoft.com/office/drawing/2014/main" val="3293202577"/>
                    </a:ext>
                  </a:extLst>
                </a:gridCol>
              </a:tblGrid>
              <a:tr h="297180"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AGENDA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9:00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Thinking about the Future 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Overview</a:t>
                      </a:r>
                      <a:r>
                        <a:rPr lang="en-US" sz="1600" spc="-1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600" spc="-1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basic</a:t>
                      </a:r>
                      <a:r>
                        <a:rPr lang="en-US" sz="1600" spc="-2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  <a:r>
                        <a:rPr lang="en-US" sz="1600" spc="-1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en-US" sz="1600" spc="-2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exploring</a:t>
                      </a:r>
                      <a:r>
                        <a:rPr lang="en-US" sz="1600" spc="-1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US" sz="1600" spc="-1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future</a:t>
                      </a:r>
                      <a:r>
                        <a:rPr lang="en-US" sz="1600" spc="-5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and scanning for disruption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9:15 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Consumer Disruptors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Six 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isruptors and “table talk” in which teams pick most influential disruptor and identify top implications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9:45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</a:t>
                      </a:r>
                      <a:r>
                        <a:rPr lang="en-US" sz="1600" kern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Disruptors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Disruptors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table talk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10:15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Break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10:30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Biz Model Disruptors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Disruptors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table talk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2547345045"/>
                  </a:ext>
                </a:extLst>
              </a:tr>
              <a:tr h="3701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11:00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</a:t>
                      </a:r>
                      <a:r>
                        <a:rPr lang="en-US" sz="1600" kern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Disruptors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Disruptors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table talk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11:30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Select “winning” disruptors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Table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teams select the most influential disruptor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283740995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12:00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Lunch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57474080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1:00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lang="en-US" sz="1600" kern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Implications using </a:t>
                      </a:r>
                      <a:r>
                        <a:rPr lang="en-US" sz="160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Futures</a:t>
                      </a:r>
                      <a:r>
                        <a:rPr lang="en-US" sz="1600" kern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Wheel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Explore potential impacts on the organization should their disruption occur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318787279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2:30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Select a strategic Issue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dentify</a:t>
                      </a:r>
                      <a:r>
                        <a:rPr lang="en-US" sz="1600" spc="-2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US" sz="1600" spc="-1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biggest</a:t>
                      </a:r>
                      <a:r>
                        <a:rPr lang="en-US" sz="1600" spc="38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opportunity</a:t>
                      </a:r>
                      <a:r>
                        <a:rPr lang="en-US" sz="1600" spc="-1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600" spc="-2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threat</a:t>
                      </a:r>
                      <a:r>
                        <a:rPr lang="en-US" sz="1600" spc="-2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from the</a:t>
                      </a:r>
                      <a:r>
                        <a:rPr lang="en-US" sz="1600" spc="-1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implications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8222408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3:00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Develop &amp; Pitch Strategic options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Each team pitches their concept and gets feedback from the other teams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using</a:t>
                      </a:r>
                      <a:r>
                        <a:rPr lang="en-US" sz="1600" spc="-2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US" sz="1600" spc="-3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Elevator</a:t>
                      </a:r>
                      <a:r>
                        <a:rPr lang="en-US" sz="1600" spc="-2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Speech</a:t>
                      </a:r>
                      <a:r>
                        <a:rPr lang="en-US" sz="1600" spc="-1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spc="-5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format.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259585963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4:00 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Adjourn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24040583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-123110"/>
            <a:ext cx="83058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7" tIns="45704" rIns="91407" bIns="45704" anchor="ctr">
            <a:spAutoFit/>
          </a:bodyPr>
          <a:lstStyle/>
          <a:p>
            <a:pPr algn="ctr"/>
            <a:r>
              <a:rPr lang="en-US" sz="4800" spc="51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 charset="0"/>
                <a:ea typeface="+mj-ea"/>
                <a:cs typeface="Calibri" charset="0"/>
              </a:rPr>
              <a:t>Content-Led Agenda</a:t>
            </a:r>
            <a:endParaRPr lang="en-US" sz="4800" spc="51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1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libri" charset="0"/>
              <a:ea typeface="+mj-ea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" y="0"/>
            <a:ext cx="83058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7" tIns="45704" rIns="91407" bIns="45704" anchor="ctr">
            <a:spAutoFit/>
          </a:bodyPr>
          <a:lstStyle/>
          <a:p>
            <a:pPr algn="ctr"/>
            <a:r>
              <a:rPr lang="en-US" sz="4800" spc="51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 charset="0"/>
                <a:ea typeface="+mj-ea"/>
                <a:cs typeface="Calibri" charset="0"/>
              </a:rPr>
              <a:t>Design Your Agenda</a:t>
            </a:r>
            <a:endParaRPr lang="en-US" sz="4800" spc="51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1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libri" charset="0"/>
              <a:ea typeface="+mj-ea"/>
              <a:cs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90357"/>
              </p:ext>
            </p:extLst>
          </p:nvPr>
        </p:nvGraphicFramePr>
        <p:xfrm>
          <a:off x="228600" y="1175067"/>
          <a:ext cx="8610600" cy="50733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38697259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888368036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274064829"/>
                    </a:ext>
                  </a:extLst>
                </a:gridCol>
              </a:tblGrid>
              <a:tr h="3814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81573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317172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40776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79328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89002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21784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636895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148342"/>
                  </a:ext>
                </a:extLst>
              </a:tr>
              <a:tr h="586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92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7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H 2 Primary-Secondary Mix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18B37A"/>
      </a:accent1>
      <a:accent2>
        <a:srgbClr val="E6280B"/>
      </a:accent2>
      <a:accent3>
        <a:srgbClr val="FFB700"/>
      </a:accent3>
      <a:accent4>
        <a:srgbClr val="00815B"/>
      </a:accent4>
      <a:accent5>
        <a:srgbClr val="C63613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Program Template_Example 5" id="{316BE676-0119-1B42-B2DE-4CAFA911A1FE}" vid="{654C8305-3109-424F-A88D-640F997FFB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Program Template_Example 5</Template>
  <TotalTime>2552</TotalTime>
  <Words>325</Words>
  <Application>Microsoft Office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in  Strategic Foresight</dc:title>
  <dc:creator>Microsoft Office User</dc:creator>
  <cp:lastModifiedBy>Hines, Andy</cp:lastModifiedBy>
  <cp:revision>75</cp:revision>
  <cp:lastPrinted>2019-04-12T19:07:20Z</cp:lastPrinted>
  <dcterms:created xsi:type="dcterms:W3CDTF">2017-10-14T16:10:53Z</dcterms:created>
  <dcterms:modified xsi:type="dcterms:W3CDTF">2019-04-12T19:50:28Z</dcterms:modified>
</cp:coreProperties>
</file>